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82" r:id="rId3"/>
    <p:sldId id="265" r:id="rId4"/>
    <p:sldId id="269" r:id="rId5"/>
    <p:sldId id="267" r:id="rId6"/>
    <p:sldId id="278" r:id="rId7"/>
    <p:sldId id="276" r:id="rId8"/>
    <p:sldId id="277" r:id="rId9"/>
    <p:sldId id="280" r:id="rId10"/>
    <p:sldId id="281" r:id="rId11"/>
    <p:sldId id="27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8" autoAdjust="0"/>
    <p:restoredTop sz="94660"/>
  </p:normalViewPr>
  <p:slideViewPr>
    <p:cSldViewPr>
      <p:cViewPr>
        <p:scale>
          <a:sx n="86" d="100"/>
          <a:sy n="86" d="100"/>
        </p:scale>
        <p:origin x="509" y="58"/>
      </p:cViewPr>
      <p:guideLst>
        <p:guide pos="3840"/>
        <p:guide orient="horz" pos="216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3CC6D8-DEFC-45FD-8207-E1ECCC27EA85}" type="doc">
      <dgm:prSet loTypeId="urn:microsoft.com/office/officeart/2005/8/layout/lProcess1" loCatId="process" qsTypeId="urn:microsoft.com/office/officeart/2005/8/quickstyle/simple4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516A4DDC-76BD-494E-B503-625555CCBC4A}">
      <dgm:prSet phldrT="[Text]"/>
      <dgm:spPr/>
      <dgm:t>
        <a:bodyPr/>
        <a:lstStyle/>
        <a:p>
          <a:r>
            <a:rPr lang="en-US" dirty="0"/>
            <a:t>Removed file upon discovery</a:t>
          </a:r>
        </a:p>
      </dgm:t>
    </dgm:pt>
    <dgm:pt modelId="{133DE2D2-6278-469E-8A80-F71EA996A07A}" type="parTrans" cxnId="{7B595755-BE81-46A0-903D-004D1EF6EE33}">
      <dgm:prSet/>
      <dgm:spPr/>
      <dgm:t>
        <a:bodyPr/>
        <a:lstStyle/>
        <a:p>
          <a:endParaRPr lang="en-US"/>
        </a:p>
      </dgm:t>
    </dgm:pt>
    <dgm:pt modelId="{AE4D7DCA-0B66-4207-B896-C721B2CB4C13}" type="sibTrans" cxnId="{7B595755-BE81-46A0-903D-004D1EF6EE33}">
      <dgm:prSet/>
      <dgm:spPr/>
      <dgm:t>
        <a:bodyPr/>
        <a:lstStyle/>
        <a:p>
          <a:endParaRPr lang="en-US"/>
        </a:p>
      </dgm:t>
    </dgm:pt>
    <dgm:pt modelId="{41E3B52E-71B8-4BD0-B1ED-D051FFB12506}">
      <dgm:prSet phldrT="[Text]"/>
      <dgm:spPr/>
      <dgm:t>
        <a:bodyPr/>
        <a:lstStyle/>
        <a:p>
          <a:r>
            <a:rPr lang="en-US" dirty="0"/>
            <a:t>Limited access to authorized staff</a:t>
          </a:r>
        </a:p>
      </dgm:t>
    </dgm:pt>
    <dgm:pt modelId="{DA206B73-34B1-48E4-A513-9978853BF217}" type="parTrans" cxnId="{0F0D3551-AF94-422C-87FE-80E4E27CB025}">
      <dgm:prSet/>
      <dgm:spPr/>
      <dgm:t>
        <a:bodyPr/>
        <a:lstStyle/>
        <a:p>
          <a:endParaRPr lang="en-US"/>
        </a:p>
      </dgm:t>
    </dgm:pt>
    <dgm:pt modelId="{2436D701-8B79-4C2B-92A4-52BC1BA24775}" type="sibTrans" cxnId="{0F0D3551-AF94-422C-87FE-80E4E27CB025}">
      <dgm:prSet/>
      <dgm:spPr/>
      <dgm:t>
        <a:bodyPr/>
        <a:lstStyle/>
        <a:p>
          <a:endParaRPr lang="en-US"/>
        </a:p>
      </dgm:t>
    </dgm:pt>
    <dgm:pt modelId="{EA587102-578B-46F3-8D9E-CEC48527A898}">
      <dgm:prSet phldrT="[Text]"/>
      <dgm:spPr/>
      <dgm:t>
        <a:bodyPr/>
        <a:lstStyle/>
        <a:p>
          <a:r>
            <a:rPr lang="en-US" dirty="0"/>
            <a:t>Analysis of cause and risk</a:t>
          </a:r>
        </a:p>
      </dgm:t>
    </dgm:pt>
    <dgm:pt modelId="{5B4D99EA-4A7D-4EFB-95FC-BCCF98693CA7}" type="parTrans" cxnId="{A7B8947C-EA6E-47DE-814B-A0994EFA8C28}">
      <dgm:prSet/>
      <dgm:spPr/>
      <dgm:t>
        <a:bodyPr/>
        <a:lstStyle/>
        <a:p>
          <a:endParaRPr lang="en-US"/>
        </a:p>
      </dgm:t>
    </dgm:pt>
    <dgm:pt modelId="{8D504E2C-8A70-4591-8ECD-4A886FADED33}" type="sibTrans" cxnId="{A7B8947C-EA6E-47DE-814B-A0994EFA8C28}">
      <dgm:prSet/>
      <dgm:spPr/>
      <dgm:t>
        <a:bodyPr/>
        <a:lstStyle/>
        <a:p>
          <a:endParaRPr lang="en-US"/>
        </a:p>
      </dgm:t>
    </dgm:pt>
    <dgm:pt modelId="{5CA89521-836B-470D-B51C-F8A4714D4EFF}">
      <dgm:prSet phldrT="[Text]"/>
      <dgm:spPr/>
      <dgm:t>
        <a:bodyPr/>
        <a:lstStyle/>
        <a:p>
          <a:r>
            <a:rPr lang="en-US" dirty="0"/>
            <a:t>Notices: General Assembly, Attorney General, Credit Reporting Agencies, and Potentially Affected Individuals</a:t>
          </a:r>
        </a:p>
      </dgm:t>
    </dgm:pt>
    <dgm:pt modelId="{D7F37AAF-020D-463D-9735-A1336884A6AE}" type="parTrans" cxnId="{6D853954-67EB-442C-9F5A-866B9247A562}">
      <dgm:prSet/>
      <dgm:spPr/>
      <dgm:t>
        <a:bodyPr/>
        <a:lstStyle/>
        <a:p>
          <a:endParaRPr lang="en-US"/>
        </a:p>
      </dgm:t>
    </dgm:pt>
    <dgm:pt modelId="{C27250CA-FF59-4A03-8472-477331DB98EB}" type="sibTrans" cxnId="{6D853954-67EB-442C-9F5A-866B9247A562}">
      <dgm:prSet/>
      <dgm:spPr/>
      <dgm:t>
        <a:bodyPr/>
        <a:lstStyle/>
        <a:p>
          <a:endParaRPr lang="en-US"/>
        </a:p>
      </dgm:t>
    </dgm:pt>
    <dgm:pt modelId="{22D8E0AF-322E-4A8E-BC3C-6E9E9A51F58F}" type="pres">
      <dgm:prSet presAssocID="{C53CC6D8-DEFC-45FD-8207-E1ECCC27EA85}" presName="Name0" presStyleCnt="0">
        <dgm:presLayoutVars>
          <dgm:dir/>
          <dgm:animLvl val="lvl"/>
          <dgm:resizeHandles val="exact"/>
        </dgm:presLayoutVars>
      </dgm:prSet>
      <dgm:spPr/>
    </dgm:pt>
    <dgm:pt modelId="{B1443ED3-5E34-456D-8CD9-88B600EDA95F}" type="pres">
      <dgm:prSet presAssocID="{516A4DDC-76BD-494E-B503-625555CCBC4A}" presName="vertFlow" presStyleCnt="0"/>
      <dgm:spPr/>
    </dgm:pt>
    <dgm:pt modelId="{9BBCF6CE-E750-48B6-B333-305BBB100737}" type="pres">
      <dgm:prSet presAssocID="{516A4DDC-76BD-494E-B503-625555CCBC4A}" presName="header" presStyleLbl="node1" presStyleIdx="0" presStyleCnt="4" custScaleY="194932" custLinFactY="-100000" custLinFactNeighborX="3489" custLinFactNeighborY="-144931"/>
      <dgm:spPr/>
    </dgm:pt>
    <dgm:pt modelId="{8F2F3A22-7A2A-4EE4-9C5B-70F6E89B9064}" type="pres">
      <dgm:prSet presAssocID="{516A4DDC-76BD-494E-B503-625555CCBC4A}" presName="hSp" presStyleCnt="0"/>
      <dgm:spPr/>
    </dgm:pt>
    <dgm:pt modelId="{734C3A16-72FA-42CA-BF15-F44513245016}" type="pres">
      <dgm:prSet presAssocID="{41E3B52E-71B8-4BD0-B1ED-D051FFB12506}" presName="vertFlow" presStyleCnt="0"/>
      <dgm:spPr/>
    </dgm:pt>
    <dgm:pt modelId="{09ADE9CE-20B7-4A4E-BED6-D56E4ED1D855}" type="pres">
      <dgm:prSet presAssocID="{41E3B52E-71B8-4BD0-B1ED-D051FFB12506}" presName="header" presStyleLbl="node1" presStyleIdx="1" presStyleCnt="4" custScaleY="206452" custLinFactNeighborX="-3599" custLinFactNeighborY="-55760"/>
      <dgm:spPr/>
    </dgm:pt>
    <dgm:pt modelId="{D5E79C7E-BA4F-41B5-AEAD-7D11CABDB66C}" type="pres">
      <dgm:prSet presAssocID="{41E3B52E-71B8-4BD0-B1ED-D051FFB12506}" presName="hSp" presStyleCnt="0"/>
      <dgm:spPr/>
    </dgm:pt>
    <dgm:pt modelId="{96EC6E5F-616C-4A0E-8B47-23C2DB360B15}" type="pres">
      <dgm:prSet presAssocID="{EA587102-578B-46F3-8D9E-CEC48527A898}" presName="vertFlow" presStyleCnt="0"/>
      <dgm:spPr/>
    </dgm:pt>
    <dgm:pt modelId="{67971461-EE07-4B5E-A0C3-A166C6559682}" type="pres">
      <dgm:prSet presAssocID="{EA587102-578B-46F3-8D9E-CEC48527A898}" presName="header" presStyleLbl="node1" presStyleIdx="2" presStyleCnt="4" custScaleY="176957" custLinFactY="32719" custLinFactNeighborX="-7000" custLinFactNeighborY="100000"/>
      <dgm:spPr/>
    </dgm:pt>
    <dgm:pt modelId="{AEFF52EA-2D4D-4AD3-9F53-6B25191BD163}" type="pres">
      <dgm:prSet presAssocID="{EA587102-578B-46F3-8D9E-CEC48527A898}" presName="hSp" presStyleCnt="0"/>
      <dgm:spPr/>
    </dgm:pt>
    <dgm:pt modelId="{C057A87B-CF77-43C5-95EA-FF69715D34A3}" type="pres">
      <dgm:prSet presAssocID="{5CA89521-836B-470D-B51C-F8A4714D4EFF}" presName="vertFlow" presStyleCnt="0"/>
      <dgm:spPr/>
    </dgm:pt>
    <dgm:pt modelId="{DA50ACFD-2722-4D29-B376-5CF3C8F3EB41}" type="pres">
      <dgm:prSet presAssocID="{5CA89521-836B-470D-B51C-F8A4714D4EFF}" presName="header" presStyleLbl="node1" presStyleIdx="3" presStyleCnt="4" custScaleX="107904" custScaleY="198331" custLinFactY="100000" custLinFactNeighborX="-12022" custLinFactNeighborY="183270"/>
      <dgm:spPr/>
    </dgm:pt>
  </dgm:ptLst>
  <dgm:cxnLst>
    <dgm:cxn modelId="{F0586601-9ACD-4FBD-BD5A-48D73FF14301}" type="presOf" srcId="{516A4DDC-76BD-494E-B503-625555CCBC4A}" destId="{9BBCF6CE-E750-48B6-B333-305BBB100737}" srcOrd="0" destOrd="0" presId="urn:microsoft.com/office/officeart/2005/8/layout/lProcess1"/>
    <dgm:cxn modelId="{0F0D3551-AF94-422C-87FE-80E4E27CB025}" srcId="{C53CC6D8-DEFC-45FD-8207-E1ECCC27EA85}" destId="{41E3B52E-71B8-4BD0-B1ED-D051FFB12506}" srcOrd="1" destOrd="0" parTransId="{DA206B73-34B1-48E4-A513-9978853BF217}" sibTransId="{2436D701-8B79-4C2B-92A4-52BC1BA24775}"/>
    <dgm:cxn modelId="{73058351-9FAC-4F4F-A5FB-FC365EDF9D02}" type="presOf" srcId="{C53CC6D8-DEFC-45FD-8207-E1ECCC27EA85}" destId="{22D8E0AF-322E-4A8E-BC3C-6E9E9A51F58F}" srcOrd="0" destOrd="0" presId="urn:microsoft.com/office/officeart/2005/8/layout/lProcess1"/>
    <dgm:cxn modelId="{6D853954-67EB-442C-9F5A-866B9247A562}" srcId="{C53CC6D8-DEFC-45FD-8207-E1ECCC27EA85}" destId="{5CA89521-836B-470D-B51C-F8A4714D4EFF}" srcOrd="3" destOrd="0" parTransId="{D7F37AAF-020D-463D-9735-A1336884A6AE}" sibTransId="{C27250CA-FF59-4A03-8472-477331DB98EB}"/>
    <dgm:cxn modelId="{D2430375-0F29-4591-AAE4-CB3B30C4B793}" type="presOf" srcId="{EA587102-578B-46F3-8D9E-CEC48527A898}" destId="{67971461-EE07-4B5E-A0C3-A166C6559682}" srcOrd="0" destOrd="0" presId="urn:microsoft.com/office/officeart/2005/8/layout/lProcess1"/>
    <dgm:cxn modelId="{7B595755-BE81-46A0-903D-004D1EF6EE33}" srcId="{C53CC6D8-DEFC-45FD-8207-E1ECCC27EA85}" destId="{516A4DDC-76BD-494E-B503-625555CCBC4A}" srcOrd="0" destOrd="0" parTransId="{133DE2D2-6278-469E-8A80-F71EA996A07A}" sibTransId="{AE4D7DCA-0B66-4207-B896-C721B2CB4C13}"/>
    <dgm:cxn modelId="{A7B8947C-EA6E-47DE-814B-A0994EFA8C28}" srcId="{C53CC6D8-DEFC-45FD-8207-E1ECCC27EA85}" destId="{EA587102-578B-46F3-8D9E-CEC48527A898}" srcOrd="2" destOrd="0" parTransId="{5B4D99EA-4A7D-4EFB-95FC-BCCF98693CA7}" sibTransId="{8D504E2C-8A70-4591-8ECD-4A886FADED33}"/>
    <dgm:cxn modelId="{E26EF37D-CA6A-40E6-84D5-4EA9B936B567}" type="presOf" srcId="{5CA89521-836B-470D-B51C-F8A4714D4EFF}" destId="{DA50ACFD-2722-4D29-B376-5CF3C8F3EB41}" srcOrd="0" destOrd="0" presId="urn:microsoft.com/office/officeart/2005/8/layout/lProcess1"/>
    <dgm:cxn modelId="{AEAE8CB6-1B26-4996-A549-ADEFF4BF9B7B}" type="presOf" srcId="{41E3B52E-71B8-4BD0-B1ED-D051FFB12506}" destId="{09ADE9CE-20B7-4A4E-BED6-D56E4ED1D855}" srcOrd="0" destOrd="0" presId="urn:microsoft.com/office/officeart/2005/8/layout/lProcess1"/>
    <dgm:cxn modelId="{CC00200B-5AB6-421D-A39D-C942C3354FE4}" type="presParOf" srcId="{22D8E0AF-322E-4A8E-BC3C-6E9E9A51F58F}" destId="{B1443ED3-5E34-456D-8CD9-88B600EDA95F}" srcOrd="0" destOrd="0" presId="urn:microsoft.com/office/officeart/2005/8/layout/lProcess1"/>
    <dgm:cxn modelId="{D33AA10B-4ED8-4BB1-9C64-4F52A35D7099}" type="presParOf" srcId="{B1443ED3-5E34-456D-8CD9-88B600EDA95F}" destId="{9BBCF6CE-E750-48B6-B333-305BBB100737}" srcOrd="0" destOrd="0" presId="urn:microsoft.com/office/officeart/2005/8/layout/lProcess1"/>
    <dgm:cxn modelId="{C3EBA94B-E35F-4A89-987B-27047E6BDC25}" type="presParOf" srcId="{22D8E0AF-322E-4A8E-BC3C-6E9E9A51F58F}" destId="{8F2F3A22-7A2A-4EE4-9C5B-70F6E89B9064}" srcOrd="1" destOrd="0" presId="urn:microsoft.com/office/officeart/2005/8/layout/lProcess1"/>
    <dgm:cxn modelId="{73811368-B194-4A24-AD33-D7682C703338}" type="presParOf" srcId="{22D8E0AF-322E-4A8E-BC3C-6E9E9A51F58F}" destId="{734C3A16-72FA-42CA-BF15-F44513245016}" srcOrd="2" destOrd="0" presId="urn:microsoft.com/office/officeart/2005/8/layout/lProcess1"/>
    <dgm:cxn modelId="{CF11DF29-864F-46B6-AAB3-A5037CF8A0AD}" type="presParOf" srcId="{734C3A16-72FA-42CA-BF15-F44513245016}" destId="{09ADE9CE-20B7-4A4E-BED6-D56E4ED1D855}" srcOrd="0" destOrd="0" presId="urn:microsoft.com/office/officeart/2005/8/layout/lProcess1"/>
    <dgm:cxn modelId="{45D49A7A-3664-4AB2-B3A5-3D21008896A6}" type="presParOf" srcId="{22D8E0AF-322E-4A8E-BC3C-6E9E9A51F58F}" destId="{D5E79C7E-BA4F-41B5-AEAD-7D11CABDB66C}" srcOrd="3" destOrd="0" presId="urn:microsoft.com/office/officeart/2005/8/layout/lProcess1"/>
    <dgm:cxn modelId="{42D72CBF-2A51-4316-9C5E-92655A902468}" type="presParOf" srcId="{22D8E0AF-322E-4A8E-BC3C-6E9E9A51F58F}" destId="{96EC6E5F-616C-4A0E-8B47-23C2DB360B15}" srcOrd="4" destOrd="0" presId="urn:microsoft.com/office/officeart/2005/8/layout/lProcess1"/>
    <dgm:cxn modelId="{2EBB2F01-0952-416C-8D61-9CBBA685F51F}" type="presParOf" srcId="{96EC6E5F-616C-4A0E-8B47-23C2DB360B15}" destId="{67971461-EE07-4B5E-A0C3-A166C6559682}" srcOrd="0" destOrd="0" presId="urn:microsoft.com/office/officeart/2005/8/layout/lProcess1"/>
    <dgm:cxn modelId="{0928E017-990D-49BC-A3BB-E762A7BB9C64}" type="presParOf" srcId="{22D8E0AF-322E-4A8E-BC3C-6E9E9A51F58F}" destId="{AEFF52EA-2D4D-4AD3-9F53-6B25191BD163}" srcOrd="5" destOrd="0" presId="urn:microsoft.com/office/officeart/2005/8/layout/lProcess1"/>
    <dgm:cxn modelId="{60AF69CC-E2C4-42C6-A765-A2C5CFC4AEC2}" type="presParOf" srcId="{22D8E0AF-322E-4A8E-BC3C-6E9E9A51F58F}" destId="{C057A87B-CF77-43C5-95EA-FF69715D34A3}" srcOrd="6" destOrd="0" presId="urn:microsoft.com/office/officeart/2005/8/layout/lProcess1"/>
    <dgm:cxn modelId="{3D5AEDB5-C877-49C4-8CE7-CBF70D35C8CE}" type="presParOf" srcId="{C057A87B-CF77-43C5-95EA-FF69715D34A3}" destId="{DA50ACFD-2722-4D29-B376-5CF3C8F3EB41}" srcOrd="0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BCF6CE-E750-48B6-B333-305BBB100737}">
      <dsp:nvSpPr>
        <dsp:cNvPr id="0" name=""/>
        <dsp:cNvSpPr/>
      </dsp:nvSpPr>
      <dsp:spPr>
        <a:xfrm>
          <a:off x="72970" y="365394"/>
          <a:ext cx="2031503" cy="9900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Removed file upon discovery</a:t>
          </a:r>
        </a:p>
      </dsp:txBody>
      <dsp:txXfrm>
        <a:off x="101966" y="394390"/>
        <a:ext cx="1973511" cy="932020"/>
      </dsp:txXfrm>
    </dsp:sp>
    <dsp:sp modelId="{09ADE9CE-20B7-4A4E-BED6-D56E4ED1D855}">
      <dsp:nvSpPr>
        <dsp:cNvPr id="0" name=""/>
        <dsp:cNvSpPr/>
      </dsp:nvSpPr>
      <dsp:spPr>
        <a:xfrm>
          <a:off x="2244891" y="1326148"/>
          <a:ext cx="2031503" cy="10485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Limited access to authorized staff</a:t>
          </a:r>
        </a:p>
      </dsp:txBody>
      <dsp:txXfrm>
        <a:off x="2275601" y="1356858"/>
        <a:ext cx="1970083" cy="987100"/>
      </dsp:txXfrm>
    </dsp:sp>
    <dsp:sp modelId="{67971461-EE07-4B5E-A0C3-A166C6559682}">
      <dsp:nvSpPr>
        <dsp:cNvPr id="0" name=""/>
        <dsp:cNvSpPr/>
      </dsp:nvSpPr>
      <dsp:spPr>
        <a:xfrm>
          <a:off x="4491714" y="2283387"/>
          <a:ext cx="2031503" cy="8987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Analysis of cause and risk</a:t>
          </a:r>
        </a:p>
      </dsp:txBody>
      <dsp:txXfrm>
        <a:off x="4518037" y="2309710"/>
        <a:ext cx="1978857" cy="846076"/>
      </dsp:txXfrm>
    </dsp:sp>
    <dsp:sp modelId="{DA50ACFD-2722-4D29-B376-5CF3C8F3EB41}">
      <dsp:nvSpPr>
        <dsp:cNvPr id="0" name=""/>
        <dsp:cNvSpPr/>
      </dsp:nvSpPr>
      <dsp:spPr>
        <a:xfrm>
          <a:off x="6705607" y="3048000"/>
          <a:ext cx="2192073" cy="10072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Notices: General Assembly, Attorney General, Credit Reporting Agencies, and Potentially Affected Individuals</a:t>
          </a:r>
        </a:p>
      </dsp:txBody>
      <dsp:txXfrm>
        <a:off x="6735109" y="3077502"/>
        <a:ext cx="2133069" cy="9482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B48F5-BACC-47D6-A0F7-82FBF9C6BC85}" type="datetimeFigureOut">
              <a:rPr lang="en-US"/>
              <a:t>6/29/2022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ACAF8E-318A-4EFE-8633-D9E72ABCE0E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06559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5-31T20:16:14.512"/>
    </inkml:context>
    <inkml:brush xml:id="br0">
      <inkml:brushProperty name="width" value="0.1" units="cm"/>
      <inkml:brushProperty name="height" value="0.1" units="cm"/>
      <inkml:brushProperty name="color" value="#AE198D"/>
      <inkml:brushProperty name="ignorePressure" value="1"/>
      <inkml:brushProperty name="inkEffects" value="galaxy"/>
      <inkml:brushProperty name="anchorX" value="-18838.55273"/>
      <inkml:brushProperty name="anchorY" value="-8074.60107"/>
      <inkml:brushProperty name="scaleFactor" value="0.5"/>
    </inkml:brush>
  </inkml:definitions>
  <inkml:trace contextRef="#ctx0" brushRef="#br0">0 0,'0'0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5-31T20:16:14.735"/>
    </inkml:context>
    <inkml:brush xml:id="br0">
      <inkml:brushProperty name="width" value="0.1" units="cm"/>
      <inkml:brushProperty name="height" value="0.1" units="cm"/>
      <inkml:brushProperty name="color" value="#AE198D"/>
      <inkml:brushProperty name="ignorePressure" value="1"/>
      <inkml:brushProperty name="inkEffects" value="galaxy"/>
      <inkml:brushProperty name="anchorX" value="-19473.55273"/>
      <inkml:brushProperty name="anchorY" value="-8709.60059"/>
      <inkml:brushProperty name="scaleFactor" value="0.5"/>
    </inkml:brush>
  </inkml:definitions>
  <inkml:trace contextRef="#ctx0" brushRef="#br0">0 0,'0'0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1CD00-5424-4675-AB18-2C419B060449}" type="datetimeFigureOut">
              <a:rPr lang="en-US"/>
              <a:t>6/29/2022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E2CF44-2B13-41B4-A334-1CDF534EEBB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45385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6/29/2022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673AFFB-FCCF-4922-84D3-A7FE566DF2E1}"/>
              </a:ext>
            </a:extLst>
          </p:cNvPr>
          <p:cNvSpPr/>
          <p:nvPr userDrawn="1"/>
        </p:nvSpPr>
        <p:spPr bwMode="gray">
          <a:xfrm>
            <a:off x="0" y="2825016"/>
            <a:ext cx="12188952" cy="3180930"/>
          </a:xfrm>
          <a:prstGeom prst="rect">
            <a:avLst/>
          </a:prstGeom>
          <a:solidFill>
            <a:schemeClr val="bg1">
              <a:lumMod val="85000"/>
              <a:lumOff val="1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1315D7D-F2C3-43FF-A276-8FF52A155D0B}"/>
              </a:ext>
            </a:extLst>
          </p:cNvPr>
          <p:cNvSpPr/>
          <p:nvPr userDrawn="1"/>
        </p:nvSpPr>
        <p:spPr bwMode="black">
          <a:xfrm>
            <a:off x="0" y="3075709"/>
            <a:ext cx="12188952" cy="26392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568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995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9683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2587" y="1600200"/>
            <a:ext cx="3122613" cy="1828800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0412" y="762000"/>
            <a:ext cx="6400800" cy="5334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01039" y="3429000"/>
            <a:ext cx="3124161" cy="18288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209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747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702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590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667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515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656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37CC0096-1860-4642-9CD2-0079EA5E7CD1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An empty placeholder to add an image. Click on the placeholder and select the image that you wish to add.">
            <a:extLst>
              <a:ext uri="{FF2B5EF4-FFF2-40B4-BE49-F238E27FC236}">
                <a16:creationId xmlns:a16="http://schemas.microsoft.com/office/drawing/2014/main" id="{BD91EF35-FCE2-4479-A0C9-3F0A989F0A6F}"/>
              </a:ext>
            </a:extLst>
          </p:cNvPr>
          <p:cNvSpPr/>
          <p:nvPr userDrawn="1"/>
        </p:nvSpPr>
        <p:spPr bwMode="blackWhite">
          <a:xfrm>
            <a:off x="644091" y="640080"/>
            <a:ext cx="6675120" cy="5577840"/>
          </a:xfrm>
          <a:prstGeom prst="rect">
            <a:avLst/>
          </a:prstGeom>
          <a:solidFill>
            <a:srgbClr val="000000"/>
          </a:solidFill>
          <a:ln w="1016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821545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37CC0096-1860-4642-9CD2-0079EA5E7CD1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487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56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customXml" Target="../ink/ink1.xml"/><Relationship Id="rId12" Type="http://schemas.openxmlformats.org/officeDocument/2006/relationships/image" Target="../media/image1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customXml" Target="../ink/ink2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12.png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xperian.com/" TargetMode="External"/><Relationship Id="rId2" Type="http://schemas.openxmlformats.org/officeDocument/2006/relationships/hyperlink" Target="http://www.equifax.com/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transunion.com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Data Breach Occurrence 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131734"/>
            <a:ext cx="11829288" cy="173672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							Yangsu Kim</a:t>
            </a:r>
          </a:p>
          <a:p>
            <a:r>
              <a:rPr lang="en-US" dirty="0">
                <a:solidFill>
                  <a:schemeClr val="tx1"/>
                </a:solidFill>
              </a:rPr>
              <a:t>							</a:t>
            </a:r>
            <a:r>
              <a:rPr lang="en-US" sz="2500" dirty="0">
                <a:solidFill>
                  <a:schemeClr val="tx1"/>
                </a:solidFill>
              </a:rPr>
              <a:t>Chief Counsel, </a:t>
            </a:r>
          </a:p>
          <a:p>
            <a:r>
              <a:rPr lang="en-US" sz="2500" dirty="0">
                <a:solidFill>
                  <a:schemeClr val="tx1"/>
                </a:solidFill>
              </a:rPr>
              <a:t>							Illinois Department of Transportation </a:t>
            </a:r>
            <a:endParaRPr sz="2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538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366C56F-1EF7-45EB-B9C1-704E8E5BE911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8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006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772400" y="3414252"/>
            <a:ext cx="4796789" cy="3587998"/>
          </a:xfrm>
          <a:prstGeom prst="rect">
            <a:avLst/>
          </a:prstGeom>
          <a:effectLst>
            <a:glow rad="127000">
              <a:schemeClr val="tx1">
                <a:alpha val="0"/>
              </a:schemeClr>
            </a:glow>
            <a:reflection stA="99000" endPos="0" dist="50800" dir="5400000" sy="-100000" algn="bl" rotWithShape="0"/>
            <a:softEdge rad="1651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PROTECTING YOUR IDENTITY: Digital Hygiene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057400"/>
            <a:ext cx="4800600" cy="3429000"/>
          </a:xfrm>
        </p:spPr>
        <p:txBody>
          <a:bodyPr>
            <a:normAutofit/>
          </a:bodyPr>
          <a:lstStyle/>
          <a:p>
            <a:r>
              <a:rPr lang="en-US" dirty="0"/>
              <a:t>Two-Factor Authentication </a:t>
            </a:r>
          </a:p>
          <a:p>
            <a:pPr lvl="1"/>
            <a:r>
              <a:rPr lang="en-US" dirty="0"/>
              <a:t>Use a different cell phone number or email method that is separate from your primary number or email</a:t>
            </a:r>
          </a:p>
          <a:p>
            <a:r>
              <a:rPr lang="en-US" dirty="0"/>
              <a:t>Verify Authenticity of Emails Asking for Personal Information</a:t>
            </a:r>
          </a:p>
          <a:p>
            <a:pPr lvl="1"/>
            <a:r>
              <a:rPr lang="en-US" dirty="0"/>
              <a:t>Do not ask the sender if the email is legitimate</a:t>
            </a:r>
          </a:p>
          <a:p>
            <a:pPr lvl="1"/>
            <a:endParaRPr lang="en-US" dirty="0"/>
          </a:p>
          <a:p>
            <a:pPr marL="36576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65760" lvl="1" indent="0">
              <a:buNone/>
            </a:pP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C1FE541-68C0-41A0-B379-C9709E1CF5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9800" y="1825625"/>
            <a:ext cx="4648200" cy="4575175"/>
          </a:xfrm>
        </p:spPr>
        <p:txBody>
          <a:bodyPr/>
          <a:lstStyle/>
          <a:p>
            <a:pPr lvl="2"/>
            <a:endParaRPr lang="en-US" dirty="0"/>
          </a:p>
          <a:p>
            <a:r>
              <a:rPr lang="en-US" dirty="0"/>
              <a:t>Social Media </a:t>
            </a:r>
          </a:p>
          <a:p>
            <a:pPr lvl="1"/>
            <a:r>
              <a:rPr lang="en-US" dirty="0"/>
              <a:t>Use a different name, if possible</a:t>
            </a:r>
          </a:p>
          <a:p>
            <a:pPr lvl="1"/>
            <a:r>
              <a:rPr lang="en-US" dirty="0"/>
              <a:t>Do not post photos of you or your loved ones</a:t>
            </a:r>
          </a:p>
          <a:p>
            <a:pPr lvl="1"/>
            <a:r>
              <a:rPr lang="en-US" dirty="0"/>
              <a:t>Do not post personal information about yourself; maiden name, location, alma maters</a:t>
            </a:r>
          </a:p>
          <a:p>
            <a:pPr marL="365760" lvl="1" indent="0">
              <a:buNone/>
            </a:pPr>
            <a:endParaRPr lang="en-US" dirty="0"/>
          </a:p>
          <a:p>
            <a:pPr marL="685800" lvl="2" indent="0">
              <a:buNone/>
            </a:pPr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2948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7FAED-80F5-40B5-AEBA-83BA4E455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3CAB49-CFA1-4FFF-9176-E61A13FF774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Yangsu Kim – Chief Counsel, IDOT</a:t>
            </a:r>
          </a:p>
          <a:p>
            <a:pPr marL="0" indent="0">
              <a:buNone/>
            </a:pPr>
            <a:r>
              <a:rPr lang="en-US" dirty="0"/>
              <a:t>yangsu.kim2@illinois.gov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5EAB12-B19A-489B-8683-99415CFA558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152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4659D-99B5-4FB8-BD4B-750ADFCFF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Webinar Housekeeping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742F9F-64FE-4729-8D01-D3522649E1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224" y="1828800"/>
            <a:ext cx="10134600" cy="4101465"/>
          </a:xfrm>
        </p:spPr>
        <p:txBody>
          <a:bodyPr>
            <a:normAutofit fontScale="92500"/>
          </a:bodyPr>
          <a:lstStyle/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/>
              <a:t>This webinar is being recorded. 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/>
              <a:t>If you have questions, please type them into the Q&amp;A feature at the bottom of the screen.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/>
              <a:t>There will be time at the end for questions from phone callers.  If you’re calling in and wish to ask a question at that time, please raise your hand by pressing *3.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/>
              <a:t>Questions will be answered at the end of the webinar.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2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77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914400" y="609600"/>
            <a:ext cx="94488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Breach Occurrence </a:t>
            </a:r>
            <a:endParaRPr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838200" y="1447800"/>
            <a:ext cx="100584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WHAT</a:t>
            </a:r>
            <a:r>
              <a:rPr lang="en-US" sz="2200" dirty="0"/>
              <a:t> … </a:t>
            </a:r>
          </a:p>
          <a:p>
            <a:pPr lvl="1"/>
            <a:r>
              <a:rPr lang="en-US" sz="2000" dirty="0"/>
              <a:t>happened – an IDOT employee inadvertently placed a file in </a:t>
            </a:r>
            <a:r>
              <a:rPr lang="en-US" sz="2000" dirty="0" err="1"/>
              <a:t>InsideIDOT</a:t>
            </a:r>
            <a:r>
              <a:rPr lang="en-US" sz="2000" dirty="0"/>
              <a:t> without the proper access permissions</a:t>
            </a:r>
          </a:p>
          <a:p>
            <a:pPr lvl="1"/>
            <a:r>
              <a:rPr lang="en-US" sz="2000" dirty="0"/>
              <a:t>was exposed: your SSN and, depending on your date of hire, your employee identification number </a:t>
            </a:r>
          </a:p>
          <a:p>
            <a:r>
              <a:rPr lang="en-US" sz="2400" dirty="0"/>
              <a:t>WHO was affected by the breach? </a:t>
            </a:r>
          </a:p>
          <a:p>
            <a:pPr lvl="1"/>
            <a:r>
              <a:rPr lang="en-US" sz="2000" dirty="0"/>
              <a:t>All current and former IDOT employees</a:t>
            </a:r>
          </a:p>
          <a:p>
            <a:r>
              <a:rPr lang="en-US" sz="2400" dirty="0"/>
              <a:t>WHEN was the breach discovered?</a:t>
            </a:r>
          </a:p>
          <a:p>
            <a:pPr lvl="1"/>
            <a:r>
              <a:rPr lang="en-US" sz="2000" dirty="0"/>
              <a:t>April 14; </a:t>
            </a:r>
          </a:p>
          <a:p>
            <a:pPr lvl="1"/>
            <a:r>
              <a:rPr lang="en-US" sz="2000" dirty="0"/>
              <a:t>Data had been visible from April 6, 2022 through April 14, 2022</a:t>
            </a:r>
          </a:p>
          <a:p>
            <a:r>
              <a:rPr lang="en-US" sz="2400" dirty="0"/>
              <a:t>WHERE was the file located?</a:t>
            </a:r>
          </a:p>
          <a:p>
            <a:pPr lvl="1"/>
            <a:r>
              <a:rPr lang="en-US" dirty="0"/>
              <a:t> </a:t>
            </a:r>
            <a:r>
              <a:rPr lang="en-US" sz="2000" dirty="0"/>
              <a:t>Internal IDOT website called </a:t>
            </a:r>
            <a:r>
              <a:rPr lang="en-US" sz="2000" dirty="0" err="1"/>
              <a:t>InsideIDOT</a:t>
            </a:r>
            <a:endParaRPr lang="en-US" sz="2000" dirty="0"/>
          </a:p>
          <a:p>
            <a:r>
              <a:rPr lang="en-US" sz="2400" dirty="0"/>
              <a:t>HOW could someone see my information?</a:t>
            </a:r>
          </a:p>
          <a:p>
            <a:pPr lvl="1"/>
            <a:r>
              <a:rPr lang="en-US" sz="2000" dirty="0" err="1"/>
              <a:t>InsideIDOT</a:t>
            </a:r>
            <a:r>
              <a:rPr lang="en-US" sz="2000" dirty="0"/>
              <a:t> has a search box, similar to an internal Google search box, and if a user entered an employee’s full name, the search results may have included your first and last names, your SSN, and potentially your EID.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826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did IDOT do after the breach?</a:t>
            </a:r>
            <a:endParaRPr dirty="0"/>
          </a:p>
        </p:txBody>
      </p:sp>
      <p:graphicFrame>
        <p:nvGraphicFramePr>
          <p:cNvPr id="9" name="Content Placeholder 8" descr="Process list showing 4 titles with tasks  arranged one below the other and downward pointing arrows are used to indicate progression from title to task and from task to task. First title has 4 tasks, second title has 3, third has 2 and fourth has 2.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4766611"/>
              </p:ext>
            </p:extLst>
          </p:nvPr>
        </p:nvGraphicFramePr>
        <p:xfrm>
          <a:off x="1600200" y="1752600"/>
          <a:ext cx="91440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0" name="Connector: Elbow 9">
            <a:extLst>
              <a:ext uri="{FF2B5EF4-FFF2-40B4-BE49-F238E27FC236}">
                <a16:creationId xmlns:a16="http://schemas.microsoft.com/office/drawing/2014/main" id="{72F19ED6-6EE4-42E2-97B6-3472A25ADC90}"/>
              </a:ext>
            </a:extLst>
          </p:cNvPr>
          <p:cNvCxnSpPr/>
          <p:nvPr/>
        </p:nvCxnSpPr>
        <p:spPr>
          <a:xfrm>
            <a:off x="3875760" y="2552400"/>
            <a:ext cx="914400" cy="365760"/>
          </a:xfrm>
          <a:prstGeom prst="bentConnector2">
            <a:avLst/>
          </a:prstGeom>
          <a:gradFill>
            <a:gsLst>
              <a:gs pos="1000">
                <a:srgbClr val="489CD1">
                  <a:alpha val="5000"/>
                </a:srgbClr>
              </a:gs>
              <a:gs pos="25000">
                <a:srgbClr val="A9D7B2">
                  <a:alpha val="5000"/>
                </a:srgbClr>
              </a:gs>
              <a:gs pos="50000">
                <a:srgbClr val="B92B65">
                  <a:alpha val="5000"/>
                </a:srgbClr>
              </a:gs>
              <a:gs pos="76000">
                <a:srgbClr val="9B2486">
                  <a:alpha val="5000"/>
                </a:srgbClr>
              </a:gs>
              <a:gs pos="100000">
                <a:srgbClr val="244F85">
                  <a:alpha val="5000"/>
                </a:srgbClr>
              </a:gs>
            </a:gsLst>
          </a:gradFill>
          <a:ln w="36000">
            <a:gradFill>
              <a:gsLst>
                <a:gs pos="1000">
                  <a:srgbClr val="489CD1"/>
                </a:gs>
                <a:gs pos="25000">
                  <a:srgbClr val="A9D7B2"/>
                </a:gs>
                <a:gs pos="50000">
                  <a:srgbClr val="B92B65"/>
                </a:gs>
                <a:gs pos="76000">
                  <a:srgbClr val="9B2486"/>
                </a:gs>
                <a:gs pos="100000">
                  <a:srgbClr val="244F85"/>
                </a:gs>
              </a:gsLst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411270C4-B961-4881-9EBA-829E6E821D21}"/>
              </a:ext>
            </a:extLst>
          </p:cNvPr>
          <p:cNvCxnSpPr/>
          <p:nvPr/>
        </p:nvCxnSpPr>
        <p:spPr>
          <a:xfrm>
            <a:off x="6075000" y="3432960"/>
            <a:ext cx="914400" cy="365760"/>
          </a:xfrm>
          <a:prstGeom prst="bentConnector2">
            <a:avLst/>
          </a:prstGeom>
          <a:gradFill>
            <a:gsLst>
              <a:gs pos="1000">
                <a:srgbClr val="489CD1">
                  <a:alpha val="5000"/>
                </a:srgbClr>
              </a:gs>
              <a:gs pos="25000">
                <a:srgbClr val="A9D7B2">
                  <a:alpha val="5000"/>
                </a:srgbClr>
              </a:gs>
              <a:gs pos="50000">
                <a:srgbClr val="B92B65">
                  <a:alpha val="5000"/>
                </a:srgbClr>
              </a:gs>
              <a:gs pos="76000">
                <a:srgbClr val="9B2486">
                  <a:alpha val="5000"/>
                </a:srgbClr>
              </a:gs>
              <a:gs pos="100000">
                <a:srgbClr val="244F85">
                  <a:alpha val="5000"/>
                </a:srgbClr>
              </a:gs>
            </a:gsLst>
          </a:gradFill>
          <a:ln w="36000">
            <a:gradFill>
              <a:gsLst>
                <a:gs pos="1000">
                  <a:srgbClr val="489CD1"/>
                </a:gs>
                <a:gs pos="25000">
                  <a:srgbClr val="A9D7B2"/>
                </a:gs>
                <a:gs pos="50000">
                  <a:srgbClr val="B92B65"/>
                </a:gs>
                <a:gs pos="76000">
                  <a:srgbClr val="9B2486"/>
                </a:gs>
                <a:gs pos="100000">
                  <a:srgbClr val="244F85"/>
                </a:gs>
              </a:gsLst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A8DBD90B-A2AD-4BA4-AC19-897CD689FA1E}"/>
              </a:ext>
            </a:extLst>
          </p:cNvPr>
          <p:cNvCxnSpPr/>
          <p:nvPr/>
        </p:nvCxnSpPr>
        <p:spPr>
          <a:xfrm>
            <a:off x="8268480" y="4296960"/>
            <a:ext cx="914400" cy="365760"/>
          </a:xfrm>
          <a:prstGeom prst="bentConnector2">
            <a:avLst/>
          </a:prstGeom>
          <a:gradFill>
            <a:gsLst>
              <a:gs pos="1000">
                <a:srgbClr val="489CD1">
                  <a:alpha val="5000"/>
                </a:srgbClr>
              </a:gs>
              <a:gs pos="25000">
                <a:srgbClr val="A9D7B2">
                  <a:alpha val="5000"/>
                </a:srgbClr>
              </a:gs>
              <a:gs pos="50000">
                <a:srgbClr val="B92B65">
                  <a:alpha val="5000"/>
                </a:srgbClr>
              </a:gs>
              <a:gs pos="76000">
                <a:srgbClr val="9B2486">
                  <a:alpha val="5000"/>
                </a:srgbClr>
              </a:gs>
              <a:gs pos="100000">
                <a:srgbClr val="244F85">
                  <a:alpha val="5000"/>
                </a:srgbClr>
              </a:gs>
            </a:gsLst>
          </a:gradFill>
          <a:ln w="36000">
            <a:gradFill>
              <a:gsLst>
                <a:gs pos="1000">
                  <a:srgbClr val="489CD1"/>
                </a:gs>
                <a:gs pos="25000">
                  <a:srgbClr val="A9D7B2"/>
                </a:gs>
                <a:gs pos="50000">
                  <a:srgbClr val="B92B65"/>
                </a:gs>
                <a:gs pos="76000">
                  <a:srgbClr val="9B2486"/>
                </a:gs>
                <a:gs pos="100000">
                  <a:srgbClr val="244F85"/>
                </a:gs>
              </a:gsLst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71AB9A5-D712-4B16-AAFB-7B9E52652E22}"/>
              </a:ext>
            </a:extLst>
          </p:cNvPr>
          <p:cNvGrpSpPr/>
          <p:nvPr/>
        </p:nvGrpSpPr>
        <p:grpSpPr>
          <a:xfrm>
            <a:off x="487683" y="3416144"/>
            <a:ext cx="360" cy="360"/>
            <a:chOff x="487683" y="3416144"/>
            <a:chExt cx="360" cy="36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7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63D65B0B-8B72-48FE-BAA8-F1CCCFB1C143}"/>
                    </a:ext>
                  </a:extLst>
                </p14:cNvPr>
                <p14:cNvContentPartPr/>
                <p14:nvPr/>
              </p14:nvContentPartPr>
              <p14:xfrm>
                <a:off x="487683" y="3416144"/>
                <a:ext cx="360" cy="36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63D65B0B-8B72-48FE-BAA8-F1CCCFB1C143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469683" y="3398144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1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3D2AF50C-E5F3-4817-A392-8B8DC1BD11F6}"/>
                    </a:ext>
                  </a:extLst>
                </p14:cNvPr>
                <p14:cNvContentPartPr/>
                <p14:nvPr/>
              </p14:nvContentPartPr>
              <p14:xfrm>
                <a:off x="487683" y="3416144"/>
                <a:ext cx="360" cy="36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3D2AF50C-E5F3-4817-A392-8B8DC1BD11F6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469683" y="3398144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153027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PROTECTING YOUR IDENTITY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6332" y="2019300"/>
            <a:ext cx="4648200" cy="34671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Get Your Credit Report</a:t>
            </a:r>
          </a:p>
          <a:p>
            <a:pPr marL="4572" lvl="1" indent="0">
              <a:buNone/>
            </a:pPr>
            <a:r>
              <a:rPr lang="en-US" dirty="0">
                <a:solidFill>
                  <a:schemeClr val="tx1"/>
                </a:solidFill>
              </a:rPr>
              <a:t>Confirm the information is correct </a:t>
            </a:r>
          </a:p>
          <a:p>
            <a:pPr marL="4572"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/>
                </a:solidFill>
              </a:rPr>
              <a:t>Are your prior addresses correct?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/>
                </a:solidFill>
              </a:rPr>
              <a:t>Is your name correct, including any past names, such as maiden names?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/>
                </a:solidFill>
              </a:rPr>
              <a:t>Is your Social Security Number correct?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/>
                </a:solidFill>
              </a:rPr>
              <a:t>Are there any credit accounts that don’t look familiar?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/>
                </a:solidFill>
              </a:rPr>
              <a:t>Are the balances for your accounts correct?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Contact the credit bureaus if any information is incorrect</a:t>
            </a:r>
            <a:endParaRPr dirty="0">
              <a:solidFill>
                <a:schemeClr val="tx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01466689"/>
              </p:ext>
            </p:extLst>
          </p:nvPr>
        </p:nvGraphicFramePr>
        <p:xfrm>
          <a:off x="4979194" y="2133600"/>
          <a:ext cx="6908007" cy="28956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rgbClr val="000000"/>
                  </a:outerShdw>
                </a:effectLst>
                <a:tableStyleId>{073A0DAA-6AF3-43AB-8588-CEC1D06C72B9}</a:tableStyleId>
              </a:tblPr>
              <a:tblGrid>
                <a:gridCol w="23026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26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26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7051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Equifax</a:t>
                      </a:r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Experian</a:t>
                      </a:r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TransUnion</a:t>
                      </a:r>
                      <a:endParaRPr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0515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888-378-4329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888-397-3742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833-395-6938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45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hlinkClick r:id="rId2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www.equifax.com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www.experian.com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www.transunion.com</a:t>
                      </a:r>
                      <a:endParaRPr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5261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PROTECTING YOUR IDENTITY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057400"/>
            <a:ext cx="4800600" cy="3429000"/>
          </a:xfrm>
        </p:spPr>
        <p:txBody>
          <a:bodyPr>
            <a:normAutofit/>
          </a:bodyPr>
          <a:lstStyle/>
          <a:p>
            <a:r>
              <a:rPr lang="en-US" dirty="0"/>
              <a:t>Credit monitoring – each bureau is required to provide you with a free credit report yearly.  </a:t>
            </a:r>
          </a:p>
          <a:p>
            <a:r>
              <a:rPr lang="en-US" dirty="0"/>
              <a:t>Stagger your requests for every four months to get a complete year of monitoring for yourself.</a:t>
            </a:r>
          </a:p>
          <a:p>
            <a:r>
              <a:rPr lang="en-US" dirty="0"/>
              <a:t>Many credit card and banks offer credit monitoring as part of their suite of services for consumers.</a:t>
            </a:r>
          </a:p>
          <a:p>
            <a:endParaRPr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00700C9A-1402-4650-BF76-36810CC97DC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334000" y="2286000"/>
            <a:ext cx="6607878" cy="3048000"/>
          </a:xfrm>
        </p:spPr>
      </p:pic>
    </p:spTree>
    <p:extLst>
      <p:ext uri="{BB962C8B-B14F-4D97-AF65-F5344CB8AC3E}">
        <p14:creationId xmlns:p14="http://schemas.microsoft.com/office/powerpoint/2010/main" val="3162378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PROTECTING YOUR IDENTITY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057400"/>
            <a:ext cx="4724400" cy="35052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Put a FRAUD ALERT on your credit – sends a lender a notification that you have a fraud alert on your credit and requires the lender to take certain steps to confirm your identity.</a:t>
            </a:r>
          </a:p>
          <a:p>
            <a:r>
              <a:rPr lang="en-US" dirty="0"/>
              <a:t>Temporary – 1 year </a:t>
            </a:r>
          </a:p>
          <a:p>
            <a:r>
              <a:rPr lang="en-US" dirty="0"/>
              <a:t>Active-duty – 1 year and renewable to match duration of deployment</a:t>
            </a:r>
          </a:p>
          <a:p>
            <a:r>
              <a:rPr lang="en-US" dirty="0"/>
              <a:t>Extended – 7 years </a:t>
            </a:r>
          </a:p>
          <a:p>
            <a:r>
              <a:rPr lang="en-US" dirty="0"/>
              <a:t>You only need to contact one bureau; that one will contact the other two bureaus.</a:t>
            </a:r>
          </a:p>
          <a:p>
            <a:endParaRPr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00700C9A-1402-4650-BF76-36810CC97DC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alphaModFix/>
          </a:blip>
          <a:stretch>
            <a:fillRect/>
          </a:stretch>
        </p:blipFill>
        <p:spPr>
          <a:xfrm>
            <a:off x="5549709" y="2133600"/>
            <a:ext cx="6607878" cy="3048000"/>
          </a:xfrm>
        </p:spPr>
      </p:pic>
    </p:spTree>
    <p:extLst>
      <p:ext uri="{BB962C8B-B14F-4D97-AF65-F5344CB8AC3E}">
        <p14:creationId xmlns:p14="http://schemas.microsoft.com/office/powerpoint/2010/main" val="3416641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PROTECTING YOUR IDENTITY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057400"/>
            <a:ext cx="4800600" cy="34290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Put a CREDIT FREEZE on your credit – new lenders cannot see your credit report so new accounts in your name can’t be open until the freeze is lifted.</a:t>
            </a:r>
          </a:p>
          <a:p>
            <a:r>
              <a:rPr lang="en-US" dirty="0"/>
              <a:t>Lifting the freeze requires you to use a special password-protected account or PIN.</a:t>
            </a:r>
          </a:p>
          <a:p>
            <a:r>
              <a:rPr lang="en-US" dirty="0"/>
              <a:t>You will need to contact each bureau to put a freeze on your credit</a:t>
            </a:r>
          </a:p>
          <a:p>
            <a:r>
              <a:rPr lang="en-US" dirty="0"/>
              <a:t>Credit freezes are governed by federal law.  Each bureau also offers commercial products that act similarly to a credit freeze.</a:t>
            </a:r>
          </a:p>
          <a:p>
            <a:endParaRPr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00700C9A-1402-4650-BF76-36810CC97DC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334000" y="2286000"/>
            <a:ext cx="6607878" cy="3048000"/>
          </a:xfrm>
        </p:spPr>
      </p:pic>
    </p:spTree>
    <p:extLst>
      <p:ext uri="{BB962C8B-B14F-4D97-AF65-F5344CB8AC3E}">
        <p14:creationId xmlns:p14="http://schemas.microsoft.com/office/powerpoint/2010/main" val="3108789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0DC6131-68CD-44AA-AF9A-A97B70617B0F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72000"/>
          </a:blip>
          <a:stretch>
            <a:fillRect/>
          </a:stretch>
        </p:blipFill>
        <p:spPr>
          <a:xfrm>
            <a:off x="9448800" y="2914650"/>
            <a:ext cx="2152650" cy="1714500"/>
          </a:xfrm>
          <a:prstGeom prst="rect">
            <a:avLst/>
          </a:prstGeom>
          <a:effectLst>
            <a:softEdge rad="2540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PROTECTING YOUR IDENTITY: Digital Hygiene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057400"/>
            <a:ext cx="4800600" cy="3429000"/>
          </a:xfrm>
        </p:spPr>
        <p:txBody>
          <a:bodyPr>
            <a:normAutofit/>
          </a:bodyPr>
          <a:lstStyle/>
          <a:p>
            <a:r>
              <a:rPr lang="en-US" dirty="0"/>
              <a:t>Choose a password that is difficult for someone to guess.  The most common passwords include:</a:t>
            </a:r>
          </a:p>
          <a:p>
            <a:pPr lvl="1"/>
            <a:r>
              <a:rPr lang="en-US" dirty="0"/>
              <a:t>123456</a:t>
            </a:r>
          </a:p>
          <a:p>
            <a:pPr lvl="1"/>
            <a:r>
              <a:rPr lang="en-US" dirty="0"/>
              <a:t>123456789</a:t>
            </a:r>
          </a:p>
          <a:p>
            <a:pPr lvl="1"/>
            <a:r>
              <a:rPr lang="en-US" dirty="0"/>
              <a:t>qwerty (first 6 top letters on a keyboard)</a:t>
            </a:r>
          </a:p>
          <a:p>
            <a:pPr lvl="1"/>
            <a:r>
              <a:rPr lang="en-US" dirty="0"/>
              <a:t>password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C1FE541-68C0-41A0-B379-C9709E1CF5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9800" y="1825625"/>
            <a:ext cx="4648200" cy="4575175"/>
          </a:xfrm>
        </p:spPr>
        <p:txBody>
          <a:bodyPr/>
          <a:lstStyle/>
          <a:p>
            <a:r>
              <a:rPr lang="en-US" dirty="0"/>
              <a:t>Change your password on a regular basis </a:t>
            </a:r>
          </a:p>
          <a:p>
            <a:pPr lvl="1"/>
            <a:r>
              <a:rPr lang="en-US" dirty="0"/>
              <a:t>Do not use a password you will forget</a:t>
            </a:r>
          </a:p>
          <a:p>
            <a:pPr lvl="1"/>
            <a:r>
              <a:rPr lang="en-US" dirty="0"/>
              <a:t>Do not use a sports team name or pop culture references</a:t>
            </a:r>
          </a:p>
          <a:p>
            <a:pPr lvl="2"/>
            <a:r>
              <a:rPr lang="en-US" dirty="0" err="1"/>
              <a:t>yankees</a:t>
            </a:r>
            <a:endParaRPr lang="en-US" dirty="0"/>
          </a:p>
          <a:p>
            <a:pPr lvl="2"/>
            <a:r>
              <a:rPr lang="en-US" dirty="0"/>
              <a:t>superman</a:t>
            </a:r>
          </a:p>
          <a:p>
            <a:pPr lvl="1"/>
            <a:r>
              <a:rPr lang="en-US" dirty="0"/>
              <a:t>Do not use passwords with information that can be gleaned from your credit report</a:t>
            </a:r>
          </a:p>
          <a:p>
            <a:pPr lvl="2"/>
            <a:r>
              <a:rPr lang="en-US" dirty="0"/>
              <a:t>birthdates</a:t>
            </a:r>
          </a:p>
          <a:p>
            <a:pPr lvl="2"/>
            <a:r>
              <a:rPr lang="en-US" dirty="0"/>
              <a:t>maiden name</a:t>
            </a:r>
          </a:p>
          <a:p>
            <a:pPr lvl="2"/>
            <a:r>
              <a:rPr lang="en-US" dirty="0"/>
              <a:t>prior street names</a:t>
            </a:r>
          </a:p>
          <a:p>
            <a:pPr lvl="2"/>
            <a:endParaRPr lang="en-US" dirty="0"/>
          </a:p>
          <a:p>
            <a:endParaRPr lang="en-US" dirty="0"/>
          </a:p>
          <a:p>
            <a:pPr marL="685800" lvl="2" indent="0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5302546-741C-472A-B80C-DBC15A751F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600" y="4495800"/>
            <a:ext cx="2743200" cy="2184850"/>
          </a:xfrm>
          <a:prstGeom prst="rect">
            <a:avLst/>
          </a:prstGeom>
          <a:effectLst>
            <a:glow rad="127000">
              <a:schemeClr val="bg1">
                <a:alpha val="82000"/>
              </a:schemeClr>
            </a:glow>
            <a:softEdge rad="114300"/>
          </a:effectLst>
        </p:spPr>
      </p:pic>
    </p:spTree>
    <p:extLst>
      <p:ext uri="{BB962C8B-B14F-4D97-AF65-F5344CB8AC3E}">
        <p14:creationId xmlns:p14="http://schemas.microsoft.com/office/powerpoint/2010/main" val="4092112918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TechComputer">
      <a:dk1>
        <a:srgbClr val="000000"/>
      </a:dk1>
      <a:lt1>
        <a:sysClr val="window" lastClr="FFFFFF"/>
      </a:lt1>
      <a:dk2>
        <a:srgbClr val="4D4D4D"/>
      </a:dk2>
      <a:lt2>
        <a:srgbClr val="DDDDDD"/>
      </a:lt2>
      <a:accent1>
        <a:srgbClr val="92D050"/>
      </a:accent1>
      <a:accent2>
        <a:srgbClr val="F7C331"/>
      </a:accent2>
      <a:accent3>
        <a:srgbClr val="47B8C7"/>
      </a:accent3>
      <a:accent4>
        <a:srgbClr val="B074BA"/>
      </a:accent4>
      <a:accent5>
        <a:srgbClr val="F34D47"/>
      </a:accent5>
      <a:accent6>
        <a:srgbClr val="FA8F30"/>
      </a:accent6>
      <a:hlink>
        <a:srgbClr val="47B8C7"/>
      </a:hlink>
      <a:folHlink>
        <a:srgbClr val="969696"/>
      </a:folHlink>
    </a:clrScheme>
    <a:fontScheme name="Consolas-Candara">
      <a:majorFont>
        <a:latin typeface="Consolas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TechComputer">
      <a:dk1>
        <a:srgbClr val="000000"/>
      </a:dk1>
      <a:lt1>
        <a:sysClr val="window" lastClr="FFFFFF"/>
      </a:lt1>
      <a:dk2>
        <a:srgbClr val="4D4D4D"/>
      </a:dk2>
      <a:lt2>
        <a:srgbClr val="DDDDDD"/>
      </a:lt2>
      <a:accent1>
        <a:srgbClr val="92D050"/>
      </a:accent1>
      <a:accent2>
        <a:srgbClr val="F7C331"/>
      </a:accent2>
      <a:accent3>
        <a:srgbClr val="47B8C7"/>
      </a:accent3>
      <a:accent4>
        <a:srgbClr val="B074BA"/>
      </a:accent4>
      <a:accent5>
        <a:srgbClr val="F34D47"/>
      </a:accent5>
      <a:accent6>
        <a:srgbClr val="FA8F30"/>
      </a:accent6>
      <a:hlink>
        <a:srgbClr val="47B8C7"/>
      </a:hlink>
      <a:folHlink>
        <a:srgbClr val="969696"/>
      </a:folHlink>
    </a:clrScheme>
    <a:fontScheme name="Consolas-Candara">
      <a:majorFont>
        <a:latin typeface="Consolas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2659</TotalTime>
  <Words>764</Words>
  <Application>Microsoft Office PowerPoint</Application>
  <PresentationFormat>Widescreen</PresentationFormat>
  <Paragraphs>104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 Light</vt:lpstr>
      <vt:lpstr>Candara</vt:lpstr>
      <vt:lpstr>Wingdings</vt:lpstr>
      <vt:lpstr>Metropolitan</vt:lpstr>
      <vt:lpstr>Data Breach Occurrence </vt:lpstr>
      <vt:lpstr>Webinar Housekeeping Items</vt:lpstr>
      <vt:lpstr>The Breach Occurrence </vt:lpstr>
      <vt:lpstr>What did IDOT do after the breach?</vt:lpstr>
      <vt:lpstr>PROTECTING YOUR IDENTITY</vt:lpstr>
      <vt:lpstr>PROTECTING YOUR IDENTITY</vt:lpstr>
      <vt:lpstr>PROTECTING YOUR IDENTITY</vt:lpstr>
      <vt:lpstr>PROTECTING YOUR IDENTITY</vt:lpstr>
      <vt:lpstr>PROTECTING YOUR IDENTITY: Digital Hygiene</vt:lpstr>
      <vt:lpstr>PROTECTING YOUR IDENTITY: Digital Hygiene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Breach Occurrence</dc:title>
  <dc:creator>Kim, Yangsu</dc:creator>
  <cp:lastModifiedBy>Hankins, Bree R.</cp:lastModifiedBy>
  <cp:revision>37</cp:revision>
  <dcterms:created xsi:type="dcterms:W3CDTF">2022-05-28T00:57:01Z</dcterms:created>
  <dcterms:modified xsi:type="dcterms:W3CDTF">2022-06-29T18:20:16Z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