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5"/>
  </p:notesMasterIdLst>
  <p:sldIdLst>
    <p:sldId id="256" r:id="rId5"/>
    <p:sldId id="286" r:id="rId6"/>
    <p:sldId id="262" r:id="rId7"/>
    <p:sldId id="1826" r:id="rId8"/>
    <p:sldId id="287" r:id="rId9"/>
    <p:sldId id="1798" r:id="rId10"/>
    <p:sldId id="290" r:id="rId11"/>
    <p:sldId id="297" r:id="rId12"/>
    <p:sldId id="298" r:id="rId13"/>
    <p:sldId id="299" r:id="rId14"/>
    <p:sldId id="1797" r:id="rId15"/>
    <p:sldId id="300" r:id="rId16"/>
    <p:sldId id="1673" r:id="rId17"/>
    <p:sldId id="1694" r:id="rId18"/>
    <p:sldId id="1671" r:id="rId19"/>
    <p:sldId id="1758" r:id="rId20"/>
    <p:sldId id="301" r:id="rId21"/>
    <p:sldId id="302" r:id="rId22"/>
    <p:sldId id="303" r:id="rId23"/>
    <p:sldId id="304" r:id="rId24"/>
    <p:sldId id="1799" r:id="rId25"/>
    <p:sldId id="1800" r:id="rId26"/>
    <p:sldId id="1801" r:id="rId27"/>
    <p:sldId id="305" r:id="rId28"/>
    <p:sldId id="258" r:id="rId29"/>
    <p:sldId id="1760" r:id="rId30"/>
    <p:sldId id="1761" r:id="rId31"/>
    <p:sldId id="1787" r:id="rId32"/>
    <p:sldId id="1802" r:id="rId33"/>
    <p:sldId id="1773" r:id="rId34"/>
    <p:sldId id="1775" r:id="rId35"/>
    <p:sldId id="1776" r:id="rId36"/>
    <p:sldId id="1777" r:id="rId37"/>
    <p:sldId id="1778" r:id="rId38"/>
    <p:sldId id="1779" r:id="rId39"/>
    <p:sldId id="1780" r:id="rId40"/>
    <p:sldId id="1781" r:id="rId41"/>
    <p:sldId id="1783" r:id="rId42"/>
    <p:sldId id="1803" r:id="rId43"/>
    <p:sldId id="1809" r:id="rId44"/>
    <p:sldId id="1791" r:id="rId45"/>
    <p:sldId id="1810" r:id="rId46"/>
    <p:sldId id="1818" r:id="rId47"/>
    <p:sldId id="1811" r:id="rId48"/>
    <p:sldId id="1819" r:id="rId49"/>
    <p:sldId id="1820" r:id="rId50"/>
    <p:sldId id="1821" r:id="rId51"/>
    <p:sldId id="1822" r:id="rId52"/>
    <p:sldId id="1823" r:id="rId53"/>
    <p:sldId id="1824" r:id="rId54"/>
    <p:sldId id="1825" r:id="rId55"/>
    <p:sldId id="1792" r:id="rId56"/>
    <p:sldId id="1804" r:id="rId57"/>
    <p:sldId id="1794" r:id="rId58"/>
    <p:sldId id="1805" r:id="rId59"/>
    <p:sldId id="1796" r:id="rId60"/>
    <p:sldId id="1827" r:id="rId61"/>
    <p:sldId id="1807" r:id="rId62"/>
    <p:sldId id="1808" r:id="rId63"/>
    <p:sldId id="279" r:id="rId64"/>
  </p:sldIdLst>
  <p:sldSz cx="12192000" cy="6858000"/>
  <p:notesSz cx="6858000" cy="9144000"/>
  <p:embeddedFontLst>
    <p:embeddedFont>
      <p:font typeface="Arial Nova" panose="020B0504020202020204" pitchFamily="34" charset="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Open Sans" panose="020B0606030504020204" pitchFamily="34" charset="0"/>
      <p:regular r:id="rId76"/>
      <p:bold r:id="rId77"/>
      <p:italic r:id="rId78"/>
      <p:boldItalic r:id="rId79"/>
    </p:embeddedFont>
    <p:embeddedFont>
      <p:font typeface="Open Sans ExtraBold" panose="020B0906030804020204" pitchFamily="34" charset="0"/>
      <p:bold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6E9419-6DF9-CAB1-49D8-62BF2BA059FD}" name="Gulkewicz, CoreyAnne" initials="GC" userId="S::CoreyAnne.Gulkewicz2@illinois.gov::543d5cd8-0bfc-4c61-9156-0938927e76b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, Marjani" initials="WM" lastIdx="2" clrIdx="0">
    <p:extLst>
      <p:ext uri="{19B8F6BF-5375-455C-9EA6-DF929625EA0E}">
        <p15:presenceInfo xmlns:p15="http://schemas.microsoft.com/office/powerpoint/2012/main" userId="S::Marjani.Williams@illinois.gov::d959ced7-477b-434c-91af-e3242617306a" providerId="AD"/>
      </p:ext>
    </p:extLst>
  </p:cmAuthor>
  <p:cmAuthor id="2" name="Trevor Ollech" initials="TO" lastIdx="1" clrIdx="1">
    <p:extLst>
      <p:ext uri="{19B8F6BF-5375-455C-9EA6-DF929625EA0E}">
        <p15:presenceInfo xmlns:p15="http://schemas.microsoft.com/office/powerpoint/2012/main" userId="dee814f2c2aedf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202"/>
    <a:srgbClr val="FDBF2C"/>
    <a:srgbClr val="8599DB"/>
    <a:srgbClr val="6E86D4"/>
    <a:srgbClr val="263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7019F-0157-FCFA-06A2-478C794D8FCC}" v="28" dt="2023-02-08T17:13:31.775"/>
    <p1510:client id="{8159B93C-DEFE-79AD-E381-DEBB03DB9CEF}" v="296" dt="2023-02-10T22:53:07.164"/>
    <p1510:client id="{922F70FB-315E-3F0B-70AB-FCC225A18A32}" v="2" dt="2023-02-07T16:24:39.774"/>
    <p1510:client id="{AC756A86-B3B6-4670-C14E-312C8C7EDCEA}" v="180" dt="2023-02-10T23:04:47.438"/>
    <p1510:client id="{FF7BD1A1-D390-B039-64C3-2472B049DB01}" v="4" dt="2023-02-08T17:34:05.566"/>
    <p1510:client id="{FFD69C52-CB9D-D710-D2B0-2F4550F1969B}" v="28" dt="2023-02-14T16:40:37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commentAuthors" Target="commentAuthor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33FC6-B4B3-4B13-AB06-288E11A4C934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8D57018-B386-47CA-86D9-CAD81524E409}">
      <dgm:prSet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2400" b="1">
              <a:latin typeface="Open Sans" pitchFamily="2" charset="0"/>
              <a:ea typeface="Open Sans" pitchFamily="2" charset="0"/>
              <a:cs typeface="Open Sans" pitchFamily="2" charset="0"/>
            </a:rPr>
            <a:t>HMO-Health Maintenance Organization</a:t>
          </a:r>
        </a:p>
      </dgm:t>
    </dgm:pt>
    <dgm:pt modelId="{13E1DC0F-36A9-4430-978B-1625C385785B}" type="parTrans" cxnId="{29FAC2DB-6814-4840-850A-51F539B1D131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12F4BE72-6E0D-49F5-B16D-623EA67F7921}" type="sibTrans" cxnId="{29FAC2DB-6814-4840-850A-51F539B1D131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9FAD7A5-3779-46D4-8D42-67339DFE37C9}">
      <dgm:prSet custT="1"/>
      <dgm:spPr>
        <a:ln>
          <a:noFill/>
        </a:ln>
      </dgm:spPr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Aetna HMO</a:t>
          </a:r>
        </a:p>
      </dgm:t>
    </dgm:pt>
    <dgm:pt modelId="{AD79A00D-12F3-4608-9DAE-307583615F0D}" type="parTrans" cxnId="{6282E619-2C14-430D-BF3E-85E80D774358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5C935FF2-57C2-49A9-B67D-F575672856EF}" type="sibTrans" cxnId="{6282E619-2C14-430D-BF3E-85E80D774358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21DF7901-9F59-4F21-B638-D24910FF8D4A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2400" b="1">
              <a:latin typeface="Open Sans" pitchFamily="2" charset="0"/>
              <a:ea typeface="Open Sans" pitchFamily="2" charset="0"/>
              <a:cs typeface="Open Sans" pitchFamily="2" charset="0"/>
            </a:rPr>
            <a:t>OAP-Open Access Plan</a:t>
          </a:r>
        </a:p>
      </dgm:t>
    </dgm:pt>
    <dgm:pt modelId="{56F3D4E4-29EF-4FC2-8479-A5D5228F48D1}" type="parTrans" cxnId="{36858F2F-CBCA-4D96-8669-647EFC0FF96C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01907DE-6F29-4318-88EA-C2CD28204D95}" type="sibTrans" cxnId="{36858F2F-CBCA-4D96-8669-647EFC0FF96C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E878C2C-E814-4C2B-9690-4C4622619A0F}">
      <dgm:prSet custT="1"/>
      <dgm:spPr>
        <a:ln>
          <a:noFill/>
        </a:ln>
      </dgm:spPr>
      <dgm:t>
        <a:bodyPr/>
        <a:lstStyle/>
        <a:p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Aetna OAP</a:t>
          </a:r>
        </a:p>
      </dgm:t>
    </dgm:pt>
    <dgm:pt modelId="{FE398B08-B813-4841-8940-C0689DD5974B}" type="parTrans" cxnId="{2843BCE5-81E0-461C-97B0-9DEF674ED90B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C8E3A499-69F5-412D-A5BE-B28C259A3AF8}" type="sibTrans" cxnId="{2843BCE5-81E0-461C-97B0-9DEF674ED90B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00B69C5-A0F9-42B5-92E5-8A48BFBAFD2D}">
      <dgm:prSet custT="1"/>
      <dgm:spPr>
        <a:ln>
          <a:noFill/>
        </a:ln>
      </dgm:spPr>
      <dgm:t>
        <a:bodyPr/>
        <a:lstStyle/>
        <a:p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Blue Cross Blue Shield OAP</a:t>
          </a:r>
        </a:p>
      </dgm:t>
    </dgm:pt>
    <dgm:pt modelId="{8A36AB20-36B3-4290-B117-54D973CF1552}" type="parTrans" cxnId="{F0F22B92-33F7-4696-9D69-35B6FB3D61DD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B4D03ABA-A54F-4B25-8983-F1A2C76904F2}" type="sibTrans" cxnId="{F0F22B92-33F7-4696-9D69-35B6FB3D61DD}">
      <dgm:prSet/>
      <dgm:spPr/>
      <dgm:t>
        <a:bodyPr/>
        <a:lstStyle/>
        <a:p>
          <a:endParaRPr lang="en-US" sz="280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F75309D3-2699-41EC-95C6-3A3246A9F875}">
      <dgm:prSet custT="1"/>
      <dgm:spPr>
        <a:ln>
          <a:noFill/>
        </a:ln>
      </dgm:spPr>
      <dgm:t>
        <a:bodyPr/>
        <a:lstStyle/>
        <a:p>
          <a:r>
            <a:rPr lang="en-US" sz="2000" err="1">
              <a:latin typeface="Open Sans" pitchFamily="2" charset="0"/>
              <a:ea typeface="Open Sans" pitchFamily="2" charset="0"/>
              <a:cs typeface="Open Sans" pitchFamily="2" charset="0"/>
            </a:rPr>
            <a:t>HealthLink</a:t>
          </a:r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 OAP</a:t>
          </a:r>
        </a:p>
      </dgm:t>
    </dgm:pt>
    <dgm:pt modelId="{DD1855AA-82C7-427E-83AD-2B6038E2BA19}" type="parTrans" cxnId="{57B13885-8AF8-48A2-93CB-BA5495867F95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A79D01FA-5F75-4C8E-A558-446D8C9FAF49}" type="sibTrans" cxnId="{57B13885-8AF8-48A2-93CB-BA5495867F95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CC516EF4-EE0D-4E40-A7AF-53AA6127D03E}">
      <dgm:prSet custT="1"/>
      <dgm:spPr>
        <a:ln>
          <a:noFill/>
        </a:ln>
      </dgm:spPr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000" err="1">
              <a:latin typeface="Open Sans" pitchFamily="2" charset="0"/>
              <a:ea typeface="Open Sans" pitchFamily="2" charset="0"/>
              <a:cs typeface="Open Sans" pitchFamily="2" charset="0"/>
            </a:rPr>
            <a:t>BlueAdvantage</a:t>
          </a:r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 HMO</a:t>
          </a:r>
        </a:p>
      </dgm:t>
    </dgm:pt>
    <dgm:pt modelId="{E462686D-5526-45CE-AAD4-B80B6AA15AD6}" type="parTrans" cxnId="{2D625238-44C0-4B6F-80B1-E957EE2FA0FE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009CE2BF-5489-4C80-ABAA-6ABFBB33F723}" type="sibTrans" cxnId="{2D625238-44C0-4B6F-80B1-E957EE2FA0FE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16EE299-3791-4B0C-9AFF-2BCD3E285140}">
      <dgm:prSet custT="1"/>
      <dgm:spPr>
        <a:ln>
          <a:noFill/>
        </a:ln>
      </dgm:spPr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BCBS HMO Illinois</a:t>
          </a:r>
        </a:p>
      </dgm:t>
    </dgm:pt>
    <dgm:pt modelId="{6BFBC44E-E788-4027-8A04-3F66419642BC}" type="parTrans" cxnId="{10D6FE65-A584-460A-9D0F-29D7596BB88C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A3C0A890-B0F3-4266-A973-A023560B4BEE}" type="sibTrans" cxnId="{10D6FE65-A584-460A-9D0F-29D7596BB88C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32DD9D8-ACFD-4D8F-B6E6-422F24F4F6E0}">
      <dgm:prSet custT="1"/>
      <dgm:spPr>
        <a:ln>
          <a:noFill/>
        </a:ln>
      </dgm:spPr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Health Alliance HMO</a:t>
          </a:r>
        </a:p>
      </dgm:t>
    </dgm:pt>
    <dgm:pt modelId="{8E6F1664-585E-4680-B04C-F938ACD809EE}" type="parTrans" cxnId="{A14F4AA3-125E-42FC-B467-BE8997AEBB37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9F9A03DE-7840-484E-9E95-C1AC394EDC70}" type="sibTrans" cxnId="{A14F4AA3-125E-42FC-B467-BE8997AEBB37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8C73094C-740E-4417-9048-2F82BB35D950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2400" b="1">
              <a:latin typeface="Open Sans" pitchFamily="2" charset="0"/>
              <a:ea typeface="Open Sans" pitchFamily="2" charset="0"/>
              <a:cs typeface="Open Sans" pitchFamily="2" charset="0"/>
            </a:rPr>
            <a:t>PPO-Preferred Provider Organization</a:t>
          </a:r>
        </a:p>
      </dgm:t>
    </dgm:pt>
    <dgm:pt modelId="{EF20751A-1CD7-44BD-95EB-92A70C2AE3C8}" type="parTrans" cxnId="{254C7E06-9A54-4F12-BECF-DFE566C4E6D3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2EF6A67A-BC80-4EB4-A1E7-659252946DAD}" type="sibTrans" cxnId="{254C7E06-9A54-4F12-BECF-DFE566C4E6D3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E8A9EACD-8126-4A48-A652-7B36E2EA2F7B}">
      <dgm:prSet custT="1"/>
      <dgm:spPr>
        <a:ln>
          <a:noFill/>
        </a:ln>
      </dgm:spPr>
      <dgm:t>
        <a:bodyPr/>
        <a:lstStyle/>
        <a:p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Consumer Driven Health Plan (CDHP) - Aetna PPO</a:t>
          </a:r>
        </a:p>
      </dgm:t>
    </dgm:pt>
    <dgm:pt modelId="{C3B45C8C-BA2B-4B42-8A2F-591B2CBC0AFF}" type="parTrans" cxnId="{8B478AEA-ED9C-4A82-8E55-0861C5392505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BC2BAF4D-7F83-4CDF-8B61-9A5D1805C00E}" type="sibTrans" cxnId="{8B478AEA-ED9C-4A82-8E55-0861C5392505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866A2073-AC7C-4DBD-B740-AEDED4648259}">
      <dgm:prSet custT="1"/>
      <dgm:spPr>
        <a:ln>
          <a:noFill/>
        </a:ln>
      </dgm:spPr>
      <dgm:t>
        <a:bodyPr/>
        <a:lstStyle/>
        <a:p>
          <a:r>
            <a:rPr lang="en-US" sz="2000">
              <a:latin typeface="Open Sans" pitchFamily="2" charset="0"/>
              <a:ea typeface="Open Sans" pitchFamily="2" charset="0"/>
              <a:cs typeface="Open Sans" pitchFamily="2" charset="0"/>
            </a:rPr>
            <a:t>Quality Care Health Plan (QCHP) - Aetna PPO</a:t>
          </a:r>
        </a:p>
      </dgm:t>
    </dgm:pt>
    <dgm:pt modelId="{0FE7969F-8F90-4AAB-B25B-B97AE97490AB}" type="parTrans" cxnId="{EC397EB1-A8D9-45E7-A986-EC5482B7C3F4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84719E9F-48C2-45A6-8239-0F33F2F45A9C}" type="sibTrans" cxnId="{EC397EB1-A8D9-45E7-A986-EC5482B7C3F4}">
      <dgm:prSet/>
      <dgm:spPr/>
      <dgm:t>
        <a:bodyPr/>
        <a:lstStyle/>
        <a:p>
          <a:endParaRPr lang="en-US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C335A860-9FB8-4D02-9B6F-1DC86A29EA71}" type="pres">
      <dgm:prSet presAssocID="{6A533FC6-B4B3-4B13-AB06-288E11A4C934}" presName="linear" presStyleCnt="0">
        <dgm:presLayoutVars>
          <dgm:dir/>
          <dgm:animLvl val="lvl"/>
          <dgm:resizeHandles val="exact"/>
        </dgm:presLayoutVars>
      </dgm:prSet>
      <dgm:spPr/>
    </dgm:pt>
    <dgm:pt modelId="{CFC9E103-223B-4C71-AAE3-4EBF1FD679CB}" type="pres">
      <dgm:prSet presAssocID="{78D57018-B386-47CA-86D9-CAD81524E409}" presName="parentLin" presStyleCnt="0"/>
      <dgm:spPr/>
    </dgm:pt>
    <dgm:pt modelId="{D41ED3B0-A03A-45CF-BA7B-6746DD36241A}" type="pres">
      <dgm:prSet presAssocID="{78D57018-B386-47CA-86D9-CAD81524E409}" presName="parentLeftMargin" presStyleLbl="node1" presStyleIdx="0" presStyleCnt="3"/>
      <dgm:spPr/>
    </dgm:pt>
    <dgm:pt modelId="{65DB025C-17BC-4622-B4F6-163469029912}" type="pres">
      <dgm:prSet presAssocID="{78D57018-B386-47CA-86D9-CAD81524E409}" presName="parentText" presStyleLbl="node1" presStyleIdx="0" presStyleCnt="3" custScaleY="295741">
        <dgm:presLayoutVars>
          <dgm:chMax val="0"/>
          <dgm:bulletEnabled val="1"/>
        </dgm:presLayoutVars>
      </dgm:prSet>
      <dgm:spPr/>
    </dgm:pt>
    <dgm:pt modelId="{CE81780C-86D8-45F2-B795-01BDC2CC5E67}" type="pres">
      <dgm:prSet presAssocID="{78D57018-B386-47CA-86D9-CAD81524E409}" presName="negativeSpace" presStyleCnt="0"/>
      <dgm:spPr/>
    </dgm:pt>
    <dgm:pt modelId="{5ECCAC3B-AC3F-450B-A4BA-F62AC9394F83}" type="pres">
      <dgm:prSet presAssocID="{78D57018-B386-47CA-86D9-CAD81524E409}" presName="childText" presStyleLbl="conFgAcc1" presStyleIdx="0" presStyleCnt="3">
        <dgm:presLayoutVars>
          <dgm:bulletEnabled val="1"/>
        </dgm:presLayoutVars>
      </dgm:prSet>
      <dgm:spPr/>
    </dgm:pt>
    <dgm:pt modelId="{5A91BE7D-CEB0-4D34-A2AB-A64ED2FA1285}" type="pres">
      <dgm:prSet presAssocID="{12F4BE72-6E0D-49F5-B16D-623EA67F7921}" presName="spaceBetweenRectangles" presStyleCnt="0"/>
      <dgm:spPr/>
    </dgm:pt>
    <dgm:pt modelId="{8E138C58-47C6-4BCD-B116-07D9B5C25903}" type="pres">
      <dgm:prSet presAssocID="{21DF7901-9F59-4F21-B638-D24910FF8D4A}" presName="parentLin" presStyleCnt="0"/>
      <dgm:spPr/>
    </dgm:pt>
    <dgm:pt modelId="{5B2BCE76-6C8D-4579-AA4B-2AADA8D37028}" type="pres">
      <dgm:prSet presAssocID="{21DF7901-9F59-4F21-B638-D24910FF8D4A}" presName="parentLeftMargin" presStyleLbl="node1" presStyleIdx="0" presStyleCnt="3"/>
      <dgm:spPr/>
    </dgm:pt>
    <dgm:pt modelId="{4D882078-7DE9-4AA6-9C93-5AFE4EC4C455}" type="pres">
      <dgm:prSet presAssocID="{21DF7901-9F59-4F21-B638-D24910FF8D4A}" presName="parentText" presStyleLbl="node1" presStyleIdx="1" presStyleCnt="3" custScaleY="295741" custLinFactNeighborY="3488">
        <dgm:presLayoutVars>
          <dgm:chMax val="0"/>
          <dgm:bulletEnabled val="1"/>
        </dgm:presLayoutVars>
      </dgm:prSet>
      <dgm:spPr/>
    </dgm:pt>
    <dgm:pt modelId="{0FF720F5-92C5-43B3-A73B-D7EDCE6FA43F}" type="pres">
      <dgm:prSet presAssocID="{21DF7901-9F59-4F21-B638-D24910FF8D4A}" presName="negativeSpace" presStyleCnt="0"/>
      <dgm:spPr/>
    </dgm:pt>
    <dgm:pt modelId="{CC156C59-FBF7-4BAF-8EB9-5E096EC8CA5B}" type="pres">
      <dgm:prSet presAssocID="{21DF7901-9F59-4F21-B638-D24910FF8D4A}" presName="childText" presStyleLbl="conFgAcc1" presStyleIdx="1" presStyleCnt="3">
        <dgm:presLayoutVars>
          <dgm:bulletEnabled val="1"/>
        </dgm:presLayoutVars>
      </dgm:prSet>
      <dgm:spPr/>
    </dgm:pt>
    <dgm:pt modelId="{DD5302FC-BBF7-45C5-94F0-9908BA9502DD}" type="pres">
      <dgm:prSet presAssocID="{F01907DE-6F29-4318-88EA-C2CD28204D95}" presName="spaceBetweenRectangles" presStyleCnt="0"/>
      <dgm:spPr/>
    </dgm:pt>
    <dgm:pt modelId="{422839C3-8C2A-469E-824C-431EA7C9ACD0}" type="pres">
      <dgm:prSet presAssocID="{8C73094C-740E-4417-9048-2F82BB35D950}" presName="parentLin" presStyleCnt="0"/>
      <dgm:spPr/>
    </dgm:pt>
    <dgm:pt modelId="{2BDD2876-B5FB-42B2-8C25-03ADCD88B594}" type="pres">
      <dgm:prSet presAssocID="{8C73094C-740E-4417-9048-2F82BB35D950}" presName="parentLeftMargin" presStyleLbl="node1" presStyleIdx="1" presStyleCnt="3"/>
      <dgm:spPr/>
    </dgm:pt>
    <dgm:pt modelId="{C3491E1E-5809-4D5A-AF64-2ACE856D750A}" type="pres">
      <dgm:prSet presAssocID="{8C73094C-740E-4417-9048-2F82BB35D950}" presName="parentText" presStyleLbl="node1" presStyleIdx="2" presStyleCnt="3" custScaleY="270965">
        <dgm:presLayoutVars>
          <dgm:chMax val="0"/>
          <dgm:bulletEnabled val="1"/>
        </dgm:presLayoutVars>
      </dgm:prSet>
      <dgm:spPr/>
    </dgm:pt>
    <dgm:pt modelId="{1955D8E8-16AC-4F12-9036-3814B857D98A}" type="pres">
      <dgm:prSet presAssocID="{8C73094C-740E-4417-9048-2F82BB35D950}" presName="negativeSpace" presStyleCnt="0"/>
      <dgm:spPr/>
    </dgm:pt>
    <dgm:pt modelId="{E8219026-8763-498C-BF1A-0FE3E47D505D}" type="pres">
      <dgm:prSet presAssocID="{8C73094C-740E-4417-9048-2F82BB35D95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54C7E06-9A54-4F12-BECF-DFE566C4E6D3}" srcId="{6A533FC6-B4B3-4B13-AB06-288E11A4C934}" destId="{8C73094C-740E-4417-9048-2F82BB35D950}" srcOrd="2" destOrd="0" parTransId="{EF20751A-1CD7-44BD-95EB-92A70C2AE3C8}" sibTransId="{2EF6A67A-BC80-4EB4-A1E7-659252946DAD}"/>
    <dgm:cxn modelId="{CA08D106-9E41-4764-842F-41CB08FEA1E6}" type="presOf" srcId="{78D57018-B386-47CA-86D9-CAD81524E409}" destId="{D41ED3B0-A03A-45CF-BA7B-6746DD36241A}" srcOrd="0" destOrd="0" presId="urn:microsoft.com/office/officeart/2005/8/layout/list1"/>
    <dgm:cxn modelId="{FDDFED14-8AEA-4679-AC87-522C9A81626F}" type="presOf" srcId="{F75309D3-2699-41EC-95C6-3A3246A9F875}" destId="{CC156C59-FBF7-4BAF-8EB9-5E096EC8CA5B}" srcOrd="0" destOrd="2" presId="urn:microsoft.com/office/officeart/2005/8/layout/list1"/>
    <dgm:cxn modelId="{6282E619-2C14-430D-BF3E-85E80D774358}" srcId="{78D57018-B386-47CA-86D9-CAD81524E409}" destId="{F9FAD7A5-3779-46D4-8D42-67339DFE37C9}" srcOrd="0" destOrd="0" parTransId="{AD79A00D-12F3-4608-9DAE-307583615F0D}" sibTransId="{5C935FF2-57C2-49A9-B67D-F575672856EF}"/>
    <dgm:cxn modelId="{36858F2F-CBCA-4D96-8669-647EFC0FF96C}" srcId="{6A533FC6-B4B3-4B13-AB06-288E11A4C934}" destId="{21DF7901-9F59-4F21-B638-D24910FF8D4A}" srcOrd="1" destOrd="0" parTransId="{56F3D4E4-29EF-4FC2-8479-A5D5228F48D1}" sibTransId="{F01907DE-6F29-4318-88EA-C2CD28204D95}"/>
    <dgm:cxn modelId="{2D625238-44C0-4B6F-80B1-E957EE2FA0FE}" srcId="{78D57018-B386-47CA-86D9-CAD81524E409}" destId="{CC516EF4-EE0D-4E40-A7AF-53AA6127D03E}" srcOrd="1" destOrd="0" parTransId="{E462686D-5526-45CE-AAD4-B80B6AA15AD6}" sibTransId="{009CE2BF-5489-4C80-ABAA-6ABFBB33F723}"/>
    <dgm:cxn modelId="{31CAD43C-4279-43E5-BD8E-E48513C7838C}" type="presOf" srcId="{8C73094C-740E-4417-9048-2F82BB35D950}" destId="{2BDD2876-B5FB-42B2-8C25-03ADCD88B594}" srcOrd="0" destOrd="0" presId="urn:microsoft.com/office/officeart/2005/8/layout/list1"/>
    <dgm:cxn modelId="{46AF1063-4AB2-4EB8-AEAC-BAF2CAF4D9DE}" type="presOf" srcId="{EE878C2C-E814-4C2B-9690-4C4622619A0F}" destId="{CC156C59-FBF7-4BAF-8EB9-5E096EC8CA5B}" srcOrd="0" destOrd="0" presId="urn:microsoft.com/office/officeart/2005/8/layout/list1"/>
    <dgm:cxn modelId="{10D6FE65-A584-460A-9D0F-29D7596BB88C}" srcId="{78D57018-B386-47CA-86D9-CAD81524E409}" destId="{E16EE299-3791-4B0C-9AFF-2BCD3E285140}" srcOrd="2" destOrd="0" parTransId="{6BFBC44E-E788-4027-8A04-3F66419642BC}" sibTransId="{A3C0A890-B0F3-4266-A973-A023560B4BEE}"/>
    <dgm:cxn modelId="{69020477-7F4C-416F-949F-4D66813DAC98}" type="presOf" srcId="{8C73094C-740E-4417-9048-2F82BB35D950}" destId="{C3491E1E-5809-4D5A-AF64-2ACE856D750A}" srcOrd="1" destOrd="0" presId="urn:microsoft.com/office/officeart/2005/8/layout/list1"/>
    <dgm:cxn modelId="{64A3AE77-9578-4B00-9CEE-4C58BE251252}" type="presOf" srcId="{6A533FC6-B4B3-4B13-AB06-288E11A4C934}" destId="{C335A860-9FB8-4D02-9B6F-1DC86A29EA71}" srcOrd="0" destOrd="0" presId="urn:microsoft.com/office/officeart/2005/8/layout/list1"/>
    <dgm:cxn modelId="{6BBDDE78-7444-4744-8001-64083FDDB4C3}" type="presOf" srcId="{F9FAD7A5-3779-46D4-8D42-67339DFE37C9}" destId="{5ECCAC3B-AC3F-450B-A4BA-F62AC9394F83}" srcOrd="0" destOrd="0" presId="urn:microsoft.com/office/officeart/2005/8/layout/list1"/>
    <dgm:cxn modelId="{D314217A-9BEF-4F32-A3EA-B348448E7976}" type="presOf" srcId="{21DF7901-9F59-4F21-B638-D24910FF8D4A}" destId="{4D882078-7DE9-4AA6-9C93-5AFE4EC4C455}" srcOrd="1" destOrd="0" presId="urn:microsoft.com/office/officeart/2005/8/layout/list1"/>
    <dgm:cxn modelId="{06AAF17B-9BFA-4A1C-B024-5DA69BA19D4B}" type="presOf" srcId="{21DF7901-9F59-4F21-B638-D24910FF8D4A}" destId="{5B2BCE76-6C8D-4579-AA4B-2AADA8D37028}" srcOrd="0" destOrd="0" presId="urn:microsoft.com/office/officeart/2005/8/layout/list1"/>
    <dgm:cxn modelId="{57B13885-8AF8-48A2-93CB-BA5495867F95}" srcId="{21DF7901-9F59-4F21-B638-D24910FF8D4A}" destId="{F75309D3-2699-41EC-95C6-3A3246A9F875}" srcOrd="2" destOrd="0" parTransId="{DD1855AA-82C7-427E-83AD-2B6038E2BA19}" sibTransId="{A79D01FA-5F75-4C8E-A558-446D8C9FAF49}"/>
    <dgm:cxn modelId="{69327486-4407-4B3D-8955-0818005F3355}" type="presOf" srcId="{866A2073-AC7C-4DBD-B740-AEDED4648259}" destId="{E8219026-8763-498C-BF1A-0FE3E47D505D}" srcOrd="0" destOrd="1" presId="urn:microsoft.com/office/officeart/2005/8/layout/list1"/>
    <dgm:cxn modelId="{F0F22B92-33F7-4696-9D69-35B6FB3D61DD}" srcId="{21DF7901-9F59-4F21-B638-D24910FF8D4A}" destId="{E00B69C5-A0F9-42B5-92E5-8A48BFBAFD2D}" srcOrd="1" destOrd="0" parTransId="{8A36AB20-36B3-4290-B117-54D973CF1552}" sibTransId="{B4D03ABA-A54F-4B25-8983-F1A2C76904F2}"/>
    <dgm:cxn modelId="{A14F4AA3-125E-42FC-B467-BE8997AEBB37}" srcId="{78D57018-B386-47CA-86D9-CAD81524E409}" destId="{E32DD9D8-ACFD-4D8F-B6E6-422F24F4F6E0}" srcOrd="3" destOrd="0" parTransId="{8E6F1664-585E-4680-B04C-F938ACD809EE}" sibTransId="{9F9A03DE-7840-484E-9E95-C1AC394EDC70}"/>
    <dgm:cxn modelId="{EC397EB1-A8D9-45E7-A986-EC5482B7C3F4}" srcId="{8C73094C-740E-4417-9048-2F82BB35D950}" destId="{866A2073-AC7C-4DBD-B740-AEDED4648259}" srcOrd="1" destOrd="0" parTransId="{0FE7969F-8F90-4AAB-B25B-B97AE97490AB}" sibTransId="{84719E9F-48C2-45A6-8239-0F33F2F45A9C}"/>
    <dgm:cxn modelId="{89D1BBB9-EE05-4F2B-9449-317CBC8873FC}" type="presOf" srcId="{CC516EF4-EE0D-4E40-A7AF-53AA6127D03E}" destId="{5ECCAC3B-AC3F-450B-A4BA-F62AC9394F83}" srcOrd="0" destOrd="1" presId="urn:microsoft.com/office/officeart/2005/8/layout/list1"/>
    <dgm:cxn modelId="{7C74BBCC-EA2C-4691-80D7-1920C3150FFD}" type="presOf" srcId="{E16EE299-3791-4B0C-9AFF-2BCD3E285140}" destId="{5ECCAC3B-AC3F-450B-A4BA-F62AC9394F83}" srcOrd="0" destOrd="2" presId="urn:microsoft.com/office/officeart/2005/8/layout/list1"/>
    <dgm:cxn modelId="{E20175D4-875B-4DCF-B2C1-D280F60BF9AB}" type="presOf" srcId="{E8A9EACD-8126-4A48-A652-7B36E2EA2F7B}" destId="{E8219026-8763-498C-BF1A-0FE3E47D505D}" srcOrd="0" destOrd="0" presId="urn:microsoft.com/office/officeart/2005/8/layout/list1"/>
    <dgm:cxn modelId="{29FAC2DB-6814-4840-850A-51F539B1D131}" srcId="{6A533FC6-B4B3-4B13-AB06-288E11A4C934}" destId="{78D57018-B386-47CA-86D9-CAD81524E409}" srcOrd="0" destOrd="0" parTransId="{13E1DC0F-36A9-4430-978B-1625C385785B}" sibTransId="{12F4BE72-6E0D-49F5-B16D-623EA67F7921}"/>
    <dgm:cxn modelId="{2843BCE5-81E0-461C-97B0-9DEF674ED90B}" srcId="{21DF7901-9F59-4F21-B638-D24910FF8D4A}" destId="{EE878C2C-E814-4C2B-9690-4C4622619A0F}" srcOrd="0" destOrd="0" parTransId="{FE398B08-B813-4841-8940-C0689DD5974B}" sibTransId="{C8E3A499-69F5-412D-A5BE-B28C259A3AF8}"/>
    <dgm:cxn modelId="{8B478AEA-ED9C-4A82-8E55-0861C5392505}" srcId="{8C73094C-740E-4417-9048-2F82BB35D950}" destId="{E8A9EACD-8126-4A48-A652-7B36E2EA2F7B}" srcOrd="0" destOrd="0" parTransId="{C3B45C8C-BA2B-4B42-8A2F-591B2CBC0AFF}" sibTransId="{BC2BAF4D-7F83-4CDF-8B61-9A5D1805C00E}"/>
    <dgm:cxn modelId="{5D776FF6-3720-44CE-B2B6-201653FD9D1B}" type="presOf" srcId="{78D57018-B386-47CA-86D9-CAD81524E409}" destId="{65DB025C-17BC-4622-B4F6-163469029912}" srcOrd="1" destOrd="0" presId="urn:microsoft.com/office/officeart/2005/8/layout/list1"/>
    <dgm:cxn modelId="{538F87F8-940C-46D3-BD77-0895D9F26DDF}" type="presOf" srcId="{E32DD9D8-ACFD-4D8F-B6E6-422F24F4F6E0}" destId="{5ECCAC3B-AC3F-450B-A4BA-F62AC9394F83}" srcOrd="0" destOrd="3" presId="urn:microsoft.com/office/officeart/2005/8/layout/list1"/>
    <dgm:cxn modelId="{209BAEFA-4F8D-4C18-9925-DF0E3A966B0B}" type="presOf" srcId="{E00B69C5-A0F9-42B5-92E5-8A48BFBAFD2D}" destId="{CC156C59-FBF7-4BAF-8EB9-5E096EC8CA5B}" srcOrd="0" destOrd="1" presId="urn:microsoft.com/office/officeart/2005/8/layout/list1"/>
    <dgm:cxn modelId="{A0B7CDF9-0927-4487-89B5-1A3AA9527F2A}" type="presParOf" srcId="{C335A860-9FB8-4D02-9B6F-1DC86A29EA71}" destId="{CFC9E103-223B-4C71-AAE3-4EBF1FD679CB}" srcOrd="0" destOrd="0" presId="urn:microsoft.com/office/officeart/2005/8/layout/list1"/>
    <dgm:cxn modelId="{F2CCF95B-7B3A-46FC-BF6D-AE4258A6779B}" type="presParOf" srcId="{CFC9E103-223B-4C71-AAE3-4EBF1FD679CB}" destId="{D41ED3B0-A03A-45CF-BA7B-6746DD36241A}" srcOrd="0" destOrd="0" presId="urn:microsoft.com/office/officeart/2005/8/layout/list1"/>
    <dgm:cxn modelId="{CD0135EB-A069-4CDF-8CDC-9B2168DD3F3A}" type="presParOf" srcId="{CFC9E103-223B-4C71-AAE3-4EBF1FD679CB}" destId="{65DB025C-17BC-4622-B4F6-163469029912}" srcOrd="1" destOrd="0" presId="urn:microsoft.com/office/officeart/2005/8/layout/list1"/>
    <dgm:cxn modelId="{10A6C796-2775-4879-BA27-CD812918AB97}" type="presParOf" srcId="{C335A860-9FB8-4D02-9B6F-1DC86A29EA71}" destId="{CE81780C-86D8-45F2-B795-01BDC2CC5E67}" srcOrd="1" destOrd="0" presId="urn:microsoft.com/office/officeart/2005/8/layout/list1"/>
    <dgm:cxn modelId="{47ABE56C-C870-40DB-B6C2-3E49B89EC854}" type="presParOf" srcId="{C335A860-9FB8-4D02-9B6F-1DC86A29EA71}" destId="{5ECCAC3B-AC3F-450B-A4BA-F62AC9394F83}" srcOrd="2" destOrd="0" presId="urn:microsoft.com/office/officeart/2005/8/layout/list1"/>
    <dgm:cxn modelId="{D3772BF5-D64C-4781-B714-AE600C57BDAB}" type="presParOf" srcId="{C335A860-9FB8-4D02-9B6F-1DC86A29EA71}" destId="{5A91BE7D-CEB0-4D34-A2AB-A64ED2FA1285}" srcOrd="3" destOrd="0" presId="urn:microsoft.com/office/officeart/2005/8/layout/list1"/>
    <dgm:cxn modelId="{0AE07907-6EF7-4807-A9D2-F2850ECC7EFB}" type="presParOf" srcId="{C335A860-9FB8-4D02-9B6F-1DC86A29EA71}" destId="{8E138C58-47C6-4BCD-B116-07D9B5C25903}" srcOrd="4" destOrd="0" presId="urn:microsoft.com/office/officeart/2005/8/layout/list1"/>
    <dgm:cxn modelId="{E03B1D0B-AB12-419F-91D4-35DC81A82EF8}" type="presParOf" srcId="{8E138C58-47C6-4BCD-B116-07D9B5C25903}" destId="{5B2BCE76-6C8D-4579-AA4B-2AADA8D37028}" srcOrd="0" destOrd="0" presId="urn:microsoft.com/office/officeart/2005/8/layout/list1"/>
    <dgm:cxn modelId="{4DFF6FAB-6AE7-4254-B183-F32511097E4C}" type="presParOf" srcId="{8E138C58-47C6-4BCD-B116-07D9B5C25903}" destId="{4D882078-7DE9-4AA6-9C93-5AFE4EC4C455}" srcOrd="1" destOrd="0" presId="urn:microsoft.com/office/officeart/2005/8/layout/list1"/>
    <dgm:cxn modelId="{270E3568-0DD0-458B-8869-4DFDD75072D7}" type="presParOf" srcId="{C335A860-9FB8-4D02-9B6F-1DC86A29EA71}" destId="{0FF720F5-92C5-43B3-A73B-D7EDCE6FA43F}" srcOrd="5" destOrd="0" presId="urn:microsoft.com/office/officeart/2005/8/layout/list1"/>
    <dgm:cxn modelId="{AA3E22E2-0DE0-4008-87D5-D188CFD26421}" type="presParOf" srcId="{C335A860-9FB8-4D02-9B6F-1DC86A29EA71}" destId="{CC156C59-FBF7-4BAF-8EB9-5E096EC8CA5B}" srcOrd="6" destOrd="0" presId="urn:microsoft.com/office/officeart/2005/8/layout/list1"/>
    <dgm:cxn modelId="{75BF2C41-D6D4-4775-92A9-DB875818CD25}" type="presParOf" srcId="{C335A860-9FB8-4D02-9B6F-1DC86A29EA71}" destId="{DD5302FC-BBF7-45C5-94F0-9908BA9502DD}" srcOrd="7" destOrd="0" presId="urn:microsoft.com/office/officeart/2005/8/layout/list1"/>
    <dgm:cxn modelId="{2BC9ED09-0B29-4D32-B337-92977B3A9565}" type="presParOf" srcId="{C335A860-9FB8-4D02-9B6F-1DC86A29EA71}" destId="{422839C3-8C2A-469E-824C-431EA7C9ACD0}" srcOrd="8" destOrd="0" presId="urn:microsoft.com/office/officeart/2005/8/layout/list1"/>
    <dgm:cxn modelId="{D88B999B-020C-4150-9A93-A344D9148A7F}" type="presParOf" srcId="{422839C3-8C2A-469E-824C-431EA7C9ACD0}" destId="{2BDD2876-B5FB-42B2-8C25-03ADCD88B594}" srcOrd="0" destOrd="0" presId="urn:microsoft.com/office/officeart/2005/8/layout/list1"/>
    <dgm:cxn modelId="{FA039942-3A96-4A26-8A17-42861FDAB819}" type="presParOf" srcId="{422839C3-8C2A-469E-824C-431EA7C9ACD0}" destId="{C3491E1E-5809-4D5A-AF64-2ACE856D750A}" srcOrd="1" destOrd="0" presId="urn:microsoft.com/office/officeart/2005/8/layout/list1"/>
    <dgm:cxn modelId="{55D9849D-088D-46A0-8918-3E8B746250D6}" type="presParOf" srcId="{C335A860-9FB8-4D02-9B6F-1DC86A29EA71}" destId="{1955D8E8-16AC-4F12-9036-3814B857D98A}" srcOrd="9" destOrd="0" presId="urn:microsoft.com/office/officeart/2005/8/layout/list1"/>
    <dgm:cxn modelId="{D36CC8AA-2694-42EF-B09E-2D78209CB7B9}" type="presParOf" srcId="{C335A860-9FB8-4D02-9B6F-1DC86A29EA71}" destId="{E8219026-8763-498C-BF1A-0FE3E47D505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E12EBE-BF88-42ED-8DBF-F417831EDF87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794E5D-5C33-48BF-88E2-8D24E39ED483}">
      <dgm:prSet phldrT="[Text]"/>
      <dgm:spPr/>
      <dgm:t>
        <a:bodyPr/>
        <a:lstStyle/>
        <a:p>
          <a:r>
            <a:rPr lang="en-US">
              <a:latin typeface="Open Sans" pitchFamily="2" charset="0"/>
              <a:ea typeface="Open Sans" pitchFamily="2" charset="0"/>
              <a:cs typeface="Open Sans" pitchFamily="2" charset="0"/>
            </a:rPr>
            <a:t>Co-payments</a:t>
          </a:r>
        </a:p>
      </dgm:t>
    </dgm:pt>
    <dgm:pt modelId="{BDCE14B3-99E4-42F4-8418-A929DDE62D4C}" type="parTrans" cxnId="{A83DD9D8-5E2C-4201-A4D8-72EAD85E75E2}">
      <dgm:prSet/>
      <dgm:spPr/>
      <dgm:t>
        <a:bodyPr/>
        <a:lstStyle/>
        <a:p>
          <a:endParaRPr lang="en-US"/>
        </a:p>
      </dgm:t>
    </dgm:pt>
    <dgm:pt modelId="{D4A6591C-CB7E-4EBB-8015-7852E9F2797A}" type="sibTrans" cxnId="{A83DD9D8-5E2C-4201-A4D8-72EAD85E75E2}">
      <dgm:prSet/>
      <dgm:spPr/>
      <dgm:t>
        <a:bodyPr/>
        <a:lstStyle/>
        <a:p>
          <a:endParaRPr lang="en-US"/>
        </a:p>
      </dgm:t>
    </dgm:pt>
    <dgm:pt modelId="{ABCD491D-E9AD-4CF1-822B-9F4F4B6CE3A1}">
      <dgm:prSet phldrT="[Text]"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Physician Office Visit $30</a:t>
          </a:r>
        </a:p>
      </dgm:t>
    </dgm:pt>
    <dgm:pt modelId="{61CEE199-8783-4A29-8E0C-8C27A0632A70}" type="parTrans" cxnId="{C75B8F03-97E6-4617-8AD2-B18570873E5B}">
      <dgm:prSet/>
      <dgm:spPr/>
      <dgm:t>
        <a:bodyPr/>
        <a:lstStyle/>
        <a:p>
          <a:endParaRPr lang="en-US"/>
        </a:p>
      </dgm:t>
    </dgm:pt>
    <dgm:pt modelId="{1821B63E-A392-44D4-9005-5AC88C93D91D}" type="sibTrans" cxnId="{C75B8F03-97E6-4617-8AD2-B18570873E5B}">
      <dgm:prSet/>
      <dgm:spPr/>
      <dgm:t>
        <a:bodyPr/>
        <a:lstStyle/>
        <a:p>
          <a:endParaRPr lang="en-US"/>
        </a:p>
      </dgm:t>
    </dgm:pt>
    <dgm:pt modelId="{8C47C28A-7FF2-4946-AAAC-F2666ACC692C}">
      <dgm:prSet phldrT="[Text]"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Outpatient Surgery $300</a:t>
          </a:r>
        </a:p>
      </dgm:t>
    </dgm:pt>
    <dgm:pt modelId="{ED28B8CF-0F0A-4DC3-96D6-F7CD2EFF4F5D}" type="parTrans" cxnId="{262F8A23-1299-4783-BFEE-5CC555EAB907}">
      <dgm:prSet/>
      <dgm:spPr/>
      <dgm:t>
        <a:bodyPr/>
        <a:lstStyle/>
        <a:p>
          <a:endParaRPr lang="en-US"/>
        </a:p>
      </dgm:t>
    </dgm:pt>
    <dgm:pt modelId="{950D3008-01D5-4D98-9C7B-3421F495B95B}" type="sibTrans" cxnId="{262F8A23-1299-4783-BFEE-5CC555EAB907}">
      <dgm:prSet/>
      <dgm:spPr/>
      <dgm:t>
        <a:bodyPr/>
        <a:lstStyle/>
        <a:p>
          <a:endParaRPr lang="en-US"/>
        </a:p>
      </dgm:t>
    </dgm:pt>
    <dgm:pt modelId="{7A789667-A554-4BB9-87E6-3A4CBAC159A0}">
      <dgm:prSet phldrT="[Text]" custT="1"/>
      <dgm:spPr/>
      <dgm:t>
        <a:bodyPr/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Coinsurance &amp; Deductibles</a:t>
          </a:r>
        </a:p>
      </dgm:t>
    </dgm:pt>
    <dgm:pt modelId="{93EF9974-04AF-43A5-9BC5-A2C27D671D6B}" type="parTrans" cxnId="{B242CE0F-BA2D-48F1-A804-70D826104C7A}">
      <dgm:prSet/>
      <dgm:spPr/>
      <dgm:t>
        <a:bodyPr/>
        <a:lstStyle/>
        <a:p>
          <a:endParaRPr lang="en-US"/>
        </a:p>
      </dgm:t>
    </dgm:pt>
    <dgm:pt modelId="{F6C34034-6B4E-49BF-B8B5-4831B1F4ED8B}" type="sibTrans" cxnId="{B242CE0F-BA2D-48F1-A804-70D826104C7A}">
      <dgm:prSet/>
      <dgm:spPr/>
      <dgm:t>
        <a:bodyPr/>
        <a:lstStyle/>
        <a:p>
          <a:endParaRPr lang="en-US"/>
        </a:p>
      </dgm:t>
    </dgm:pt>
    <dgm:pt modelId="{C53C6484-3AF2-4C95-BFA4-104BEEC5F734}">
      <dgm:prSet phldrT="[Text]"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tx1"/>
              </a:solidFill>
              <a:effectLst/>
            </a:rPr>
            <a:t>OAP</a:t>
          </a:r>
        </a:p>
      </dgm:t>
    </dgm:pt>
    <dgm:pt modelId="{9795AD0C-D0B5-450D-8A0E-F491E5FD0EFA}" type="parTrans" cxnId="{73BAAD3C-01A6-4928-AF43-C5750FFE0D57}">
      <dgm:prSet/>
      <dgm:spPr/>
      <dgm:t>
        <a:bodyPr/>
        <a:lstStyle/>
        <a:p>
          <a:endParaRPr lang="en-US"/>
        </a:p>
      </dgm:t>
    </dgm:pt>
    <dgm:pt modelId="{76A3C1BD-EB3E-43EB-ACB3-876A17D83F45}" type="sibTrans" cxnId="{73BAAD3C-01A6-4928-AF43-C5750FFE0D57}">
      <dgm:prSet/>
      <dgm:spPr/>
      <dgm:t>
        <a:bodyPr/>
        <a:lstStyle/>
        <a:p>
          <a:endParaRPr lang="en-US"/>
        </a:p>
      </dgm:t>
    </dgm:pt>
    <dgm:pt modelId="{B7C9EFD2-AC6E-4073-B562-18DAAC6A7677}">
      <dgm:prSet phldrT="[Text]"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 u="sng">
              <a:solidFill>
                <a:schemeClr val="bg1"/>
              </a:solidFill>
              <a:effectLst/>
            </a:rPr>
            <a:t>Tier II Plan $300 Year </a:t>
          </a:r>
          <a:r>
            <a:rPr lang="en-US" sz="1600">
              <a:solidFill>
                <a:schemeClr val="tx1"/>
              </a:solidFill>
              <a:effectLst/>
            </a:rPr>
            <a:t>Deductible/Enrollee</a:t>
          </a:r>
        </a:p>
      </dgm:t>
    </dgm:pt>
    <dgm:pt modelId="{668DC8DE-43A6-4CF2-A5AF-E43A17E87038}" type="parTrans" cxnId="{1E1054DD-3917-4A7F-86D9-64B74D003172}">
      <dgm:prSet/>
      <dgm:spPr/>
      <dgm:t>
        <a:bodyPr/>
        <a:lstStyle/>
        <a:p>
          <a:endParaRPr lang="en-US"/>
        </a:p>
      </dgm:t>
    </dgm:pt>
    <dgm:pt modelId="{0A20D446-8B3F-41E4-A685-BDE30386E4D4}" type="sibTrans" cxnId="{1E1054DD-3917-4A7F-86D9-64B74D003172}">
      <dgm:prSet/>
      <dgm:spPr/>
      <dgm:t>
        <a:bodyPr/>
        <a:lstStyle/>
        <a:p>
          <a:endParaRPr lang="en-US"/>
        </a:p>
      </dgm:t>
    </dgm:pt>
    <dgm:pt modelId="{20BBB537-1CB0-41A1-AB4F-38B423DB13C7}">
      <dgm:prSet phldrT="[Text]" custT="1"/>
      <dgm:spPr/>
      <dgm:t>
        <a:bodyPr/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Coinsurance &amp; Deductibles</a:t>
          </a:r>
        </a:p>
      </dgm:t>
    </dgm:pt>
    <dgm:pt modelId="{7F9F6AC2-6E51-4532-B039-E05FCAC718C5}" type="parTrans" cxnId="{BC30860D-1C36-42BE-8BEF-E07E7D556BF7}">
      <dgm:prSet/>
      <dgm:spPr/>
      <dgm:t>
        <a:bodyPr/>
        <a:lstStyle/>
        <a:p>
          <a:endParaRPr lang="en-US"/>
        </a:p>
      </dgm:t>
    </dgm:pt>
    <dgm:pt modelId="{35F49080-600F-4634-ABC9-D3BE92664B82}" type="sibTrans" cxnId="{BC30860D-1C36-42BE-8BEF-E07E7D556BF7}">
      <dgm:prSet/>
      <dgm:spPr/>
      <dgm:t>
        <a:bodyPr/>
        <a:lstStyle/>
        <a:p>
          <a:endParaRPr lang="en-US"/>
        </a:p>
      </dgm:t>
    </dgm:pt>
    <dgm:pt modelId="{04FA5E4F-8944-4C30-9B8D-9447E264E254}">
      <dgm:prSet phldrT="[Text]"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Plan Year Deductibles</a:t>
          </a:r>
        </a:p>
      </dgm:t>
    </dgm:pt>
    <dgm:pt modelId="{B4C1AA32-4DC9-4C63-B41C-1A11B4BCAB31}" type="parTrans" cxnId="{4BCB498B-70C2-43F7-A4C6-E064DCB5D89B}">
      <dgm:prSet/>
      <dgm:spPr/>
      <dgm:t>
        <a:bodyPr/>
        <a:lstStyle/>
        <a:p>
          <a:endParaRPr lang="en-US"/>
        </a:p>
      </dgm:t>
    </dgm:pt>
    <dgm:pt modelId="{F925D7FC-7153-48C3-AE04-3A29404DA481}" type="sibTrans" cxnId="{4BCB498B-70C2-43F7-A4C6-E064DCB5D89B}">
      <dgm:prSet/>
      <dgm:spPr/>
      <dgm:t>
        <a:bodyPr/>
        <a:lstStyle/>
        <a:p>
          <a:endParaRPr lang="en-US"/>
        </a:p>
      </dgm:t>
    </dgm:pt>
    <dgm:pt modelId="{ED1A4005-63B0-4E0B-ADAE-ACD42B6B8E5C}">
      <dgm:prSet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Specialist &amp; Home Health Care Visit $35</a:t>
          </a:r>
        </a:p>
      </dgm:t>
    </dgm:pt>
    <dgm:pt modelId="{08E151AE-B529-4A6D-99B1-46F4F9CD5BC3}" type="parTrans" cxnId="{57F29196-6537-4F21-A234-A4E4894448C4}">
      <dgm:prSet/>
      <dgm:spPr/>
      <dgm:t>
        <a:bodyPr/>
        <a:lstStyle/>
        <a:p>
          <a:endParaRPr lang="en-US"/>
        </a:p>
      </dgm:t>
    </dgm:pt>
    <dgm:pt modelId="{788F2E5D-A047-487D-89A3-99262B9E43AB}" type="sibTrans" cxnId="{57F29196-6537-4F21-A234-A4E4894448C4}">
      <dgm:prSet/>
      <dgm:spPr/>
      <dgm:t>
        <a:bodyPr/>
        <a:lstStyle/>
        <a:p>
          <a:endParaRPr lang="en-US"/>
        </a:p>
      </dgm:t>
    </dgm:pt>
    <dgm:pt modelId="{4DF99004-93E3-4C86-801B-FF73DDC0B912}">
      <dgm:prSet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ER Services $275</a:t>
          </a:r>
        </a:p>
      </dgm:t>
    </dgm:pt>
    <dgm:pt modelId="{BDC8B94B-7EC1-4B71-B291-F8064141575B}" type="parTrans" cxnId="{C8C1230B-6459-496D-A018-A6358C45D334}">
      <dgm:prSet/>
      <dgm:spPr/>
      <dgm:t>
        <a:bodyPr/>
        <a:lstStyle/>
        <a:p>
          <a:endParaRPr lang="en-US"/>
        </a:p>
      </dgm:t>
    </dgm:pt>
    <dgm:pt modelId="{65BEF2FA-FA6E-4813-A5A2-39B40394EE7C}" type="sibTrans" cxnId="{C8C1230B-6459-496D-A018-A6358C45D334}">
      <dgm:prSet/>
      <dgm:spPr/>
      <dgm:t>
        <a:bodyPr/>
        <a:lstStyle/>
        <a:p>
          <a:endParaRPr lang="en-US"/>
        </a:p>
      </dgm:t>
    </dgm:pt>
    <dgm:pt modelId="{F4B5F0DC-AA34-40E1-B537-847DDB692EB4}">
      <dgm:prSet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Inpatient Hospitalizations $425</a:t>
          </a:r>
        </a:p>
      </dgm:t>
    </dgm:pt>
    <dgm:pt modelId="{BE26BAB9-3A56-4C89-83C0-D46D5D130698}" type="parTrans" cxnId="{86A6AD7D-3CAA-4ACC-842E-9093AF2AD0C9}">
      <dgm:prSet/>
      <dgm:spPr/>
      <dgm:t>
        <a:bodyPr/>
        <a:lstStyle/>
        <a:p>
          <a:endParaRPr lang="en-US"/>
        </a:p>
      </dgm:t>
    </dgm:pt>
    <dgm:pt modelId="{24C69940-0232-4AAE-B391-CD087DC92961}" type="sibTrans" cxnId="{86A6AD7D-3CAA-4ACC-842E-9093AF2AD0C9}">
      <dgm:prSet/>
      <dgm:spPr/>
      <dgm:t>
        <a:bodyPr/>
        <a:lstStyle/>
        <a:p>
          <a:endParaRPr lang="en-US"/>
        </a:p>
      </dgm:t>
    </dgm:pt>
    <dgm:pt modelId="{CAAB5EF1-174B-4994-8A9C-49481E6E97C9}">
      <dgm:prSet phldrT="[Text]"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Same as HMO</a:t>
          </a:r>
        </a:p>
      </dgm:t>
    </dgm:pt>
    <dgm:pt modelId="{AC3F7447-FB3E-4EE7-9E0F-7682A91F6AE6}" type="parTrans" cxnId="{15D3E750-96CE-4C0E-A981-441E4545AB37}">
      <dgm:prSet/>
      <dgm:spPr/>
      <dgm:t>
        <a:bodyPr/>
        <a:lstStyle/>
        <a:p>
          <a:endParaRPr lang="en-US"/>
        </a:p>
      </dgm:t>
    </dgm:pt>
    <dgm:pt modelId="{063F8F32-CB76-4EC6-A049-26E827C8C832}" type="sibTrans" cxnId="{15D3E750-96CE-4C0E-A981-441E4545AB37}">
      <dgm:prSet/>
      <dgm:spPr/>
      <dgm:t>
        <a:bodyPr/>
        <a:lstStyle/>
        <a:p>
          <a:endParaRPr lang="en-US"/>
        </a:p>
      </dgm:t>
    </dgm:pt>
    <dgm:pt modelId="{EC5399A2-4CAE-4FBA-8E9E-FD03752C1E46}">
      <dgm:prSet phldrT="[Text]"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Physician &amp; Specialist 90% </a:t>
          </a:r>
        </a:p>
      </dgm:t>
    </dgm:pt>
    <dgm:pt modelId="{9E1D67E7-D7EC-4C31-870B-134A1A2B22E6}" type="parTrans" cxnId="{289B8E50-1001-4F36-9BBD-8E4434E61A51}">
      <dgm:prSet/>
      <dgm:spPr/>
      <dgm:t>
        <a:bodyPr/>
        <a:lstStyle/>
        <a:p>
          <a:endParaRPr lang="en-US"/>
        </a:p>
      </dgm:t>
    </dgm:pt>
    <dgm:pt modelId="{4C619204-58F4-40A1-B24B-ED40EF0F5376}" type="sibTrans" cxnId="{289B8E50-1001-4F36-9BBD-8E4434E61A51}">
      <dgm:prSet/>
      <dgm:spPr/>
      <dgm:t>
        <a:bodyPr/>
        <a:lstStyle/>
        <a:p>
          <a:endParaRPr lang="en-US"/>
        </a:p>
      </dgm:t>
    </dgm:pt>
    <dgm:pt modelId="{96660162-8531-4E90-B069-7EFA549E77AA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ER Services $275/visit</a:t>
          </a:r>
        </a:p>
      </dgm:t>
    </dgm:pt>
    <dgm:pt modelId="{77CC6160-FAEF-4A7D-BEBC-7C8837C769CF}" type="parTrans" cxnId="{8A27B961-1B36-48A5-9C75-DFD3F51A7F2B}">
      <dgm:prSet/>
      <dgm:spPr/>
      <dgm:t>
        <a:bodyPr/>
        <a:lstStyle/>
        <a:p>
          <a:endParaRPr lang="en-US"/>
        </a:p>
      </dgm:t>
    </dgm:pt>
    <dgm:pt modelId="{DEB8BA00-CEC1-42B1-9EB3-9ED4E54E3EEF}" type="sibTrans" cxnId="{8A27B961-1B36-48A5-9C75-DFD3F51A7F2B}">
      <dgm:prSet/>
      <dgm:spPr/>
      <dgm:t>
        <a:bodyPr/>
        <a:lstStyle/>
        <a:p>
          <a:endParaRPr lang="en-US"/>
        </a:p>
      </dgm:t>
    </dgm:pt>
    <dgm:pt modelId="{E34B467E-B9A8-48C3-8042-2D22912A000E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Inpatient Hospitalizations Services 90% after $475 copay</a:t>
          </a:r>
        </a:p>
      </dgm:t>
    </dgm:pt>
    <dgm:pt modelId="{47920E30-DB8E-4FD9-B2D4-0EF396BF5654}" type="parTrans" cxnId="{DD1A94A8-FE62-4A0D-8A8E-E5AC80D4461A}">
      <dgm:prSet/>
      <dgm:spPr/>
      <dgm:t>
        <a:bodyPr/>
        <a:lstStyle/>
        <a:p>
          <a:endParaRPr lang="en-US"/>
        </a:p>
      </dgm:t>
    </dgm:pt>
    <dgm:pt modelId="{1C6CF88E-70F1-41ED-BBDF-D10E5A6D1A9D}" type="sibTrans" cxnId="{DD1A94A8-FE62-4A0D-8A8E-E5AC80D4461A}">
      <dgm:prSet/>
      <dgm:spPr/>
      <dgm:t>
        <a:bodyPr/>
        <a:lstStyle/>
        <a:p>
          <a:endParaRPr lang="en-US"/>
        </a:p>
      </dgm:t>
    </dgm:pt>
    <dgm:pt modelId="{A9AF0857-4DEA-469A-BBC3-2256211C9FEA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Outpatient Surgery 90% after $300 copay</a:t>
          </a:r>
        </a:p>
      </dgm:t>
    </dgm:pt>
    <dgm:pt modelId="{2C4CB090-AB6C-462B-883A-EF728E9B808C}" type="parTrans" cxnId="{B7699EDF-E079-40C8-89BA-D12745355AD8}">
      <dgm:prSet/>
      <dgm:spPr/>
      <dgm:t>
        <a:bodyPr/>
        <a:lstStyle/>
        <a:p>
          <a:endParaRPr lang="en-US"/>
        </a:p>
      </dgm:t>
    </dgm:pt>
    <dgm:pt modelId="{27E398F1-9671-43E1-8620-3996CFF8BFC4}" type="sibTrans" cxnId="{B7699EDF-E079-40C8-89BA-D12745355AD8}">
      <dgm:prSet/>
      <dgm:spPr/>
      <dgm:t>
        <a:bodyPr/>
        <a:lstStyle/>
        <a:p>
          <a:endParaRPr lang="en-US"/>
        </a:p>
      </dgm:t>
    </dgm:pt>
    <dgm:pt modelId="{BDF4F1FE-9C89-4DCF-BD5A-0EF91D8E27AA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 u="sng">
              <a:solidFill>
                <a:schemeClr val="bg1"/>
              </a:solidFill>
              <a:effectLst/>
            </a:rPr>
            <a:t>Tier III Plan $400 Year </a:t>
          </a:r>
          <a:r>
            <a:rPr lang="en-US" sz="1600">
              <a:solidFill>
                <a:schemeClr val="tx1"/>
              </a:solidFill>
              <a:effectLst/>
            </a:rPr>
            <a:t>Deductible/enrollee</a:t>
          </a:r>
        </a:p>
      </dgm:t>
    </dgm:pt>
    <dgm:pt modelId="{A6EA5E9E-9D3C-4E79-BF6E-FEEE85314890}" type="parTrans" cxnId="{72C33C22-4943-41B4-828B-A93977667589}">
      <dgm:prSet/>
      <dgm:spPr/>
      <dgm:t>
        <a:bodyPr/>
        <a:lstStyle/>
        <a:p>
          <a:endParaRPr lang="en-US"/>
        </a:p>
      </dgm:t>
    </dgm:pt>
    <dgm:pt modelId="{E83CA336-6F09-4147-A607-9709725FF048}" type="sibTrans" cxnId="{72C33C22-4943-41B4-828B-A93977667589}">
      <dgm:prSet/>
      <dgm:spPr/>
      <dgm:t>
        <a:bodyPr/>
        <a:lstStyle/>
        <a:p>
          <a:endParaRPr lang="en-US"/>
        </a:p>
      </dgm:t>
    </dgm:pt>
    <dgm:pt modelId="{DA96BA41-483F-4BE2-A713-0440CD03C541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Physician &amp; Specialist 60% </a:t>
          </a:r>
        </a:p>
      </dgm:t>
    </dgm:pt>
    <dgm:pt modelId="{9E3CCEBB-5531-4E81-AA18-64F29B8E88E3}" type="parTrans" cxnId="{781F49BA-3FC5-40B0-A0AF-619C1420FCD2}">
      <dgm:prSet/>
      <dgm:spPr/>
      <dgm:t>
        <a:bodyPr/>
        <a:lstStyle/>
        <a:p>
          <a:endParaRPr lang="en-US"/>
        </a:p>
      </dgm:t>
    </dgm:pt>
    <dgm:pt modelId="{B1C64589-B38A-4CB2-9F5D-BBEB6860DF15}" type="sibTrans" cxnId="{781F49BA-3FC5-40B0-A0AF-619C1420FCD2}">
      <dgm:prSet/>
      <dgm:spPr/>
      <dgm:t>
        <a:bodyPr/>
        <a:lstStyle/>
        <a:p>
          <a:endParaRPr lang="en-US"/>
        </a:p>
      </dgm:t>
    </dgm:pt>
    <dgm:pt modelId="{86945AF0-FD36-4A1B-B61B-450C3BCB9E93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ER Services $275</a:t>
          </a:r>
        </a:p>
      </dgm:t>
    </dgm:pt>
    <dgm:pt modelId="{0A7985E4-057A-430A-A10C-152C6E104825}" type="parTrans" cxnId="{EBE1987B-E233-4D29-908B-C0A1B958F7B2}">
      <dgm:prSet/>
      <dgm:spPr/>
      <dgm:t>
        <a:bodyPr/>
        <a:lstStyle/>
        <a:p>
          <a:endParaRPr lang="en-US"/>
        </a:p>
      </dgm:t>
    </dgm:pt>
    <dgm:pt modelId="{01697377-2156-49F4-821C-E17E678972F1}" type="sibTrans" cxnId="{EBE1987B-E233-4D29-908B-C0A1B958F7B2}">
      <dgm:prSet/>
      <dgm:spPr/>
      <dgm:t>
        <a:bodyPr/>
        <a:lstStyle/>
        <a:p>
          <a:endParaRPr lang="en-US"/>
        </a:p>
      </dgm:t>
    </dgm:pt>
    <dgm:pt modelId="{CCF65674-082F-4407-9DE4-426781003D90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Inpatient Hospitalizations Services 60% after $550 copay</a:t>
          </a:r>
        </a:p>
      </dgm:t>
    </dgm:pt>
    <dgm:pt modelId="{C985BDC9-368A-4D9D-A888-B070BF7A2ECF}" type="parTrans" cxnId="{E8D4E24E-AAE7-41AE-B186-1A6DEACEDB54}">
      <dgm:prSet/>
      <dgm:spPr/>
      <dgm:t>
        <a:bodyPr/>
        <a:lstStyle/>
        <a:p>
          <a:endParaRPr lang="en-US"/>
        </a:p>
      </dgm:t>
    </dgm:pt>
    <dgm:pt modelId="{C3802F29-66CA-44AF-B786-7617E74AE61B}" type="sibTrans" cxnId="{E8D4E24E-AAE7-41AE-B186-1A6DEACEDB54}">
      <dgm:prSet/>
      <dgm:spPr/>
      <dgm:t>
        <a:bodyPr/>
        <a:lstStyle/>
        <a:p>
          <a:endParaRPr lang="en-US"/>
        </a:p>
      </dgm:t>
    </dgm:pt>
    <dgm:pt modelId="{35541785-44B9-4B5B-9C44-A71D8A4733F5}">
      <dgm:prSet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tx1"/>
              </a:solidFill>
              <a:effectLst/>
            </a:rPr>
            <a:t>Outpatient Surgery Services 60% after $300 copay</a:t>
          </a:r>
        </a:p>
      </dgm:t>
    </dgm:pt>
    <dgm:pt modelId="{F84E51A9-C35C-4030-8AB8-75317E1E46DC}" type="parTrans" cxnId="{7EE03376-7B44-4EA2-A6EF-B89459E28417}">
      <dgm:prSet/>
      <dgm:spPr/>
      <dgm:t>
        <a:bodyPr/>
        <a:lstStyle/>
        <a:p>
          <a:endParaRPr lang="en-US"/>
        </a:p>
      </dgm:t>
    </dgm:pt>
    <dgm:pt modelId="{5682D768-A406-4206-9796-C5173A83EE03}" type="sibTrans" cxnId="{7EE03376-7B44-4EA2-A6EF-B89459E28417}">
      <dgm:prSet/>
      <dgm:spPr/>
      <dgm:t>
        <a:bodyPr/>
        <a:lstStyle/>
        <a:p>
          <a:endParaRPr lang="en-US"/>
        </a:p>
      </dgm:t>
    </dgm:pt>
    <dgm:pt modelId="{6294AED4-1237-4812-A6E6-69944AF27ED4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In-Network</a:t>
          </a:r>
        </a:p>
      </dgm:t>
    </dgm:pt>
    <dgm:pt modelId="{AFF1A6CE-DCA2-4433-B2CE-16173F33A1C2}" type="parTrans" cxnId="{7BF75BCA-DFD1-40AD-81E7-6C880EB4FA31}">
      <dgm:prSet/>
      <dgm:spPr/>
      <dgm:t>
        <a:bodyPr/>
        <a:lstStyle/>
        <a:p>
          <a:endParaRPr lang="en-US"/>
        </a:p>
      </dgm:t>
    </dgm:pt>
    <dgm:pt modelId="{7EB983B6-A7F6-4633-B15F-4AB44834C5A5}" type="sibTrans" cxnId="{7BF75BCA-DFD1-40AD-81E7-6C880EB4FA31}">
      <dgm:prSet/>
      <dgm:spPr/>
      <dgm:t>
        <a:bodyPr/>
        <a:lstStyle/>
        <a:p>
          <a:endParaRPr lang="en-US"/>
        </a:p>
      </dgm:t>
    </dgm:pt>
    <dgm:pt modelId="{906AB451-48A4-4DB5-8A51-08B803067F9E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Physician &amp; Specialist visits 85% </a:t>
          </a:r>
        </a:p>
      </dgm:t>
    </dgm:pt>
    <dgm:pt modelId="{CE07CBFB-03F0-404F-9952-AE86469BA95F}" type="parTrans" cxnId="{03EF10FA-DDD5-4537-87E9-8283783FA268}">
      <dgm:prSet/>
      <dgm:spPr/>
      <dgm:t>
        <a:bodyPr/>
        <a:lstStyle/>
        <a:p>
          <a:endParaRPr lang="en-US"/>
        </a:p>
      </dgm:t>
    </dgm:pt>
    <dgm:pt modelId="{99D62A63-126B-4867-8CD5-BA5BD31188FB}" type="sibTrans" cxnId="{03EF10FA-DDD5-4537-87E9-8283783FA268}">
      <dgm:prSet/>
      <dgm:spPr/>
      <dgm:t>
        <a:bodyPr/>
        <a:lstStyle/>
        <a:p>
          <a:endParaRPr lang="en-US"/>
        </a:p>
      </dgm:t>
    </dgm:pt>
    <dgm:pt modelId="{A89F786D-4C64-4BB3-A676-E443F503F9EA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ER Services $450</a:t>
          </a:r>
        </a:p>
      </dgm:t>
    </dgm:pt>
    <dgm:pt modelId="{AAB4C6FD-5CB9-41A7-8C78-B2F33E2B2699}" type="parTrans" cxnId="{3EA02791-BB47-4EB8-98AE-4B9131568650}">
      <dgm:prSet/>
      <dgm:spPr/>
      <dgm:t>
        <a:bodyPr/>
        <a:lstStyle/>
        <a:p>
          <a:endParaRPr lang="en-US"/>
        </a:p>
      </dgm:t>
    </dgm:pt>
    <dgm:pt modelId="{CF650C62-E85D-4D7A-8B2E-EB05E18EE5D9}" type="sibTrans" cxnId="{3EA02791-BB47-4EB8-98AE-4B9131568650}">
      <dgm:prSet/>
      <dgm:spPr/>
      <dgm:t>
        <a:bodyPr/>
        <a:lstStyle/>
        <a:p>
          <a:endParaRPr lang="en-US"/>
        </a:p>
      </dgm:t>
    </dgm:pt>
    <dgm:pt modelId="{6FF80278-F2B2-4986-91FB-9E6AE1C28956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Inpatient Hospitalizations Services 85% after $200</a:t>
          </a:r>
        </a:p>
      </dgm:t>
    </dgm:pt>
    <dgm:pt modelId="{381F9667-FFA0-49A1-9B65-68C3FA893020}" type="parTrans" cxnId="{B6BE0EE8-E399-4DAC-BBD6-5FFB59AF8B54}">
      <dgm:prSet/>
      <dgm:spPr/>
      <dgm:t>
        <a:bodyPr/>
        <a:lstStyle/>
        <a:p>
          <a:endParaRPr lang="en-US"/>
        </a:p>
      </dgm:t>
    </dgm:pt>
    <dgm:pt modelId="{66EAA661-44E8-4D09-B5C9-4D445F09547B}" type="sibTrans" cxnId="{B6BE0EE8-E399-4DAC-BBD6-5FFB59AF8B54}">
      <dgm:prSet/>
      <dgm:spPr/>
      <dgm:t>
        <a:bodyPr/>
        <a:lstStyle/>
        <a:p>
          <a:endParaRPr lang="en-US"/>
        </a:p>
      </dgm:t>
    </dgm:pt>
    <dgm:pt modelId="{B880EA58-A04C-46D7-B7E8-488392A172CC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Out-of-Network</a:t>
          </a:r>
        </a:p>
      </dgm:t>
    </dgm:pt>
    <dgm:pt modelId="{04E20556-3A77-4555-AB4F-7980A146235D}" type="parTrans" cxnId="{F784572D-D329-4498-AA4E-F8ECCF1913AC}">
      <dgm:prSet/>
      <dgm:spPr/>
      <dgm:t>
        <a:bodyPr/>
        <a:lstStyle/>
        <a:p>
          <a:endParaRPr lang="en-US"/>
        </a:p>
      </dgm:t>
    </dgm:pt>
    <dgm:pt modelId="{F6224D63-1A63-49DB-8BCA-5EA549CFEA78}" type="sibTrans" cxnId="{F784572D-D329-4498-AA4E-F8ECCF1913AC}">
      <dgm:prSet/>
      <dgm:spPr/>
      <dgm:t>
        <a:bodyPr/>
        <a:lstStyle/>
        <a:p>
          <a:endParaRPr lang="en-US"/>
        </a:p>
      </dgm:t>
    </dgm:pt>
    <dgm:pt modelId="{9D8A179F-F1B7-4792-8515-34A1035C8D87}">
      <dgm:prSet phldrT="[Text]"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Salary based</a:t>
          </a:r>
        </a:p>
      </dgm:t>
    </dgm:pt>
    <dgm:pt modelId="{E84B089D-B3B5-4E9A-ABEA-8DE4317FC915}" type="parTrans" cxnId="{80055012-3E6A-4373-A39A-9E0267C9E4CA}">
      <dgm:prSet/>
      <dgm:spPr/>
      <dgm:t>
        <a:bodyPr/>
        <a:lstStyle/>
        <a:p>
          <a:endParaRPr lang="en-US"/>
        </a:p>
      </dgm:t>
    </dgm:pt>
    <dgm:pt modelId="{3459A7CD-7443-4CC0-8A0F-50738390907D}" type="sibTrans" cxnId="{80055012-3E6A-4373-A39A-9E0267C9E4CA}">
      <dgm:prSet/>
      <dgm:spPr/>
      <dgm:t>
        <a:bodyPr/>
        <a:lstStyle/>
        <a:p>
          <a:endParaRPr lang="en-US"/>
        </a:p>
      </dgm:t>
    </dgm:pt>
    <dgm:pt modelId="{4F089F0F-2008-4F64-A0C5-797CEB5AB391}">
      <dgm:prSet phldrT="[Text]"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Individual/Family</a:t>
          </a:r>
        </a:p>
      </dgm:t>
    </dgm:pt>
    <dgm:pt modelId="{2C66D7AF-30B6-4D96-A89D-398337FD9021}" type="parTrans" cxnId="{8157AF51-1A52-4622-8264-29DC7BD96422}">
      <dgm:prSet/>
      <dgm:spPr/>
      <dgm:t>
        <a:bodyPr/>
        <a:lstStyle/>
        <a:p>
          <a:endParaRPr lang="en-US"/>
        </a:p>
      </dgm:t>
    </dgm:pt>
    <dgm:pt modelId="{D5217DBC-A769-4A56-81B3-C66BB07908F5}" type="sibTrans" cxnId="{8157AF51-1A52-4622-8264-29DC7BD96422}">
      <dgm:prSet/>
      <dgm:spPr/>
      <dgm:t>
        <a:bodyPr/>
        <a:lstStyle/>
        <a:p>
          <a:endParaRPr lang="en-US"/>
        </a:p>
      </dgm:t>
    </dgm:pt>
    <dgm:pt modelId="{A8D19719-F63C-4C1A-82EF-F23B79078030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Outpatient Surgery 85%</a:t>
          </a:r>
        </a:p>
      </dgm:t>
    </dgm:pt>
    <dgm:pt modelId="{ED427354-9E55-476F-8428-760E0FC9F2AF}" type="parTrans" cxnId="{751257D8-2E3C-4AC1-A8B4-E203E5E23AA3}">
      <dgm:prSet/>
      <dgm:spPr/>
      <dgm:t>
        <a:bodyPr/>
        <a:lstStyle/>
        <a:p>
          <a:endParaRPr lang="en-US"/>
        </a:p>
      </dgm:t>
    </dgm:pt>
    <dgm:pt modelId="{DF27C892-8848-47F5-82C2-97BFB0AB23CC}" type="sibTrans" cxnId="{751257D8-2E3C-4AC1-A8B4-E203E5E23AA3}">
      <dgm:prSet/>
      <dgm:spPr/>
      <dgm:t>
        <a:bodyPr/>
        <a:lstStyle/>
        <a:p>
          <a:endParaRPr lang="en-US"/>
        </a:p>
      </dgm:t>
    </dgm:pt>
    <dgm:pt modelId="{5E28FDA3-5C5B-416E-AB1E-2D0D26092F9D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Physician &amp; Specialist 60% </a:t>
          </a:r>
        </a:p>
      </dgm:t>
    </dgm:pt>
    <dgm:pt modelId="{2E75E3FD-8539-4BE7-95D6-54E80734777E}" type="parTrans" cxnId="{307A4DFA-487F-4444-8169-84AE23E24CEA}">
      <dgm:prSet/>
      <dgm:spPr/>
      <dgm:t>
        <a:bodyPr/>
        <a:lstStyle/>
        <a:p>
          <a:endParaRPr lang="en-US"/>
        </a:p>
      </dgm:t>
    </dgm:pt>
    <dgm:pt modelId="{05F516DE-6F4D-42D6-8C23-9761CF4761DA}" type="sibTrans" cxnId="{307A4DFA-487F-4444-8169-84AE23E24CEA}">
      <dgm:prSet/>
      <dgm:spPr/>
      <dgm:t>
        <a:bodyPr/>
        <a:lstStyle/>
        <a:p>
          <a:endParaRPr lang="en-US"/>
        </a:p>
      </dgm:t>
    </dgm:pt>
    <dgm:pt modelId="{7D7AAA6E-BC5A-4E22-BF8F-341069B47BCF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ER Services $450</a:t>
          </a:r>
        </a:p>
      </dgm:t>
    </dgm:pt>
    <dgm:pt modelId="{326BBA30-433D-401D-9EE1-19122686A34C}" type="parTrans" cxnId="{8ED759D7-6AFB-42E8-AA9A-B1C66AA309AE}">
      <dgm:prSet/>
      <dgm:spPr/>
      <dgm:t>
        <a:bodyPr/>
        <a:lstStyle/>
        <a:p>
          <a:endParaRPr lang="en-US"/>
        </a:p>
      </dgm:t>
    </dgm:pt>
    <dgm:pt modelId="{61B6581F-7297-4413-805E-14A551CD4F90}" type="sibTrans" cxnId="{8ED759D7-6AFB-42E8-AA9A-B1C66AA309AE}">
      <dgm:prSet/>
      <dgm:spPr/>
      <dgm:t>
        <a:bodyPr/>
        <a:lstStyle/>
        <a:p>
          <a:endParaRPr lang="en-US"/>
        </a:p>
      </dgm:t>
    </dgm:pt>
    <dgm:pt modelId="{3E6470FC-8A1B-40B0-B051-88FAA55C763B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Inpatient Hospitalizations Services 60% after $800</a:t>
          </a:r>
        </a:p>
      </dgm:t>
    </dgm:pt>
    <dgm:pt modelId="{65EF83F2-199A-4D3F-95C9-E31A47BD1619}" type="parTrans" cxnId="{A75EA9BB-0B75-46D0-82CC-67A877B1E1DD}">
      <dgm:prSet/>
      <dgm:spPr/>
      <dgm:t>
        <a:bodyPr/>
        <a:lstStyle/>
        <a:p>
          <a:endParaRPr lang="en-US"/>
        </a:p>
      </dgm:t>
    </dgm:pt>
    <dgm:pt modelId="{3F5F8CB2-E43A-49AA-B8B6-9633FF3A305F}" type="sibTrans" cxnId="{A75EA9BB-0B75-46D0-82CC-67A877B1E1DD}">
      <dgm:prSet/>
      <dgm:spPr/>
      <dgm:t>
        <a:bodyPr/>
        <a:lstStyle/>
        <a:p>
          <a:endParaRPr lang="en-US"/>
        </a:p>
      </dgm:t>
    </dgm:pt>
    <dgm:pt modelId="{F9E8BF34-93AD-4E97-91FC-FA205EC4E214}">
      <dgm:prSet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1600">
              <a:solidFill>
                <a:schemeClr val="bg1"/>
              </a:solidFill>
              <a:effectLst/>
            </a:rPr>
            <a:t>Outpatient Surgery 60%</a:t>
          </a:r>
        </a:p>
      </dgm:t>
    </dgm:pt>
    <dgm:pt modelId="{332433D2-34D2-4171-9523-6D2D0FF1B961}" type="parTrans" cxnId="{D4D38587-7E85-407B-B0BD-2CC39191FC4A}">
      <dgm:prSet/>
      <dgm:spPr/>
      <dgm:t>
        <a:bodyPr/>
        <a:lstStyle/>
        <a:p>
          <a:endParaRPr lang="en-US"/>
        </a:p>
      </dgm:t>
    </dgm:pt>
    <dgm:pt modelId="{BC99F4C0-F761-4820-93E4-CC32C171E9DA}" type="sibTrans" cxnId="{D4D38587-7E85-407B-B0BD-2CC39191FC4A}">
      <dgm:prSet/>
      <dgm:spPr/>
      <dgm:t>
        <a:bodyPr/>
        <a:lstStyle/>
        <a:p>
          <a:endParaRPr lang="en-US"/>
        </a:p>
      </dgm:t>
    </dgm:pt>
    <dgm:pt modelId="{C16E2CC8-48D1-48CE-998C-1E3E68FFC19A}">
      <dgm:prSet phldrT="[Text]"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Plan year Out of Pocket Max:</a:t>
          </a:r>
        </a:p>
      </dgm:t>
    </dgm:pt>
    <dgm:pt modelId="{E7D4778B-E915-442D-806D-630041D888C4}" type="parTrans" cxnId="{30121CC8-EAF2-4AE0-8052-6D737BAF729A}">
      <dgm:prSet/>
      <dgm:spPr/>
      <dgm:t>
        <a:bodyPr/>
        <a:lstStyle/>
        <a:p>
          <a:endParaRPr lang="en-US"/>
        </a:p>
      </dgm:t>
    </dgm:pt>
    <dgm:pt modelId="{0F4FA5EE-4BEA-4E82-99B7-262BB56A670A}" type="sibTrans" cxnId="{30121CC8-EAF2-4AE0-8052-6D737BAF729A}">
      <dgm:prSet/>
      <dgm:spPr/>
      <dgm:t>
        <a:bodyPr/>
        <a:lstStyle/>
        <a:p>
          <a:endParaRPr lang="en-US"/>
        </a:p>
      </dgm:t>
    </dgm:pt>
    <dgm:pt modelId="{09FCE8ED-3EC6-42E7-A021-1583320357AB}">
      <dgm:prSet phldrT="[Text]"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$3,000 Individual</a:t>
          </a:r>
        </a:p>
      </dgm:t>
    </dgm:pt>
    <dgm:pt modelId="{10B773B6-647E-48DC-880D-9C92689A52FE}" type="parTrans" cxnId="{C5B7D005-C69B-4B33-B93F-3023ACFD52B2}">
      <dgm:prSet/>
      <dgm:spPr/>
      <dgm:t>
        <a:bodyPr/>
        <a:lstStyle/>
        <a:p>
          <a:endParaRPr lang="en-US"/>
        </a:p>
      </dgm:t>
    </dgm:pt>
    <dgm:pt modelId="{F986CEED-1899-4BC2-ACAE-6975F585DB0C}" type="sibTrans" cxnId="{C5B7D005-C69B-4B33-B93F-3023ACFD52B2}">
      <dgm:prSet/>
      <dgm:spPr/>
      <dgm:t>
        <a:bodyPr/>
        <a:lstStyle/>
        <a:p>
          <a:endParaRPr lang="en-US"/>
        </a:p>
      </dgm:t>
    </dgm:pt>
    <dgm:pt modelId="{4770C64B-56E4-4809-8963-F5BD133EA5E7}">
      <dgm:prSet phldrT="[Text]"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1800">
              <a:effectLst/>
            </a:rPr>
            <a:t>$6,000 Family</a:t>
          </a:r>
        </a:p>
      </dgm:t>
    </dgm:pt>
    <dgm:pt modelId="{E8ABF344-E835-4261-A8F5-B1A5E088596F}" type="parTrans" cxnId="{88C0B68E-B4F7-45D1-A15F-383337C592EF}">
      <dgm:prSet/>
      <dgm:spPr/>
      <dgm:t>
        <a:bodyPr/>
        <a:lstStyle/>
        <a:p>
          <a:endParaRPr lang="en-US"/>
        </a:p>
      </dgm:t>
    </dgm:pt>
    <dgm:pt modelId="{FD80769B-F947-4297-A652-E90BB13294F3}" type="sibTrans" cxnId="{88C0B68E-B4F7-45D1-A15F-383337C592EF}">
      <dgm:prSet/>
      <dgm:spPr/>
      <dgm:t>
        <a:bodyPr/>
        <a:lstStyle/>
        <a:p>
          <a:endParaRPr lang="en-US"/>
        </a:p>
      </dgm:t>
    </dgm:pt>
    <dgm:pt modelId="{1417BB2E-4B3E-4C3E-93F0-06DE5547C3F6}">
      <dgm:prSet phldrT="[Text]" custT="1"/>
      <dgm:spPr>
        <a:solidFill>
          <a:srgbClr val="263B7F"/>
        </a:solidFill>
        <a:ln>
          <a:noFill/>
        </a:ln>
      </dgm:spPr>
      <dgm:t>
        <a:bodyPr/>
        <a:lstStyle/>
        <a:p>
          <a:r>
            <a:rPr lang="en-US" sz="2400" b="1">
              <a:effectLst/>
            </a:rPr>
            <a:t>HMO</a:t>
          </a:r>
        </a:p>
      </dgm:t>
    </dgm:pt>
    <dgm:pt modelId="{A749386F-C903-4DCD-A12C-D110F3C5BF9F}" type="parTrans" cxnId="{CE19A2B0-B4E4-47F6-B521-D98B9C72FF85}">
      <dgm:prSet/>
      <dgm:spPr/>
      <dgm:t>
        <a:bodyPr/>
        <a:lstStyle/>
        <a:p>
          <a:endParaRPr lang="en-US"/>
        </a:p>
      </dgm:t>
    </dgm:pt>
    <dgm:pt modelId="{E27141E6-1DDF-4E89-A64C-35DBE094EDC0}" type="sibTrans" cxnId="{CE19A2B0-B4E4-47F6-B521-D98B9C72FF85}">
      <dgm:prSet/>
      <dgm:spPr/>
      <dgm:t>
        <a:bodyPr/>
        <a:lstStyle/>
        <a:p>
          <a:endParaRPr lang="en-US"/>
        </a:p>
      </dgm:t>
    </dgm:pt>
    <dgm:pt modelId="{93653BDB-409D-43C6-9FA4-F8185B291710}">
      <dgm:prSet phldrT="[Text]" custT="1"/>
      <dgm:spPr>
        <a:solidFill>
          <a:srgbClr val="F8B202"/>
        </a:solidFill>
        <a:ln>
          <a:noFill/>
        </a:ln>
      </dgm:spPr>
      <dgm:t>
        <a:bodyPr/>
        <a:lstStyle/>
        <a:p>
          <a:r>
            <a:rPr lang="en-US" sz="1600" u="sng">
              <a:solidFill>
                <a:schemeClr val="bg1"/>
              </a:solidFill>
              <a:effectLst/>
            </a:rPr>
            <a:t>Tier I</a:t>
          </a:r>
        </a:p>
      </dgm:t>
    </dgm:pt>
    <dgm:pt modelId="{D33B1F01-7DEE-41BB-8156-9256F90CB654}" type="parTrans" cxnId="{7479C5D5-B303-47B5-9DAE-787921C52464}">
      <dgm:prSet/>
      <dgm:spPr/>
      <dgm:t>
        <a:bodyPr/>
        <a:lstStyle/>
        <a:p>
          <a:endParaRPr lang="en-US"/>
        </a:p>
      </dgm:t>
    </dgm:pt>
    <dgm:pt modelId="{908A6D94-B3D2-4B54-9728-2FFA381C6917}" type="sibTrans" cxnId="{7479C5D5-B303-47B5-9DAE-787921C52464}">
      <dgm:prSet/>
      <dgm:spPr/>
      <dgm:t>
        <a:bodyPr/>
        <a:lstStyle/>
        <a:p>
          <a:endParaRPr lang="en-US"/>
        </a:p>
      </dgm:t>
    </dgm:pt>
    <dgm:pt modelId="{D94EFA26-D3F6-4BC7-A712-9A63C51F0AF4}">
      <dgm:prSet phldrT="[Text]" custT="1"/>
      <dgm:spPr>
        <a:solidFill>
          <a:srgbClr val="6E86D4"/>
        </a:solidFill>
        <a:ln>
          <a:noFill/>
        </a:ln>
      </dgm:spPr>
      <dgm:t>
        <a:bodyPr/>
        <a:lstStyle/>
        <a:p>
          <a:r>
            <a:rPr lang="en-US" sz="2000" b="1">
              <a:solidFill>
                <a:schemeClr val="bg1"/>
              </a:solidFill>
              <a:effectLst/>
            </a:rPr>
            <a:t>PPO</a:t>
          </a:r>
        </a:p>
      </dgm:t>
    </dgm:pt>
    <dgm:pt modelId="{B36A8DFD-B449-43BE-8BE7-5F418ABCE7D7}" type="parTrans" cxnId="{B52D6BBE-12B8-433F-9162-59B861D1DC4B}">
      <dgm:prSet/>
      <dgm:spPr/>
      <dgm:t>
        <a:bodyPr/>
        <a:lstStyle/>
        <a:p>
          <a:endParaRPr lang="en-US"/>
        </a:p>
      </dgm:t>
    </dgm:pt>
    <dgm:pt modelId="{79BB0D7B-0CA1-4F82-B73B-8ECD361FBA14}" type="sibTrans" cxnId="{B52D6BBE-12B8-433F-9162-59B861D1DC4B}">
      <dgm:prSet/>
      <dgm:spPr/>
      <dgm:t>
        <a:bodyPr/>
        <a:lstStyle/>
        <a:p>
          <a:endParaRPr lang="en-US"/>
        </a:p>
      </dgm:t>
    </dgm:pt>
    <dgm:pt modelId="{0BC4ACBE-F3CA-424E-887D-12169D3ED0CC}" type="pres">
      <dgm:prSet presAssocID="{30E12EBE-BF88-42ED-8DBF-F417831EDF87}" presName="linearFlow" presStyleCnt="0">
        <dgm:presLayoutVars>
          <dgm:dir/>
          <dgm:animLvl val="lvl"/>
          <dgm:resizeHandles/>
        </dgm:presLayoutVars>
      </dgm:prSet>
      <dgm:spPr/>
    </dgm:pt>
    <dgm:pt modelId="{524482B0-F3B9-41EE-800F-C765C5FB5072}" type="pres">
      <dgm:prSet presAssocID="{39794E5D-5C33-48BF-88E2-8D24E39ED483}" presName="compositeNode" presStyleCnt="0">
        <dgm:presLayoutVars>
          <dgm:bulletEnabled val="1"/>
        </dgm:presLayoutVars>
      </dgm:prSet>
      <dgm:spPr/>
    </dgm:pt>
    <dgm:pt modelId="{03BBF643-CFD2-492D-9CD4-25863CBA12BA}" type="pres">
      <dgm:prSet presAssocID="{39794E5D-5C33-48BF-88E2-8D24E39ED483}" presName="image" presStyleLbl="fgImgPlace1" presStyleIdx="0" presStyleCnt="3" custFlipVert="1" custFlipHor="1" custScaleX="4880" custScaleY="5403" custLinFactNeighborX="-59467" custLinFactNeighborY="43573"/>
      <dgm:spPr/>
    </dgm:pt>
    <dgm:pt modelId="{39B26B0B-053C-49A0-A255-556A082DE25B}" type="pres">
      <dgm:prSet presAssocID="{39794E5D-5C33-48BF-88E2-8D24E39ED483}" presName="childNode" presStyleLbl="node1" presStyleIdx="0" presStyleCnt="3" custScaleX="124946" custLinFactNeighborX="-939" custLinFactNeighborY="358">
        <dgm:presLayoutVars>
          <dgm:bulletEnabled val="1"/>
        </dgm:presLayoutVars>
      </dgm:prSet>
      <dgm:spPr/>
    </dgm:pt>
    <dgm:pt modelId="{4655AE91-1644-4C22-9F44-5B33C1BEF307}" type="pres">
      <dgm:prSet presAssocID="{39794E5D-5C33-48BF-88E2-8D24E39ED483}" presName="parentNode" presStyleLbl="revTx" presStyleIdx="0" presStyleCnt="3" custLinFactNeighborX="-64275">
        <dgm:presLayoutVars>
          <dgm:chMax val="0"/>
          <dgm:bulletEnabled val="1"/>
        </dgm:presLayoutVars>
      </dgm:prSet>
      <dgm:spPr/>
    </dgm:pt>
    <dgm:pt modelId="{0C64A468-4CE8-40F3-BE86-A1274A675D04}" type="pres">
      <dgm:prSet presAssocID="{D4A6591C-CB7E-4EBB-8015-7852E9F2797A}" presName="sibTrans" presStyleCnt="0"/>
      <dgm:spPr/>
    </dgm:pt>
    <dgm:pt modelId="{1A39F151-DC38-43E1-9F61-392D260F84C5}" type="pres">
      <dgm:prSet presAssocID="{7A789667-A554-4BB9-87E6-3A4CBAC159A0}" presName="compositeNode" presStyleCnt="0">
        <dgm:presLayoutVars>
          <dgm:bulletEnabled val="1"/>
        </dgm:presLayoutVars>
      </dgm:prSet>
      <dgm:spPr/>
    </dgm:pt>
    <dgm:pt modelId="{361D63FC-0EE2-4FD5-AC1C-C57A44DC6AF3}" type="pres">
      <dgm:prSet presAssocID="{7A789667-A554-4BB9-87E6-3A4CBAC159A0}" presName="image" presStyleLbl="fgImgPlace1" presStyleIdx="1" presStyleCnt="3" custFlipHor="1" custScaleX="5952" custScaleY="4880" custLinFactNeighborX="-75145" custLinFactNeighborY="17880"/>
      <dgm:spPr/>
    </dgm:pt>
    <dgm:pt modelId="{82455C06-F2D2-4BBA-8A64-6A0851C98C01}" type="pres">
      <dgm:prSet presAssocID="{7A789667-A554-4BB9-87E6-3A4CBAC159A0}" presName="childNode" presStyleLbl="node1" presStyleIdx="1" presStyleCnt="3" custScaleX="149711" custScaleY="119842" custLinFactNeighborX="5000" custLinFactNeighborY="2016">
        <dgm:presLayoutVars>
          <dgm:bulletEnabled val="1"/>
        </dgm:presLayoutVars>
      </dgm:prSet>
      <dgm:spPr/>
    </dgm:pt>
    <dgm:pt modelId="{CB862F7B-C937-4C61-A052-33CCDBAD6240}" type="pres">
      <dgm:prSet presAssocID="{7A789667-A554-4BB9-87E6-3A4CBAC159A0}" presName="parentNode" presStyleLbl="revTx" presStyleIdx="1" presStyleCnt="3" custLinFactNeighborX="-94568" custLinFactNeighborY="-6463">
        <dgm:presLayoutVars>
          <dgm:chMax val="0"/>
          <dgm:bulletEnabled val="1"/>
        </dgm:presLayoutVars>
      </dgm:prSet>
      <dgm:spPr/>
    </dgm:pt>
    <dgm:pt modelId="{3E8F7544-732F-4C62-99AE-4C3B26B8CD2E}" type="pres">
      <dgm:prSet presAssocID="{F6C34034-6B4E-49BF-B8B5-4831B1F4ED8B}" presName="sibTrans" presStyleCnt="0"/>
      <dgm:spPr/>
    </dgm:pt>
    <dgm:pt modelId="{AB53389D-49E3-4B0C-AEEB-D9E9D5BB7605}" type="pres">
      <dgm:prSet presAssocID="{20BBB537-1CB0-41A1-AB4F-38B423DB13C7}" presName="compositeNode" presStyleCnt="0">
        <dgm:presLayoutVars>
          <dgm:bulletEnabled val="1"/>
        </dgm:presLayoutVars>
      </dgm:prSet>
      <dgm:spPr/>
    </dgm:pt>
    <dgm:pt modelId="{5A7E0298-49EF-4B36-B2C7-6D8423FBBD5E}" type="pres">
      <dgm:prSet presAssocID="{20BBB537-1CB0-41A1-AB4F-38B423DB13C7}" presName="image" presStyleLbl="fgImgPlace1" presStyleIdx="2" presStyleCnt="3" custFlipVert="1" custFlipHor="0" custScaleX="4880" custScaleY="4880" custLinFactNeighborX="-45092" custLinFactNeighborY="-27799"/>
      <dgm:spPr/>
    </dgm:pt>
    <dgm:pt modelId="{FFEA57B8-CEEF-4CAE-8700-7DC5B1C80995}" type="pres">
      <dgm:prSet presAssocID="{20BBB537-1CB0-41A1-AB4F-38B423DB13C7}" presName="childNode" presStyleLbl="node1" presStyleIdx="2" presStyleCnt="3" custScaleX="124604" custScaleY="128205" custLinFactNeighborX="4485">
        <dgm:presLayoutVars>
          <dgm:bulletEnabled val="1"/>
        </dgm:presLayoutVars>
      </dgm:prSet>
      <dgm:spPr/>
    </dgm:pt>
    <dgm:pt modelId="{52B9809B-C62F-4832-80D9-40067B5037A4}" type="pres">
      <dgm:prSet presAssocID="{20BBB537-1CB0-41A1-AB4F-38B423DB13C7}" presName="parentNode" presStyleLbl="revTx" presStyleIdx="2" presStyleCnt="3" custLinFactNeighborX="-36057" custLinFactNeighborY="-13599">
        <dgm:presLayoutVars>
          <dgm:chMax val="0"/>
          <dgm:bulletEnabled val="1"/>
        </dgm:presLayoutVars>
      </dgm:prSet>
      <dgm:spPr/>
    </dgm:pt>
  </dgm:ptLst>
  <dgm:cxnLst>
    <dgm:cxn modelId="{C75B8F03-97E6-4617-8AD2-B18570873E5B}" srcId="{1417BB2E-4B3E-4C3E-93F0-06DE5547C3F6}" destId="{ABCD491D-E9AD-4CF1-822B-9F4F4B6CE3A1}" srcOrd="1" destOrd="0" parTransId="{61CEE199-8783-4A29-8E0C-8C27A0632A70}" sibTransId="{1821B63E-A392-44D4-9005-5AC88C93D91D}"/>
    <dgm:cxn modelId="{C5B7D005-C69B-4B33-B93F-3023ACFD52B2}" srcId="{C16E2CC8-48D1-48CE-998C-1E3E68FFC19A}" destId="{09FCE8ED-3EC6-42E7-A021-1583320357AB}" srcOrd="0" destOrd="0" parTransId="{10B773B6-647E-48DC-880D-9C92689A52FE}" sibTransId="{F986CEED-1899-4BC2-ACAE-6975F585DB0C}"/>
    <dgm:cxn modelId="{C8C1230B-6459-496D-A018-A6358C45D334}" srcId="{1417BB2E-4B3E-4C3E-93F0-06DE5547C3F6}" destId="{4DF99004-93E3-4C86-801B-FF73DDC0B912}" srcOrd="3" destOrd="0" parTransId="{BDC8B94B-7EC1-4B71-B291-F8064141575B}" sibTransId="{65BEF2FA-FA6E-4813-A5A2-39B40394EE7C}"/>
    <dgm:cxn modelId="{BC30860D-1C36-42BE-8BEF-E07E7D556BF7}" srcId="{30E12EBE-BF88-42ED-8DBF-F417831EDF87}" destId="{20BBB537-1CB0-41A1-AB4F-38B423DB13C7}" srcOrd="2" destOrd="0" parTransId="{7F9F6AC2-6E51-4532-B039-E05FCAC718C5}" sibTransId="{35F49080-600F-4634-ABC9-D3BE92664B82}"/>
    <dgm:cxn modelId="{5EC1440E-7F20-4074-A872-DE5E0F625C6E}" type="presOf" srcId="{C16E2CC8-48D1-48CE-998C-1E3E68FFC19A}" destId="{39B26B0B-053C-49A0-A255-556A082DE25B}" srcOrd="0" destOrd="1" presId="urn:microsoft.com/office/officeart/2005/8/layout/hList2"/>
    <dgm:cxn modelId="{B242CE0F-BA2D-48F1-A804-70D826104C7A}" srcId="{30E12EBE-BF88-42ED-8DBF-F417831EDF87}" destId="{7A789667-A554-4BB9-87E6-3A4CBAC159A0}" srcOrd="1" destOrd="0" parTransId="{93EF9974-04AF-43A5-9BC5-A2C27D671D6B}" sibTransId="{F6C34034-6B4E-49BF-B8B5-4831B1F4ED8B}"/>
    <dgm:cxn modelId="{0D5D4110-FC50-4CCB-9048-8CAF7F38DF5E}" type="presOf" srcId="{86945AF0-FD36-4A1B-B61B-450C3BCB9E93}" destId="{82455C06-F2D2-4BBA-8A64-6A0851C98C01}" srcOrd="0" destOrd="10" presId="urn:microsoft.com/office/officeart/2005/8/layout/hList2"/>
    <dgm:cxn modelId="{80055012-3E6A-4373-A39A-9E0267C9E4CA}" srcId="{04FA5E4F-8944-4C30-9B8D-9447E264E254}" destId="{9D8A179F-F1B7-4792-8515-34A1035C8D87}" srcOrd="0" destOrd="0" parTransId="{E84B089D-B3B5-4E9A-ABEA-8DE4317FC915}" sibTransId="{3459A7CD-7443-4CC0-8A0F-50738390907D}"/>
    <dgm:cxn modelId="{FC746D15-10CD-4CF7-B44A-9C6D9B83E9CA}" type="presOf" srcId="{CCF65674-082F-4407-9DE4-426781003D90}" destId="{82455C06-F2D2-4BBA-8A64-6A0851C98C01}" srcOrd="0" destOrd="11" presId="urn:microsoft.com/office/officeart/2005/8/layout/hList2"/>
    <dgm:cxn modelId="{17BF831A-EDBA-4598-BFF2-4584463BBD95}" type="presOf" srcId="{A89F786D-4C64-4BB3-A676-E443F503F9EA}" destId="{FFEA57B8-CEEF-4CAE-8700-7DC5B1C80995}" srcOrd="0" destOrd="6" presId="urn:microsoft.com/office/officeart/2005/8/layout/hList2"/>
    <dgm:cxn modelId="{72C33C22-4943-41B4-828B-A93977667589}" srcId="{C53C6484-3AF2-4C95-BFA4-104BEEC5F734}" destId="{BDF4F1FE-9C89-4DCF-BD5A-0EF91D8E27AA}" srcOrd="2" destOrd="0" parTransId="{A6EA5E9E-9D3C-4E79-BF6E-FEEE85314890}" sibTransId="{E83CA336-6F09-4147-A607-9709725FF048}"/>
    <dgm:cxn modelId="{262F8A23-1299-4783-BFEE-5CC555EAB907}" srcId="{1417BB2E-4B3E-4C3E-93F0-06DE5547C3F6}" destId="{8C47C28A-7FF2-4946-AAAC-F2666ACC692C}" srcOrd="5" destOrd="0" parTransId="{ED28B8CF-0F0A-4DC3-96D6-F7CD2EFF4F5D}" sibTransId="{950D3008-01D5-4D98-9C7B-3421F495B95B}"/>
    <dgm:cxn modelId="{7450D92B-3CBF-4D20-8D51-BE97481664B9}" type="presOf" srcId="{EC5399A2-4CAE-4FBA-8E9E-FD03752C1E46}" destId="{82455C06-F2D2-4BBA-8A64-6A0851C98C01}" srcOrd="0" destOrd="4" presId="urn:microsoft.com/office/officeart/2005/8/layout/hList2"/>
    <dgm:cxn modelId="{F784572D-D329-4498-AA4E-F8ECCF1913AC}" srcId="{D94EFA26-D3F6-4BC7-A712-9A63C51F0AF4}" destId="{B880EA58-A04C-46D7-B7E8-488392A172CC}" srcOrd="2" destOrd="0" parTransId="{04E20556-3A77-4555-AB4F-7980A146235D}" sibTransId="{F6224D63-1A63-49DB-8BCA-5EA549CFEA78}"/>
    <dgm:cxn modelId="{5B38AE35-7729-44D7-A273-FA79E902BCAA}" type="presOf" srcId="{A8D19719-F63C-4C1A-82EF-F23B79078030}" destId="{FFEA57B8-CEEF-4CAE-8700-7DC5B1C80995}" srcOrd="0" destOrd="8" presId="urn:microsoft.com/office/officeart/2005/8/layout/hList2"/>
    <dgm:cxn modelId="{15E90C37-6C80-4417-A6C4-56F45D9051C8}" type="presOf" srcId="{D94EFA26-D3F6-4BC7-A712-9A63C51F0AF4}" destId="{FFEA57B8-CEEF-4CAE-8700-7DC5B1C80995}" srcOrd="0" destOrd="0" presId="urn:microsoft.com/office/officeart/2005/8/layout/hList2"/>
    <dgm:cxn modelId="{5DE7193B-88A4-436C-9AF3-8505C189D1A4}" type="presOf" srcId="{39794E5D-5C33-48BF-88E2-8D24E39ED483}" destId="{4655AE91-1644-4C22-9F44-5B33C1BEF307}" srcOrd="0" destOrd="0" presId="urn:microsoft.com/office/officeart/2005/8/layout/hList2"/>
    <dgm:cxn modelId="{73BAAD3C-01A6-4928-AF43-C5750FFE0D57}" srcId="{7A789667-A554-4BB9-87E6-3A4CBAC159A0}" destId="{C53C6484-3AF2-4C95-BFA4-104BEEC5F734}" srcOrd="0" destOrd="0" parTransId="{9795AD0C-D0B5-450D-8A0E-F491E5FD0EFA}" sibTransId="{76A3C1BD-EB3E-43EB-ACB3-876A17D83F45}"/>
    <dgm:cxn modelId="{9375615F-2A28-43F7-AF1E-4601D9FEFCC8}" type="presOf" srcId="{C53C6484-3AF2-4C95-BFA4-104BEEC5F734}" destId="{82455C06-F2D2-4BBA-8A64-6A0851C98C01}" srcOrd="0" destOrd="0" presId="urn:microsoft.com/office/officeart/2005/8/layout/hList2"/>
    <dgm:cxn modelId="{8A27B961-1B36-48A5-9C75-DFD3F51A7F2B}" srcId="{B7C9EFD2-AC6E-4073-B562-18DAAC6A7677}" destId="{96660162-8531-4E90-B069-7EFA549E77AA}" srcOrd="1" destOrd="0" parTransId="{77CC6160-FAEF-4A7D-BEBC-7C8837C769CF}" sibTransId="{DEB8BA00-CEC1-42B1-9EB3-9ED4E54E3EEF}"/>
    <dgm:cxn modelId="{2D632563-2204-45A6-BDFD-83852F27E24B}" type="presOf" srcId="{906AB451-48A4-4DB5-8A51-08B803067F9E}" destId="{FFEA57B8-CEEF-4CAE-8700-7DC5B1C80995}" srcOrd="0" destOrd="5" presId="urn:microsoft.com/office/officeart/2005/8/layout/hList2"/>
    <dgm:cxn modelId="{D9B92067-0BAD-4054-8EA8-AED27DBC775F}" type="presOf" srcId="{04FA5E4F-8944-4C30-9B8D-9447E264E254}" destId="{FFEA57B8-CEEF-4CAE-8700-7DC5B1C80995}" srcOrd="0" destOrd="1" presId="urn:microsoft.com/office/officeart/2005/8/layout/hList2"/>
    <dgm:cxn modelId="{35FDC44D-FAE7-475A-8B21-B6F177F141A1}" type="presOf" srcId="{4F089F0F-2008-4F64-A0C5-797CEB5AB391}" destId="{FFEA57B8-CEEF-4CAE-8700-7DC5B1C80995}" srcOrd="0" destOrd="3" presId="urn:microsoft.com/office/officeart/2005/8/layout/hList2"/>
    <dgm:cxn modelId="{A4D6A34E-D9BF-4BB6-9F2F-BFCF174B5856}" type="presOf" srcId="{8C47C28A-7FF2-4946-AAAC-F2666ACC692C}" destId="{39B26B0B-053C-49A0-A255-556A082DE25B}" srcOrd="0" destOrd="8" presId="urn:microsoft.com/office/officeart/2005/8/layout/hList2"/>
    <dgm:cxn modelId="{E8D4E24E-AAE7-41AE-B186-1A6DEACEDB54}" srcId="{BDF4F1FE-9C89-4DCF-BD5A-0EF91D8E27AA}" destId="{CCF65674-082F-4407-9DE4-426781003D90}" srcOrd="2" destOrd="0" parTransId="{C985BDC9-368A-4D9D-A888-B070BF7A2ECF}" sibTransId="{C3802F29-66CA-44AF-B786-7617E74AE61B}"/>
    <dgm:cxn modelId="{289B8E50-1001-4F36-9BBD-8E4434E61A51}" srcId="{B7C9EFD2-AC6E-4073-B562-18DAAC6A7677}" destId="{EC5399A2-4CAE-4FBA-8E9E-FD03752C1E46}" srcOrd="0" destOrd="0" parTransId="{9E1D67E7-D7EC-4C31-870B-134A1A2B22E6}" sibTransId="{4C619204-58F4-40A1-B24B-ED40EF0F5376}"/>
    <dgm:cxn modelId="{15D3E750-96CE-4C0E-A981-441E4545AB37}" srcId="{93653BDB-409D-43C6-9FA4-F8185B291710}" destId="{CAAB5EF1-174B-4994-8A9C-49481E6E97C9}" srcOrd="0" destOrd="0" parTransId="{AC3F7447-FB3E-4EE7-9E0F-7682A91F6AE6}" sibTransId="{063F8F32-CB76-4EC6-A049-26E827C8C832}"/>
    <dgm:cxn modelId="{8157AF51-1A52-4622-8264-29DC7BD96422}" srcId="{9D8A179F-F1B7-4792-8515-34A1035C8D87}" destId="{4F089F0F-2008-4F64-A0C5-797CEB5AB391}" srcOrd="0" destOrd="0" parTransId="{2C66D7AF-30B6-4D96-A89D-398337FD9021}" sibTransId="{D5217DBC-A769-4A56-81B3-C66BB07908F5}"/>
    <dgm:cxn modelId="{F3B8BF71-AC93-4572-9D73-25403B203D2E}" type="presOf" srcId="{96660162-8531-4E90-B069-7EFA549E77AA}" destId="{82455C06-F2D2-4BBA-8A64-6A0851C98C01}" srcOrd="0" destOrd="5" presId="urn:microsoft.com/office/officeart/2005/8/layout/hList2"/>
    <dgm:cxn modelId="{FB0F4152-E0DA-4CBB-8F50-C0AC850E4C22}" type="presOf" srcId="{E34B467E-B9A8-48C3-8042-2D22912A000E}" destId="{82455C06-F2D2-4BBA-8A64-6A0851C98C01}" srcOrd="0" destOrd="6" presId="urn:microsoft.com/office/officeart/2005/8/layout/hList2"/>
    <dgm:cxn modelId="{7EE03376-7B44-4EA2-A6EF-B89459E28417}" srcId="{BDF4F1FE-9C89-4DCF-BD5A-0EF91D8E27AA}" destId="{35541785-44B9-4B5B-9C44-A71D8A4733F5}" srcOrd="3" destOrd="0" parTransId="{F84E51A9-C35C-4030-8AB8-75317E1E46DC}" sibTransId="{5682D768-A406-4206-9796-C5173A83EE03}"/>
    <dgm:cxn modelId="{238A3077-DA73-4288-8D6F-C2378C66EE3A}" type="presOf" srcId="{B880EA58-A04C-46D7-B7E8-488392A172CC}" destId="{FFEA57B8-CEEF-4CAE-8700-7DC5B1C80995}" srcOrd="0" destOrd="9" presId="urn:microsoft.com/office/officeart/2005/8/layout/hList2"/>
    <dgm:cxn modelId="{1AD18B79-E29A-49A0-9FF3-B3DEA8670537}" type="presOf" srcId="{9D8A179F-F1B7-4792-8515-34A1035C8D87}" destId="{FFEA57B8-CEEF-4CAE-8700-7DC5B1C80995}" srcOrd="0" destOrd="2" presId="urn:microsoft.com/office/officeart/2005/8/layout/hList2"/>
    <dgm:cxn modelId="{EBE1987B-E233-4D29-908B-C0A1B958F7B2}" srcId="{BDF4F1FE-9C89-4DCF-BD5A-0EF91D8E27AA}" destId="{86945AF0-FD36-4A1B-B61B-450C3BCB9E93}" srcOrd="1" destOrd="0" parTransId="{0A7985E4-057A-430A-A10C-152C6E104825}" sibTransId="{01697377-2156-49F4-821C-E17E678972F1}"/>
    <dgm:cxn modelId="{86A6AD7D-3CAA-4ACC-842E-9093AF2AD0C9}" srcId="{1417BB2E-4B3E-4C3E-93F0-06DE5547C3F6}" destId="{F4B5F0DC-AA34-40E1-B537-847DDB692EB4}" srcOrd="4" destOrd="0" parTransId="{BE26BAB9-3A56-4C89-83C0-D46D5D130698}" sibTransId="{24C69940-0232-4AAE-B391-CD087DC92961}"/>
    <dgm:cxn modelId="{6A477A7F-0F42-4447-84E7-DAF4B95BC5BF}" type="presOf" srcId="{4DF99004-93E3-4C86-801B-FF73DDC0B912}" destId="{39B26B0B-053C-49A0-A255-556A082DE25B}" srcOrd="0" destOrd="6" presId="urn:microsoft.com/office/officeart/2005/8/layout/hList2"/>
    <dgm:cxn modelId="{D052E780-576F-40C1-B06A-40EC3FB26CB0}" type="presOf" srcId="{7D7AAA6E-BC5A-4E22-BF8F-341069B47BCF}" destId="{FFEA57B8-CEEF-4CAE-8700-7DC5B1C80995}" srcOrd="0" destOrd="11" presId="urn:microsoft.com/office/officeart/2005/8/layout/hList2"/>
    <dgm:cxn modelId="{C75F9584-E573-4728-B0F0-084C8346DDA1}" type="presOf" srcId="{A9AF0857-4DEA-469A-BBC3-2256211C9FEA}" destId="{82455C06-F2D2-4BBA-8A64-6A0851C98C01}" srcOrd="0" destOrd="7" presId="urn:microsoft.com/office/officeart/2005/8/layout/hList2"/>
    <dgm:cxn modelId="{D4D38587-7E85-407B-B0BD-2CC39191FC4A}" srcId="{B880EA58-A04C-46D7-B7E8-488392A172CC}" destId="{F9E8BF34-93AD-4E97-91FC-FA205EC4E214}" srcOrd="3" destOrd="0" parTransId="{332433D2-34D2-4171-9523-6D2D0FF1B961}" sibTransId="{BC99F4C0-F761-4820-93E4-CC32C171E9DA}"/>
    <dgm:cxn modelId="{843EB588-36DD-4816-9593-000125A13D4E}" type="presOf" srcId="{5E28FDA3-5C5B-416E-AB1E-2D0D26092F9D}" destId="{FFEA57B8-CEEF-4CAE-8700-7DC5B1C80995}" srcOrd="0" destOrd="10" presId="urn:microsoft.com/office/officeart/2005/8/layout/hList2"/>
    <dgm:cxn modelId="{4BCB498B-70C2-43F7-A4C6-E064DCB5D89B}" srcId="{D94EFA26-D3F6-4BC7-A712-9A63C51F0AF4}" destId="{04FA5E4F-8944-4C30-9B8D-9447E264E254}" srcOrd="0" destOrd="0" parTransId="{B4C1AA32-4DC9-4C63-B41C-1A11B4BCAB31}" sibTransId="{F925D7FC-7153-48C3-AE04-3A29404DA481}"/>
    <dgm:cxn modelId="{88C0B68E-B4F7-45D1-A15F-383337C592EF}" srcId="{C16E2CC8-48D1-48CE-998C-1E3E68FFC19A}" destId="{4770C64B-56E4-4809-8963-F5BD133EA5E7}" srcOrd="1" destOrd="0" parTransId="{E8ABF344-E835-4261-A8F5-B1A5E088596F}" sibTransId="{FD80769B-F947-4297-A652-E90BB13294F3}"/>
    <dgm:cxn modelId="{3EA02791-BB47-4EB8-98AE-4B9131568650}" srcId="{6294AED4-1237-4812-A6E6-69944AF27ED4}" destId="{A89F786D-4C64-4BB3-A676-E443F503F9EA}" srcOrd="1" destOrd="0" parTransId="{AAB4C6FD-5CB9-41A7-8C78-B2F33E2B2699}" sibTransId="{CF650C62-E85D-4D7A-8B2E-EB05E18EE5D9}"/>
    <dgm:cxn modelId="{57F29196-6537-4F21-A234-A4E4894448C4}" srcId="{1417BB2E-4B3E-4C3E-93F0-06DE5547C3F6}" destId="{ED1A4005-63B0-4E0B-ADAE-ACD42B6B8E5C}" srcOrd="2" destOrd="0" parTransId="{08E151AE-B529-4A6D-99B1-46F4F9CD5BC3}" sibTransId="{788F2E5D-A047-487D-89A3-99262B9E43AB}"/>
    <dgm:cxn modelId="{8BC14297-ECE9-44F7-8C60-89D09E1923DF}" type="presOf" srcId="{ED1A4005-63B0-4E0B-ADAE-ACD42B6B8E5C}" destId="{39B26B0B-053C-49A0-A255-556A082DE25B}" srcOrd="0" destOrd="5" presId="urn:microsoft.com/office/officeart/2005/8/layout/hList2"/>
    <dgm:cxn modelId="{46CF5F99-1C3B-4DF4-BC08-3083D34F95DD}" type="presOf" srcId="{CAAB5EF1-174B-4994-8A9C-49481E6E97C9}" destId="{82455C06-F2D2-4BBA-8A64-6A0851C98C01}" srcOrd="0" destOrd="2" presId="urn:microsoft.com/office/officeart/2005/8/layout/hList2"/>
    <dgm:cxn modelId="{5D07FF99-1702-420B-B77F-338BBE862E41}" type="presOf" srcId="{35541785-44B9-4B5B-9C44-A71D8A4733F5}" destId="{82455C06-F2D2-4BBA-8A64-6A0851C98C01}" srcOrd="0" destOrd="12" presId="urn:microsoft.com/office/officeart/2005/8/layout/hList2"/>
    <dgm:cxn modelId="{EA09319C-8805-41C3-B0D1-625E3CC18007}" type="presOf" srcId="{09FCE8ED-3EC6-42E7-A021-1583320357AB}" destId="{39B26B0B-053C-49A0-A255-556A082DE25B}" srcOrd="0" destOrd="2" presId="urn:microsoft.com/office/officeart/2005/8/layout/hList2"/>
    <dgm:cxn modelId="{BD1EE99E-00B8-48C7-A3F5-FC1E5B80C8E0}" type="presOf" srcId="{3E6470FC-8A1B-40B0-B051-88FAA55C763B}" destId="{FFEA57B8-CEEF-4CAE-8700-7DC5B1C80995}" srcOrd="0" destOrd="12" presId="urn:microsoft.com/office/officeart/2005/8/layout/hList2"/>
    <dgm:cxn modelId="{89A185A0-B7CB-47D5-8156-4DD4E2290578}" type="presOf" srcId="{6294AED4-1237-4812-A6E6-69944AF27ED4}" destId="{FFEA57B8-CEEF-4CAE-8700-7DC5B1C80995}" srcOrd="0" destOrd="4" presId="urn:microsoft.com/office/officeart/2005/8/layout/hList2"/>
    <dgm:cxn modelId="{DD1A94A8-FE62-4A0D-8A8E-E5AC80D4461A}" srcId="{B7C9EFD2-AC6E-4073-B562-18DAAC6A7677}" destId="{E34B467E-B9A8-48C3-8042-2D22912A000E}" srcOrd="2" destOrd="0" parTransId="{47920E30-DB8E-4FD9-B2D4-0EF396BF5654}" sibTransId="{1C6CF88E-70F1-41ED-BBDF-D10E5A6D1A9D}"/>
    <dgm:cxn modelId="{AAF637A9-867B-4DC2-982C-14F2BAC65BB3}" type="presOf" srcId="{B7C9EFD2-AC6E-4073-B562-18DAAC6A7677}" destId="{82455C06-F2D2-4BBA-8A64-6A0851C98C01}" srcOrd="0" destOrd="3" presId="urn:microsoft.com/office/officeart/2005/8/layout/hList2"/>
    <dgm:cxn modelId="{CE19A2B0-B4E4-47F6-B521-D98B9C72FF85}" srcId="{39794E5D-5C33-48BF-88E2-8D24E39ED483}" destId="{1417BB2E-4B3E-4C3E-93F0-06DE5547C3F6}" srcOrd="0" destOrd="0" parTransId="{A749386F-C903-4DCD-A12C-D110F3C5BF9F}" sibTransId="{E27141E6-1DDF-4E89-A64C-35DBE094EDC0}"/>
    <dgm:cxn modelId="{352A28B6-A497-460D-BF03-06FCDA1362A2}" type="presOf" srcId="{93653BDB-409D-43C6-9FA4-F8185B291710}" destId="{82455C06-F2D2-4BBA-8A64-6A0851C98C01}" srcOrd="0" destOrd="1" presId="urn:microsoft.com/office/officeart/2005/8/layout/hList2"/>
    <dgm:cxn modelId="{21E21CB7-9E92-44F5-80D8-970D183DE730}" type="presOf" srcId="{20BBB537-1CB0-41A1-AB4F-38B423DB13C7}" destId="{52B9809B-C62F-4832-80D9-40067B5037A4}" srcOrd="0" destOrd="0" presId="urn:microsoft.com/office/officeart/2005/8/layout/hList2"/>
    <dgm:cxn modelId="{FAC7ACB8-B339-40CA-938D-EDD6FB22FB71}" type="presOf" srcId="{4770C64B-56E4-4809-8963-F5BD133EA5E7}" destId="{39B26B0B-053C-49A0-A255-556A082DE25B}" srcOrd="0" destOrd="3" presId="urn:microsoft.com/office/officeart/2005/8/layout/hList2"/>
    <dgm:cxn modelId="{781F49BA-3FC5-40B0-A0AF-619C1420FCD2}" srcId="{BDF4F1FE-9C89-4DCF-BD5A-0EF91D8E27AA}" destId="{DA96BA41-483F-4BE2-A713-0440CD03C541}" srcOrd="0" destOrd="0" parTransId="{9E3CCEBB-5531-4E81-AA18-64F29B8E88E3}" sibTransId="{B1C64589-B38A-4CB2-9F5D-BBEB6860DF15}"/>
    <dgm:cxn modelId="{A75EA9BB-0B75-46D0-82CC-67A877B1E1DD}" srcId="{B880EA58-A04C-46D7-B7E8-488392A172CC}" destId="{3E6470FC-8A1B-40B0-B051-88FAA55C763B}" srcOrd="2" destOrd="0" parTransId="{65EF83F2-199A-4D3F-95C9-E31A47BD1619}" sibTransId="{3F5F8CB2-E43A-49AA-B8B6-9633FF3A305F}"/>
    <dgm:cxn modelId="{B52D6BBE-12B8-433F-9162-59B861D1DC4B}" srcId="{20BBB537-1CB0-41A1-AB4F-38B423DB13C7}" destId="{D94EFA26-D3F6-4BC7-A712-9A63C51F0AF4}" srcOrd="0" destOrd="0" parTransId="{B36A8DFD-B449-43BE-8BE7-5F418ABCE7D7}" sibTransId="{79BB0D7B-0CA1-4F82-B73B-8ECD361FBA14}"/>
    <dgm:cxn modelId="{F79E35C3-6AF1-40B6-82A5-2923083E94B5}" type="presOf" srcId="{7A789667-A554-4BB9-87E6-3A4CBAC159A0}" destId="{CB862F7B-C937-4C61-A052-33CCDBAD6240}" srcOrd="0" destOrd="0" presId="urn:microsoft.com/office/officeart/2005/8/layout/hList2"/>
    <dgm:cxn modelId="{103E6CC7-4622-4AE9-9334-F2EC90503B54}" type="presOf" srcId="{F9E8BF34-93AD-4E97-91FC-FA205EC4E214}" destId="{FFEA57B8-CEEF-4CAE-8700-7DC5B1C80995}" srcOrd="0" destOrd="13" presId="urn:microsoft.com/office/officeart/2005/8/layout/hList2"/>
    <dgm:cxn modelId="{30121CC8-EAF2-4AE0-8052-6D737BAF729A}" srcId="{1417BB2E-4B3E-4C3E-93F0-06DE5547C3F6}" destId="{C16E2CC8-48D1-48CE-998C-1E3E68FFC19A}" srcOrd="0" destOrd="0" parTransId="{E7D4778B-E915-442D-806D-630041D888C4}" sibTransId="{0F4FA5EE-4BEA-4E82-99B7-262BB56A670A}"/>
    <dgm:cxn modelId="{1B291FC9-2A26-47FC-A571-81EEB943BF6A}" type="presOf" srcId="{F4B5F0DC-AA34-40E1-B537-847DDB692EB4}" destId="{39B26B0B-053C-49A0-A255-556A082DE25B}" srcOrd="0" destOrd="7" presId="urn:microsoft.com/office/officeart/2005/8/layout/hList2"/>
    <dgm:cxn modelId="{7BF75BCA-DFD1-40AD-81E7-6C880EB4FA31}" srcId="{D94EFA26-D3F6-4BC7-A712-9A63C51F0AF4}" destId="{6294AED4-1237-4812-A6E6-69944AF27ED4}" srcOrd="1" destOrd="0" parTransId="{AFF1A6CE-DCA2-4433-B2CE-16173F33A1C2}" sibTransId="{7EB983B6-A7F6-4633-B15F-4AB44834C5A5}"/>
    <dgm:cxn modelId="{7479C5D5-B303-47B5-9DAE-787921C52464}" srcId="{C53C6484-3AF2-4C95-BFA4-104BEEC5F734}" destId="{93653BDB-409D-43C6-9FA4-F8185B291710}" srcOrd="0" destOrd="0" parTransId="{D33B1F01-7DEE-41BB-8156-9256F90CB654}" sibTransId="{908A6D94-B3D2-4B54-9728-2FFA381C6917}"/>
    <dgm:cxn modelId="{8ED759D7-6AFB-42E8-AA9A-B1C66AA309AE}" srcId="{B880EA58-A04C-46D7-B7E8-488392A172CC}" destId="{7D7AAA6E-BC5A-4E22-BF8F-341069B47BCF}" srcOrd="1" destOrd="0" parTransId="{326BBA30-433D-401D-9EE1-19122686A34C}" sibTransId="{61B6581F-7297-4413-805E-14A551CD4F90}"/>
    <dgm:cxn modelId="{751257D8-2E3C-4AC1-A8B4-E203E5E23AA3}" srcId="{6294AED4-1237-4812-A6E6-69944AF27ED4}" destId="{A8D19719-F63C-4C1A-82EF-F23B79078030}" srcOrd="3" destOrd="0" parTransId="{ED427354-9E55-476F-8428-760E0FC9F2AF}" sibTransId="{DF27C892-8848-47F5-82C2-97BFB0AB23CC}"/>
    <dgm:cxn modelId="{A83DD9D8-5E2C-4201-A4D8-72EAD85E75E2}" srcId="{30E12EBE-BF88-42ED-8DBF-F417831EDF87}" destId="{39794E5D-5C33-48BF-88E2-8D24E39ED483}" srcOrd="0" destOrd="0" parTransId="{BDCE14B3-99E4-42F4-8418-A929DDE62D4C}" sibTransId="{D4A6591C-CB7E-4EBB-8015-7852E9F2797A}"/>
    <dgm:cxn modelId="{1E1054DD-3917-4A7F-86D9-64B74D003172}" srcId="{C53C6484-3AF2-4C95-BFA4-104BEEC5F734}" destId="{B7C9EFD2-AC6E-4073-B562-18DAAC6A7677}" srcOrd="1" destOrd="0" parTransId="{668DC8DE-43A6-4CF2-A5AF-E43A17E87038}" sibTransId="{0A20D446-8B3F-41E4-A685-BDE30386E4D4}"/>
    <dgm:cxn modelId="{B7699EDF-E079-40C8-89BA-D12745355AD8}" srcId="{B7C9EFD2-AC6E-4073-B562-18DAAC6A7677}" destId="{A9AF0857-4DEA-469A-BBC3-2256211C9FEA}" srcOrd="3" destOrd="0" parTransId="{2C4CB090-AB6C-462B-883A-EF728E9B808C}" sibTransId="{27E398F1-9671-43E1-8620-3996CFF8BFC4}"/>
    <dgm:cxn modelId="{826C0AE1-7FDC-4C90-A9D6-8A6DE5D5693C}" type="presOf" srcId="{30E12EBE-BF88-42ED-8DBF-F417831EDF87}" destId="{0BC4ACBE-F3CA-424E-887D-12169D3ED0CC}" srcOrd="0" destOrd="0" presId="urn:microsoft.com/office/officeart/2005/8/layout/hList2"/>
    <dgm:cxn modelId="{D89268E2-C8D3-4472-89AC-46FDCFAD68A0}" type="presOf" srcId="{6FF80278-F2B2-4986-91FB-9E6AE1C28956}" destId="{FFEA57B8-CEEF-4CAE-8700-7DC5B1C80995}" srcOrd="0" destOrd="7" presId="urn:microsoft.com/office/officeart/2005/8/layout/hList2"/>
    <dgm:cxn modelId="{716967E5-B97E-4C91-AA22-C4BBBED733E4}" type="presOf" srcId="{ABCD491D-E9AD-4CF1-822B-9F4F4B6CE3A1}" destId="{39B26B0B-053C-49A0-A255-556A082DE25B}" srcOrd="0" destOrd="4" presId="urn:microsoft.com/office/officeart/2005/8/layout/hList2"/>
    <dgm:cxn modelId="{6F5091E5-1894-47D7-9589-7BD1C1B8AF40}" type="presOf" srcId="{DA96BA41-483F-4BE2-A713-0440CD03C541}" destId="{82455C06-F2D2-4BBA-8A64-6A0851C98C01}" srcOrd="0" destOrd="9" presId="urn:microsoft.com/office/officeart/2005/8/layout/hList2"/>
    <dgm:cxn modelId="{B6BE0EE8-E399-4DAC-BBD6-5FFB59AF8B54}" srcId="{6294AED4-1237-4812-A6E6-69944AF27ED4}" destId="{6FF80278-F2B2-4986-91FB-9E6AE1C28956}" srcOrd="2" destOrd="0" parTransId="{381F9667-FFA0-49A1-9B65-68C3FA893020}" sibTransId="{66EAA661-44E8-4D09-B5C9-4D445F09547B}"/>
    <dgm:cxn modelId="{17B021EF-8424-4189-8948-7F041D45D388}" type="presOf" srcId="{1417BB2E-4B3E-4C3E-93F0-06DE5547C3F6}" destId="{39B26B0B-053C-49A0-A255-556A082DE25B}" srcOrd="0" destOrd="0" presId="urn:microsoft.com/office/officeart/2005/8/layout/hList2"/>
    <dgm:cxn modelId="{72528FF0-A7DE-48DA-B8EF-815196E898B5}" type="presOf" srcId="{BDF4F1FE-9C89-4DCF-BD5A-0EF91D8E27AA}" destId="{82455C06-F2D2-4BBA-8A64-6A0851C98C01}" srcOrd="0" destOrd="8" presId="urn:microsoft.com/office/officeart/2005/8/layout/hList2"/>
    <dgm:cxn modelId="{03EF10FA-DDD5-4537-87E9-8283783FA268}" srcId="{6294AED4-1237-4812-A6E6-69944AF27ED4}" destId="{906AB451-48A4-4DB5-8A51-08B803067F9E}" srcOrd="0" destOrd="0" parTransId="{CE07CBFB-03F0-404F-9952-AE86469BA95F}" sibTransId="{99D62A63-126B-4867-8CD5-BA5BD31188FB}"/>
    <dgm:cxn modelId="{307A4DFA-487F-4444-8169-84AE23E24CEA}" srcId="{B880EA58-A04C-46D7-B7E8-488392A172CC}" destId="{5E28FDA3-5C5B-416E-AB1E-2D0D26092F9D}" srcOrd="0" destOrd="0" parTransId="{2E75E3FD-8539-4BE7-95D6-54E80734777E}" sibTransId="{05F516DE-6F4D-42D6-8C23-9761CF4761DA}"/>
    <dgm:cxn modelId="{A0D2BE0B-7F03-4123-9AC8-6A025106187D}" type="presParOf" srcId="{0BC4ACBE-F3CA-424E-887D-12169D3ED0CC}" destId="{524482B0-F3B9-41EE-800F-C765C5FB5072}" srcOrd="0" destOrd="0" presId="urn:microsoft.com/office/officeart/2005/8/layout/hList2"/>
    <dgm:cxn modelId="{D1C53EE4-363F-4D21-8129-5AEA7A9D2A85}" type="presParOf" srcId="{524482B0-F3B9-41EE-800F-C765C5FB5072}" destId="{03BBF643-CFD2-492D-9CD4-25863CBA12BA}" srcOrd="0" destOrd="0" presId="urn:microsoft.com/office/officeart/2005/8/layout/hList2"/>
    <dgm:cxn modelId="{1D5FAF53-83A9-485D-ADFC-D14782A11E38}" type="presParOf" srcId="{524482B0-F3B9-41EE-800F-C765C5FB5072}" destId="{39B26B0B-053C-49A0-A255-556A082DE25B}" srcOrd="1" destOrd="0" presId="urn:microsoft.com/office/officeart/2005/8/layout/hList2"/>
    <dgm:cxn modelId="{96ADBC88-26CC-454E-A26C-83978A0C684D}" type="presParOf" srcId="{524482B0-F3B9-41EE-800F-C765C5FB5072}" destId="{4655AE91-1644-4C22-9F44-5B33C1BEF307}" srcOrd="2" destOrd="0" presId="urn:microsoft.com/office/officeart/2005/8/layout/hList2"/>
    <dgm:cxn modelId="{36C0BD53-CE42-4663-A8A7-41A7285D66E6}" type="presParOf" srcId="{0BC4ACBE-F3CA-424E-887D-12169D3ED0CC}" destId="{0C64A468-4CE8-40F3-BE86-A1274A675D04}" srcOrd="1" destOrd="0" presId="urn:microsoft.com/office/officeart/2005/8/layout/hList2"/>
    <dgm:cxn modelId="{4258D1EC-7718-4E9E-81B0-2C7CA5AAE7CF}" type="presParOf" srcId="{0BC4ACBE-F3CA-424E-887D-12169D3ED0CC}" destId="{1A39F151-DC38-43E1-9F61-392D260F84C5}" srcOrd="2" destOrd="0" presId="urn:microsoft.com/office/officeart/2005/8/layout/hList2"/>
    <dgm:cxn modelId="{4D4A1B69-EE70-421A-8FF0-778CB6C5AA97}" type="presParOf" srcId="{1A39F151-DC38-43E1-9F61-392D260F84C5}" destId="{361D63FC-0EE2-4FD5-AC1C-C57A44DC6AF3}" srcOrd="0" destOrd="0" presId="urn:microsoft.com/office/officeart/2005/8/layout/hList2"/>
    <dgm:cxn modelId="{323828DC-A3C9-4CDC-A793-1CA34C5ED852}" type="presParOf" srcId="{1A39F151-DC38-43E1-9F61-392D260F84C5}" destId="{82455C06-F2D2-4BBA-8A64-6A0851C98C01}" srcOrd="1" destOrd="0" presId="urn:microsoft.com/office/officeart/2005/8/layout/hList2"/>
    <dgm:cxn modelId="{CA797133-CFC3-4F77-B9AC-39DD0C04EB62}" type="presParOf" srcId="{1A39F151-DC38-43E1-9F61-392D260F84C5}" destId="{CB862F7B-C937-4C61-A052-33CCDBAD6240}" srcOrd="2" destOrd="0" presId="urn:microsoft.com/office/officeart/2005/8/layout/hList2"/>
    <dgm:cxn modelId="{58F7EB1C-06BD-4AFE-B90A-051E15553CE5}" type="presParOf" srcId="{0BC4ACBE-F3CA-424E-887D-12169D3ED0CC}" destId="{3E8F7544-732F-4C62-99AE-4C3B26B8CD2E}" srcOrd="3" destOrd="0" presId="urn:microsoft.com/office/officeart/2005/8/layout/hList2"/>
    <dgm:cxn modelId="{9D390D6D-6356-4B76-B213-5F0B2DB6996F}" type="presParOf" srcId="{0BC4ACBE-F3CA-424E-887D-12169D3ED0CC}" destId="{AB53389D-49E3-4B0C-AEEB-D9E9D5BB7605}" srcOrd="4" destOrd="0" presId="urn:microsoft.com/office/officeart/2005/8/layout/hList2"/>
    <dgm:cxn modelId="{8BA84EBE-F878-4619-B6C4-04638F83D266}" type="presParOf" srcId="{AB53389D-49E3-4B0C-AEEB-D9E9D5BB7605}" destId="{5A7E0298-49EF-4B36-B2C7-6D8423FBBD5E}" srcOrd="0" destOrd="0" presId="urn:microsoft.com/office/officeart/2005/8/layout/hList2"/>
    <dgm:cxn modelId="{058D5432-9778-41AA-9991-EF43216CAB87}" type="presParOf" srcId="{AB53389D-49E3-4B0C-AEEB-D9E9D5BB7605}" destId="{FFEA57B8-CEEF-4CAE-8700-7DC5B1C80995}" srcOrd="1" destOrd="0" presId="urn:microsoft.com/office/officeart/2005/8/layout/hList2"/>
    <dgm:cxn modelId="{2E4409F2-0781-4FFC-AFD9-1C8E8477A6B7}" type="presParOf" srcId="{AB53389D-49E3-4B0C-AEEB-D9E9D5BB7605}" destId="{52B9809B-C62F-4832-80D9-40067B5037A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CAC3B-AC3F-450B-A4BA-F62AC9394F83}">
      <dsp:nvSpPr>
        <dsp:cNvPr id="0" name=""/>
        <dsp:cNvSpPr/>
      </dsp:nvSpPr>
      <dsp:spPr>
        <a:xfrm>
          <a:off x="0" y="512894"/>
          <a:ext cx="10353761" cy="171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567" tIns="145796" rIns="803567" bIns="142240" numCol="1" spcCol="1270" anchor="t" anchorCtr="0">
          <a:noAutofit/>
        </a:bodyPr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Aetna HMO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>
              <a:latin typeface="Open Sans" pitchFamily="2" charset="0"/>
              <a:ea typeface="Open Sans" pitchFamily="2" charset="0"/>
              <a:cs typeface="Open Sans" pitchFamily="2" charset="0"/>
            </a:rPr>
            <a:t>BlueAdvantage</a:t>
          </a: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 HMO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BCBS HMO Illinois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Health Alliance HMO</a:t>
          </a:r>
        </a:p>
      </dsp:txBody>
      <dsp:txXfrm>
        <a:off x="0" y="512894"/>
        <a:ext cx="10353761" cy="1719900"/>
      </dsp:txXfrm>
    </dsp:sp>
    <dsp:sp modelId="{65DB025C-17BC-4622-B4F6-163469029912}">
      <dsp:nvSpPr>
        <dsp:cNvPr id="0" name=""/>
        <dsp:cNvSpPr/>
      </dsp:nvSpPr>
      <dsp:spPr>
        <a:xfrm>
          <a:off x="517182" y="5095"/>
          <a:ext cx="7240555" cy="611119"/>
        </a:xfrm>
        <a:prstGeom prst="roundRect">
          <a:avLst/>
        </a:prstGeom>
        <a:solidFill>
          <a:srgbClr val="263B7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943" tIns="0" rIns="27394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Open Sans" pitchFamily="2" charset="0"/>
              <a:ea typeface="Open Sans" pitchFamily="2" charset="0"/>
              <a:cs typeface="Open Sans" pitchFamily="2" charset="0"/>
            </a:rPr>
            <a:t>HMO-Health Maintenance Organization</a:t>
          </a:r>
        </a:p>
      </dsp:txBody>
      <dsp:txXfrm>
        <a:off x="547014" y="34927"/>
        <a:ext cx="7180891" cy="551455"/>
      </dsp:txXfrm>
    </dsp:sp>
    <dsp:sp modelId="{CC156C59-FBF7-4BAF-8EB9-5E096EC8CA5B}">
      <dsp:nvSpPr>
        <dsp:cNvPr id="0" name=""/>
        <dsp:cNvSpPr/>
      </dsp:nvSpPr>
      <dsp:spPr>
        <a:xfrm>
          <a:off x="0" y="2778394"/>
          <a:ext cx="10353761" cy="134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567" tIns="145796" rIns="803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Aetna OAP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Blue Cross Blue Shield OAP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>
              <a:latin typeface="Open Sans" pitchFamily="2" charset="0"/>
              <a:ea typeface="Open Sans" pitchFamily="2" charset="0"/>
              <a:cs typeface="Open Sans" pitchFamily="2" charset="0"/>
            </a:rPr>
            <a:t>HealthLink</a:t>
          </a: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 OAP</a:t>
          </a:r>
        </a:p>
      </dsp:txBody>
      <dsp:txXfrm>
        <a:off x="0" y="2778394"/>
        <a:ext cx="10353761" cy="1345050"/>
      </dsp:txXfrm>
    </dsp:sp>
    <dsp:sp modelId="{4D882078-7DE9-4AA6-9C93-5AFE4EC4C455}">
      <dsp:nvSpPr>
        <dsp:cNvPr id="0" name=""/>
        <dsp:cNvSpPr/>
      </dsp:nvSpPr>
      <dsp:spPr>
        <a:xfrm>
          <a:off x="517182" y="2277802"/>
          <a:ext cx="7240555" cy="611119"/>
        </a:xfrm>
        <a:prstGeom prst="roundRect">
          <a:avLst/>
        </a:prstGeom>
        <a:solidFill>
          <a:srgbClr val="F8B20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943" tIns="0" rIns="27394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Open Sans" pitchFamily="2" charset="0"/>
              <a:ea typeface="Open Sans" pitchFamily="2" charset="0"/>
              <a:cs typeface="Open Sans" pitchFamily="2" charset="0"/>
            </a:rPr>
            <a:t>OAP-Open Access Plan</a:t>
          </a:r>
        </a:p>
      </dsp:txBody>
      <dsp:txXfrm>
        <a:off x="547014" y="2307634"/>
        <a:ext cx="7180891" cy="551455"/>
      </dsp:txXfrm>
    </dsp:sp>
    <dsp:sp modelId="{E8219026-8763-498C-BF1A-0FE3E47D505D}">
      <dsp:nvSpPr>
        <dsp:cNvPr id="0" name=""/>
        <dsp:cNvSpPr/>
      </dsp:nvSpPr>
      <dsp:spPr>
        <a:xfrm>
          <a:off x="0" y="4617846"/>
          <a:ext cx="10353761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567" tIns="145796" rIns="803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Consumer Driven Health Plan (CDHP) - Aetna PPO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Open Sans" pitchFamily="2" charset="0"/>
              <a:ea typeface="Open Sans" pitchFamily="2" charset="0"/>
              <a:cs typeface="Open Sans" pitchFamily="2" charset="0"/>
            </a:rPr>
            <a:t>Quality Care Health Plan (QCHP) - Aetna PPO</a:t>
          </a:r>
        </a:p>
      </dsp:txBody>
      <dsp:txXfrm>
        <a:off x="0" y="4617846"/>
        <a:ext cx="10353761" cy="970200"/>
      </dsp:txXfrm>
    </dsp:sp>
    <dsp:sp modelId="{C3491E1E-5809-4D5A-AF64-2ACE856D750A}">
      <dsp:nvSpPr>
        <dsp:cNvPr id="0" name=""/>
        <dsp:cNvSpPr/>
      </dsp:nvSpPr>
      <dsp:spPr>
        <a:xfrm>
          <a:off x="517688" y="4161244"/>
          <a:ext cx="7247633" cy="559922"/>
        </a:xfrm>
        <a:prstGeom prst="roundRect">
          <a:avLst/>
        </a:prstGeom>
        <a:solidFill>
          <a:srgbClr val="6E86D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943" tIns="0" rIns="27394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Open Sans" pitchFamily="2" charset="0"/>
              <a:ea typeface="Open Sans" pitchFamily="2" charset="0"/>
              <a:cs typeface="Open Sans" pitchFamily="2" charset="0"/>
            </a:rPr>
            <a:t>PPO-Preferred Provider Organization</a:t>
          </a:r>
        </a:p>
      </dsp:txBody>
      <dsp:txXfrm>
        <a:off x="545021" y="4188577"/>
        <a:ext cx="7192967" cy="505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AE91-1644-4C22-9F44-5B33C1BEF307}">
      <dsp:nvSpPr>
        <dsp:cNvPr id="0" name=""/>
        <dsp:cNvSpPr/>
      </dsp:nvSpPr>
      <dsp:spPr>
        <a:xfrm rot="16200000">
          <a:off x="-2222895" y="2398097"/>
          <a:ext cx="4914200" cy="468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311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Open Sans" pitchFamily="2" charset="0"/>
              <a:ea typeface="Open Sans" pitchFamily="2" charset="0"/>
              <a:cs typeface="Open Sans" pitchFamily="2" charset="0"/>
            </a:rPr>
            <a:t>Co-payments</a:t>
          </a:r>
        </a:p>
      </dsp:txBody>
      <dsp:txXfrm>
        <a:off x="-2222895" y="2398097"/>
        <a:ext cx="4914200" cy="468409"/>
      </dsp:txXfrm>
    </dsp:sp>
    <dsp:sp modelId="{39B26B0B-053C-49A0-A255-556A082DE25B}">
      <dsp:nvSpPr>
        <dsp:cNvPr id="0" name=""/>
        <dsp:cNvSpPr/>
      </dsp:nvSpPr>
      <dsp:spPr>
        <a:xfrm>
          <a:off x="448314" y="192795"/>
          <a:ext cx="2915208" cy="4914200"/>
        </a:xfrm>
        <a:prstGeom prst="rect">
          <a:avLst/>
        </a:prstGeom>
        <a:solidFill>
          <a:srgbClr val="263B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13111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>
              <a:effectLst/>
            </a:rPr>
            <a:t>HMO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Plan year Out of Pocket Max: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$3,000 Individual</a:t>
          </a: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$6,000 Family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Physician Office Visit $30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Specialist &amp; Home Health Care Visit $35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ER Services $275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Inpatient Hospitalizations $425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ffectLst/>
            </a:rPr>
            <a:t>Outpatient Surgery $300</a:t>
          </a:r>
        </a:p>
      </dsp:txBody>
      <dsp:txXfrm>
        <a:off x="448314" y="192795"/>
        <a:ext cx="2915208" cy="4914200"/>
      </dsp:txXfrm>
    </dsp:sp>
    <dsp:sp modelId="{03BBF643-CFD2-492D-9CD4-25863CBA12BA}">
      <dsp:nvSpPr>
        <dsp:cNvPr id="0" name=""/>
        <dsp:cNvSpPr/>
      </dsp:nvSpPr>
      <dsp:spPr>
        <a:xfrm flipH="1" flipV="1">
          <a:off x="181284" y="408203"/>
          <a:ext cx="45716" cy="5061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62F7B-C937-4C61-A052-33CCDBAD6240}">
      <dsp:nvSpPr>
        <dsp:cNvPr id="0" name=""/>
        <dsp:cNvSpPr/>
      </dsp:nvSpPr>
      <dsp:spPr>
        <a:xfrm rot="16200000">
          <a:off x="1434672" y="2392831"/>
          <a:ext cx="4914200" cy="468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311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Coinsurance &amp; Deductibles</a:t>
          </a:r>
        </a:p>
      </dsp:txBody>
      <dsp:txXfrm>
        <a:off x="1434672" y="2392831"/>
        <a:ext cx="4914200" cy="468409"/>
      </dsp:txXfrm>
    </dsp:sp>
    <dsp:sp modelId="{82455C06-F2D2-4BBA-8A64-6A0851C98C01}">
      <dsp:nvSpPr>
        <dsp:cNvPr id="0" name=""/>
        <dsp:cNvSpPr/>
      </dsp:nvSpPr>
      <dsp:spPr>
        <a:xfrm>
          <a:off x="4105679" y="99073"/>
          <a:ext cx="3493019" cy="5889276"/>
        </a:xfrm>
        <a:prstGeom prst="rect">
          <a:avLst/>
        </a:prstGeom>
        <a:solidFill>
          <a:srgbClr val="F8B20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1311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solidFill>
                <a:schemeClr val="tx1"/>
              </a:solidFill>
              <a:effectLst/>
            </a:rPr>
            <a:t>OAP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u="sng" kern="1200">
              <a:solidFill>
                <a:schemeClr val="bg1"/>
              </a:solidFill>
              <a:effectLst/>
            </a:rPr>
            <a:t>Tier I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Same as HMO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u="sng" kern="1200">
              <a:solidFill>
                <a:schemeClr val="bg1"/>
              </a:solidFill>
              <a:effectLst/>
            </a:rPr>
            <a:t>Tier II Plan $300 Year </a:t>
          </a:r>
          <a:r>
            <a:rPr lang="en-US" sz="1600" kern="1200">
              <a:solidFill>
                <a:schemeClr val="tx1"/>
              </a:solidFill>
              <a:effectLst/>
            </a:rPr>
            <a:t>Deductible/Enrollee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Physician &amp; Specialist 90% 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ER Services $275/visit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Inpatient Hospitalizations Services 90% after $475 copay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Outpatient Surgery 90% after $300 copay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u="sng" kern="1200">
              <a:solidFill>
                <a:schemeClr val="bg1"/>
              </a:solidFill>
              <a:effectLst/>
            </a:rPr>
            <a:t>Tier III Plan $400 Year </a:t>
          </a:r>
          <a:r>
            <a:rPr lang="en-US" sz="1600" kern="1200">
              <a:solidFill>
                <a:schemeClr val="tx1"/>
              </a:solidFill>
              <a:effectLst/>
            </a:rPr>
            <a:t>Deductible/enrollee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Physician &amp; Specialist 60% 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ER Services $275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Inpatient Hospitalizations Services 60% after $550 copay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tx1"/>
              </a:solidFill>
              <a:effectLst/>
            </a:rPr>
            <a:t>Outpatient Surgery Services 60% after $300 copay</a:t>
          </a:r>
        </a:p>
      </dsp:txBody>
      <dsp:txXfrm>
        <a:off x="4105679" y="99073"/>
        <a:ext cx="3493019" cy="5889276"/>
      </dsp:txXfrm>
    </dsp:sp>
    <dsp:sp modelId="{361D63FC-0EE2-4FD5-AC1C-C57A44DC6AF3}">
      <dsp:nvSpPr>
        <dsp:cNvPr id="0" name=""/>
        <dsp:cNvSpPr/>
      </dsp:nvSpPr>
      <dsp:spPr>
        <a:xfrm flipH="1">
          <a:off x="3837091" y="482294"/>
          <a:ext cx="55759" cy="4571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9809B-C62F-4832-80D9-40067B5037A4}">
      <dsp:nvSpPr>
        <dsp:cNvPr id="0" name=""/>
        <dsp:cNvSpPr/>
      </dsp:nvSpPr>
      <dsp:spPr>
        <a:xfrm rot="16200000">
          <a:off x="5693838" y="2247641"/>
          <a:ext cx="4914200" cy="468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311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Coinsurance &amp; Deductibles</a:t>
          </a:r>
        </a:p>
      </dsp:txBody>
      <dsp:txXfrm>
        <a:off x="5693838" y="2247641"/>
        <a:ext cx="4914200" cy="468409"/>
      </dsp:txXfrm>
    </dsp:sp>
    <dsp:sp modelId="{FFEA57B8-CEEF-4CAE-8700-7DC5B1C80995}">
      <dsp:nvSpPr>
        <dsp:cNvPr id="0" name=""/>
        <dsp:cNvSpPr/>
      </dsp:nvSpPr>
      <dsp:spPr>
        <a:xfrm>
          <a:off x="8371653" y="3"/>
          <a:ext cx="2907228" cy="6300250"/>
        </a:xfrm>
        <a:prstGeom prst="rect">
          <a:avLst/>
        </a:prstGeom>
        <a:solidFill>
          <a:srgbClr val="6E86D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1311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solidFill>
                <a:schemeClr val="bg1"/>
              </a:solidFill>
              <a:effectLst/>
            </a:rPr>
            <a:t>PPO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Plan Year Deductibles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Salary based</a:t>
          </a:r>
        </a:p>
        <a:p>
          <a:pPr marL="685800" lvl="4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Individual/Family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In-Network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Physician &amp; Specialist visits 85% 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ER Services $450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Inpatient Hospitalizations Services 85% after $200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Outpatient Surgery 85%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Out-of-Network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Physician &amp; Specialist 60% 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ER Services $450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Inpatient Hospitalizations Services 60% after $800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bg1"/>
              </a:solidFill>
              <a:effectLst/>
            </a:rPr>
            <a:t>Outpatient Surgery 60%</a:t>
          </a:r>
        </a:p>
      </dsp:txBody>
      <dsp:txXfrm>
        <a:off x="8371653" y="3"/>
        <a:ext cx="2907228" cy="6300250"/>
      </dsp:txXfrm>
    </dsp:sp>
    <dsp:sp modelId="{5A7E0298-49EF-4B36-B2C7-6D8423FBBD5E}">
      <dsp:nvSpPr>
        <dsp:cNvPr id="0" name=""/>
        <dsp:cNvSpPr/>
      </dsp:nvSpPr>
      <dsp:spPr>
        <a:xfrm flipV="1">
          <a:off x="8108749" y="259852"/>
          <a:ext cx="45716" cy="4571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9278-A6DA-4D58-87EE-B8611064B90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2259D-AABD-4B2D-BC72-09857DFB5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9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21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25C1FE9D-3D8D-46C3-8263-47450548B39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5890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88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7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78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52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98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9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E5370-9B20-49D0-AFD7-E3824B9741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8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12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259D-AABD-4B2D-BC72-09857DFB59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8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23C9-1EF2-4CE6-B96D-CB2A629BB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63C08-1F22-4B3D-B014-06C439EE8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C4436-EE4C-4361-AA36-AF41D51B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AAC4-9FE1-42F5-94DC-130F19F7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8C7E9-AEBF-4402-85B6-FF846817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2A01-3C19-4C12-82AA-D7E25521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B7E41-E2D6-4E10-8106-4913EAE63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E763F-770E-4627-BBD4-FDBAB824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60FBE-F82A-4D47-A7BE-B1CAD14A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31B02-C7CD-42EB-9DF2-A012F12E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87C7A-B771-4811-828C-F0AC4459E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303AC-46F0-43DE-9B2F-EBE918DCA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19EC2-432E-4608-A896-5EB5CA20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C2CD9-0A30-4E47-9367-EE68E1E9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A344-E5BB-41B4-B0A8-0B4FC8D8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6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BCE7-B9EF-460D-9CF7-004FC4E2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8BAFF-9C62-402E-91E1-C37A88837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C9B2-9C2C-4988-AB3E-FD00392D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C71CB-433D-4DC8-B52C-1E930322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B6103-A1C3-4E87-B62A-73F2D9BD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F35B-C3B6-4FC9-8052-F62DF238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465B2-E89F-4332-B470-1E062533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C7D99-4F17-4330-A801-8BB4D917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A2C3-FC93-4AB3-9217-F7D9D2F3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31BC1-EEF1-458D-88DD-2DF01FDC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3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EA3A-0E93-4CA8-BEE6-DB70FAD66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249F-01E9-4DEA-9129-748079A99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A5435-17E0-42BB-BC77-9A494AFB6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6927-603C-4A31-81A5-6D7E15C83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08A2E-E20C-439B-95EC-29BBBE7F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352A0-04F0-41CC-BBA6-F2F592A1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36FF8-B029-4D77-9B2B-A283D1A4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38FB0-7259-498D-B623-FB764F3FE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7DDA5-50F9-45D0-8CE1-411459D5F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84C3C-13A0-49E2-891E-EDCB9823F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FC364-D183-4A0A-B28F-E24DBC610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C545E-15CD-4F82-BEC1-0ED6D9B7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F93ADE-9A82-41EB-BA86-35901E24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94E43-B0B6-44CB-A3A0-821C0405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54607-32AE-4113-9734-BEAB27C2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DB58B-4716-4780-B4C2-63FC6F70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73441-969A-4E87-BE47-C133F6C3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53798-300D-4208-8661-C5A5C4A7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447BB-4188-4C17-B530-345CD7D4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D75649-7239-4B09-AC5B-D8DDC524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40926-3C69-4657-BAE8-E28457F0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EC25-0B7A-4E13-9260-311180EB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5C5E0-6DAD-45CB-A8A2-960CB679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5A1F6-8E53-447F-B672-9D243680D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F9866-D831-4E76-8832-EAB1866A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160C9-E51D-4BAB-A186-BD8264D6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9BCF3-871F-4B54-95DA-37321F15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E60A-F087-4218-ADC1-E36324AE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94AC71-334B-4402-BE23-B7A223120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00109-DE83-40B5-9B23-F232291E2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30151-C97E-40FE-9031-3000DFFB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F1A23-B128-4F68-B560-7A42F816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3A8CB-4905-497A-9A63-E09A6D8C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0BD00-9A30-4BE4-9545-FDBC8341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C6AC-5CC8-4846-B9C9-8FD540D81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F521B-56BB-4448-A8AA-3B2B1C517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20007-A3A5-4A30-A53D-770954E02575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31745-FDBD-4C70-98FA-20EAB9286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B091A-6195-47A9-8CEB-F515FCFBD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A61D-3073-4DB6-AD58-F63A31128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illinois.gov/benefits/stateemployee.html" TargetMode="External"/><Relationship Id="rId7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cms.illinois.gov/benefits/stateemployee/statehealth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sv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www2.illinois.gov/cms/benefits/StateEmployee/Pages/StateVision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2.illinois.gov/cms/benefits/StateEmployee/Pages/State-Dental-Plan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cms.illinois.gov/benefits/stateemployee/statebehavioralhealth.html" TargetMode="Externa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illinois.gov/benefits/stateemployee/flexiblespendingaccounts.html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cms.illinois.gov/benefits/stateemployee/health-savings-account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illinois.gov/benefits/stateemployee/flushotinfo.html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ms.illinois.gov/benefits/stateemployee/bewell.htm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illinois.gov/benefits/stateemployee/smokingcessation.htm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illinois.gov/cms/benefits/StateEmployee/Pages/Weight-LossBenefit.aspx" TargetMode="External"/><Relationship Id="rId7" Type="http://schemas.openxmlformats.org/officeDocument/2006/relationships/image" Target="../media/image4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cms.illinois.gov/benefits/stateemployee/weight-lossbenefit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illinois.gov/benefits/trail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life.com/stateofillinois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myillinoisdcplan.empower-retirement.com/participant/#/login?accu=Illinoi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cms.illinois.gov/benefits/stateemployee/commutersavingsprogram.html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s://login.commuterbenefits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mployeeandmemberdiscounts.com/state-employee-discounts/illinois-state-employee-discoun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s://www.isac.org/students/after-college/forgiveness-programs/veterans-home-nurse-loan-repayment-program.html" TargetMode="External"/><Relationship Id="rId7" Type="http://schemas.openxmlformats.org/officeDocument/2006/relationships/image" Target="../media/image9.sv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whitehouse.gov/publicserviceloanforgiveness/" TargetMode="External"/><Relationship Id="rId4" Type="http://schemas.openxmlformats.org/officeDocument/2006/relationships/hyperlink" Target="https://www.isac.org/students/after-college/forgiveness-programs/nurse-educator-loan-repayment-program.htm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www2.illinois.gov/sites/srs/Pages/default.aspx" TargetMode="External"/><Relationship Id="rId7" Type="http://schemas.openxmlformats.org/officeDocument/2006/relationships/image" Target="../media/image9.sv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2.illinois.gov/sites/SRS/SERS/Resources/Pages/Workshops-Seminars.aspx" TargetMode="External"/><Relationship Id="rId4" Type="http://schemas.openxmlformats.org/officeDocument/2006/relationships/hyperlink" Target="https://cms.illinois.gov/benefits/stateemployee/statelife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llinoistreasurer.gov/Individuals/College_Saving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8.jpeg"/><Relationship Id="rId4" Type="http://schemas.openxmlformats.org/officeDocument/2006/relationships/image" Target="../media/image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0" Type="http://schemas.openxmlformats.org/officeDocument/2006/relationships/image" Target="../media/image9.svg"/><Relationship Id="rId4" Type="http://schemas.openxmlformats.org/officeDocument/2006/relationships/image" Target="../media/image12.jpe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s-soi.corestream.com/home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9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illinois.gov/benefits/stateemployee/adoptionbenefitprogram.html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9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svg"/><Relationship Id="rId7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9.jpeg"/><Relationship Id="rId7" Type="http://schemas.openxmlformats.org/officeDocument/2006/relationships/image" Target="../media/image9.sv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afscme31.org/" TargetMode="External"/><Relationship Id="rId4" Type="http://schemas.openxmlformats.org/officeDocument/2006/relationships/hyperlink" Target="https://www2.illinois.gov/cms/personnel/Education/ump/Pages/default.aspx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1.jpeg"/><Relationship Id="rId7" Type="http://schemas.openxmlformats.org/officeDocument/2006/relationships/image" Target="../media/image9.sv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57.jpe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9.sv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E85342-F5D6-4106-BD32-B4D732CAC714}"/>
              </a:ext>
            </a:extLst>
          </p:cNvPr>
          <p:cNvSpPr/>
          <p:nvPr/>
        </p:nvSpPr>
        <p:spPr>
          <a:xfrm>
            <a:off x="4465122" y="0"/>
            <a:ext cx="7726878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2B572CF-4C10-4AA3-90E4-5A4D48D2E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5122" y="164707"/>
            <a:ext cx="7543800" cy="3638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4F08F-291D-4BA0-A331-D01F3653A2B8}"/>
              </a:ext>
            </a:extLst>
          </p:cNvPr>
          <p:cNvSpPr txBox="1"/>
          <p:nvPr/>
        </p:nvSpPr>
        <p:spPr>
          <a:xfrm>
            <a:off x="4988461" y="3156926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F9ED15-2145-4C39-8261-D6568663B932}"/>
              </a:ext>
            </a:extLst>
          </p:cNvPr>
          <p:cNvSpPr txBox="1"/>
          <p:nvPr/>
        </p:nvSpPr>
        <p:spPr>
          <a:xfrm>
            <a:off x="6665744" y="5904321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4503FF4-2D58-4B68-B4E4-8E340A166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792" y="3967964"/>
            <a:ext cx="1771650" cy="1771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ABCADA-96EF-4B55-A3DB-FE0ACA1DE6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"/>
          <a:stretch/>
        </p:blipFill>
        <p:spPr>
          <a:xfrm>
            <a:off x="-1" y="-5081"/>
            <a:ext cx="4465123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5F0BEA-3701-4495-84F2-BD512AB068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602" y="3967964"/>
            <a:ext cx="17716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food, holding, sweet&#10;&#10;Description automatically generated">
            <a:extLst>
              <a:ext uri="{FF2B5EF4-FFF2-40B4-BE49-F238E27FC236}">
                <a16:creationId xmlns:a16="http://schemas.microsoft.com/office/drawing/2014/main" id="{A7A24357-1D34-49A9-BDC1-5FC6ED9BB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05" y="-2"/>
            <a:ext cx="457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Professional Development</a:t>
            </a:r>
          </a:p>
          <a:p>
            <a:endParaRPr lang="en-US" sz="3600">
              <a:solidFill>
                <a:srgbClr val="FDBF2C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670811" y="1565839"/>
            <a:ext cx="600541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Upward mobility program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education and training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CMS University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Veteran’s outreach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Programs for workers with disabilities (DWTP, SD, AE)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 Progression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227591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8559" y="6158165"/>
            <a:ext cx="595187" cy="5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B9619-F941-463D-8B75-89264A84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96" y="375131"/>
            <a:ext cx="4726225" cy="6107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0" y="0"/>
            <a:ext cx="654353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CFC99F-F219-4E3E-99F4-4A3E052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4707"/>
            <a:ext cx="6411951" cy="309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390D4-D411-4085-868D-6DFAB0430903}"/>
              </a:ext>
            </a:extLst>
          </p:cNvPr>
          <p:cNvSpPr txBox="1"/>
          <p:nvPr/>
        </p:nvSpPr>
        <p:spPr>
          <a:xfrm>
            <a:off x="252717" y="3422047"/>
            <a:ext cx="584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Related Benefits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D525B-DBEA-4CC8-9133-DFF91B46779F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ite suit shaking hands with 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D4F8EC7-73D4-4B13-B310-3B6472E99F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766" y="1357534"/>
            <a:ext cx="6522425" cy="43402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Benefits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3" y="1111909"/>
            <a:ext cx="65224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Benefits are a very important part of the compensation package as a State of Illinois employee.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Benefits are available to eligible employees and their qualified dependents.</a:t>
            </a:r>
          </a:p>
          <a:p>
            <a:pPr algn="l"/>
            <a:endParaRPr lang="en-US" sz="20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20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en-US" sz="20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Health Insurance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u="sng">
                <a:solidFill>
                  <a:srgbClr val="FFC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Health Plan Coverage - State Employee Benefits (illinois.gov)</a:t>
            </a:r>
            <a:endParaRPr lang="en-US" sz="2000">
              <a:solidFill>
                <a:srgbClr val="FFC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u="sng">
                <a:solidFill>
                  <a:srgbClr val="FFC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Plan Programs - Health Plan Programs (illinois.gov)</a:t>
            </a:r>
            <a:endParaRPr lang="en-US" sz="2000">
              <a:solidFill>
                <a:srgbClr val="FFC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1722" y="6445461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390" y="5977575"/>
            <a:ext cx="794950" cy="79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9C42CF-040A-46C6-AFE6-5172B16A55CF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767-D382-4E22-815D-9B36A4F4AF84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Plan Administrators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CF57752-2FD2-4CD3-B97E-974ADF972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C01416F0-85A6-1AC5-2EAB-FC93E4CCB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332321"/>
              </p:ext>
            </p:extLst>
          </p:nvPr>
        </p:nvGraphicFramePr>
        <p:xfrm>
          <a:off x="1240862" y="1063031"/>
          <a:ext cx="10353762" cy="5593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630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C30DB7A-0FF0-4AC0-BC5E-82C1E3DCE9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211738"/>
              </p:ext>
            </p:extLst>
          </p:nvPr>
        </p:nvGraphicFramePr>
        <p:xfrm>
          <a:off x="362464" y="278871"/>
          <a:ext cx="11467071" cy="6300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193A0CA-1497-4C27-9F29-25289F21318B}"/>
              </a:ext>
            </a:extLst>
          </p:cNvPr>
          <p:cNvSpPr txBox="1"/>
          <p:nvPr/>
        </p:nvSpPr>
        <p:spPr>
          <a:xfrm>
            <a:off x="91567" y="6424510"/>
            <a:ext cx="553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Open Sans" pitchFamily="2" charset="0"/>
                <a:ea typeface="Open Sans" pitchFamily="2" charset="0"/>
                <a:cs typeface="Open Sans" pitchFamily="2" charset="0"/>
              </a:rPr>
              <a:t>All plans include prescription drug coverage.</a:t>
            </a:r>
          </a:p>
        </p:txBody>
      </p:sp>
    </p:spTree>
    <p:extLst>
      <p:ext uri="{BB962C8B-B14F-4D97-AF65-F5344CB8AC3E}">
        <p14:creationId xmlns:p14="http://schemas.microsoft.com/office/powerpoint/2010/main" val="872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C258-9CBE-4998-A006-0F13B8CF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07" y="2336799"/>
            <a:ext cx="5185317" cy="17425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>
                <a:latin typeface="Open Sans" pitchFamily="2" charset="0"/>
                <a:ea typeface="Open Sans" pitchFamily="2" charset="0"/>
                <a:cs typeface="Open Sans" pitchFamily="2" charset="0"/>
              </a:rPr>
              <a:t>Plan Administrators available by residential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AF97A-5186-42EE-9D91-B294B09A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20676" y="6492875"/>
            <a:ext cx="75354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007F8-BE9C-4D52-9502-874F61A8BE8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F05D6-4D46-409D-9B64-5584332A8B01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Plan Administrators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D42525A9-C1D6-495B-9391-4298F4CFA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5979670" y="0"/>
            <a:ext cx="6117779" cy="6858000"/>
          </a:xfrm>
          <a:prstGeom prst="rect">
            <a:avLst/>
          </a:prstGeom>
          <a:solidFill>
            <a:srgbClr val="969696"/>
          </a:solidFill>
        </p:spPr>
      </p:pic>
    </p:spTree>
    <p:extLst>
      <p:ext uri="{BB962C8B-B14F-4D97-AF65-F5344CB8AC3E}">
        <p14:creationId xmlns:p14="http://schemas.microsoft.com/office/powerpoint/2010/main" val="661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63F18A1-8407-413B-9656-3719B510FDFC}"/>
              </a:ext>
            </a:extLst>
          </p:cNvPr>
          <p:cNvSpPr/>
          <p:nvPr/>
        </p:nvSpPr>
        <p:spPr>
          <a:xfrm>
            <a:off x="-15240" y="4056555"/>
            <a:ext cx="12207240" cy="2586420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F91729-04B5-4835-A83A-67D445334522}"/>
              </a:ext>
            </a:extLst>
          </p:cNvPr>
          <p:cNvSpPr/>
          <p:nvPr/>
        </p:nvSpPr>
        <p:spPr>
          <a:xfrm>
            <a:off x="-15240" y="1068946"/>
            <a:ext cx="12207240" cy="2833353"/>
          </a:xfrm>
          <a:prstGeom prst="rect">
            <a:avLst/>
          </a:prstGeom>
          <a:solidFill>
            <a:srgbClr val="FDB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C3065B-0824-43BD-BE47-D2572B9D8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35" y="1223202"/>
            <a:ext cx="6816148" cy="2367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82F64-F26A-43EF-8600-3CACA9E0B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53" y="4182294"/>
            <a:ext cx="6709203" cy="2333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B8D6429A-8B6B-403A-BE01-B043AD5FD678}"/>
              </a:ext>
            </a:extLst>
          </p:cNvPr>
          <p:cNvSpPr txBox="1">
            <a:spLocks/>
          </p:cNvSpPr>
          <p:nvPr/>
        </p:nvSpPr>
        <p:spPr>
          <a:xfrm>
            <a:off x="7487118" y="1671616"/>
            <a:ext cx="2357726" cy="1470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Member Rates are based on March 1</a:t>
            </a:r>
            <a:r>
              <a:rPr kumimoji="0" lang="en-US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Annual Salary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5DB69A03-4223-4D37-8BDF-CBF0BA90BC1B}"/>
              </a:ext>
            </a:extLst>
          </p:cNvPr>
          <p:cNvSpPr txBox="1">
            <a:spLocks/>
          </p:cNvSpPr>
          <p:nvPr/>
        </p:nvSpPr>
        <p:spPr>
          <a:xfrm>
            <a:off x="1323646" y="4538283"/>
            <a:ext cx="3327094" cy="1431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/>
            </a:lvl1pPr>
            <a:lvl2pPr marL="228600" marR="0" lvl="1" indent="0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pPr lvl="1"/>
            <a:r>
              <a:rPr lang="en-US" b="0">
                <a:solidFill>
                  <a:schemeClr val="bg1"/>
                </a:solidFill>
              </a:rPr>
              <a:t>Dependent Rates based on: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Number of Dependents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Plan Enrollment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bg1"/>
                </a:solidFill>
              </a:rPr>
              <a:t>Medicare Primacy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91634-6F57-4D94-BDD7-6D3169AAE981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2FE43-6D4C-40C5-B118-C22D04D29884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Monthly Contributions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8B8ED8-0D51-4926-B8A7-8756D3CF3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3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5" descr="Digital technology vision exam eye test">
            <a:extLst>
              <a:ext uri="{FF2B5EF4-FFF2-40B4-BE49-F238E27FC236}">
                <a16:creationId xmlns:a16="http://schemas.microsoft.com/office/drawing/2014/main" id="{69F35F1D-B58F-4807-88BF-29BFE0985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4616" y="880932"/>
            <a:ext cx="5373448" cy="5646007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28254" y="1057723"/>
            <a:ext cx="7282816" cy="5033019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Vision Coverage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3" y="1111909"/>
            <a:ext cx="6581227" cy="420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1800" b="1" u="sng">
                <a:solidFill>
                  <a:srgbClr val="FFC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Vision Plan - State Employee Benefits (illinois.gov)</a:t>
            </a:r>
            <a:endParaRPr lang="en-US" sz="1800" b="1">
              <a:solidFill>
                <a:srgbClr val="FFC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600" b="1" i="0">
              <a:solidFill>
                <a:srgbClr val="FFC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Cost of vision coverage is included in monthly Health Plan Contribution. Eligible for those enrolled in any State Health Plan.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Administered by EyeMed.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Eye exams covered every 12 months.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</a:t>
            </a: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eplacement lenses benefit once every plan year, from the last date used.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Standard frames available once every 24 months, from the last date used.</a:t>
            </a:r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834" y="6190440"/>
            <a:ext cx="562912" cy="5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11381602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Dental Coverage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406425" y="1252315"/>
            <a:ext cx="1090021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>
                <a:solidFill>
                  <a:srgbClr val="FDBF2C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Dental Plan - State Employee Benefits (illinois.gov)</a:t>
            </a:r>
            <a:endParaRPr lang="en-US" b="1" u="sng">
              <a:solidFill>
                <a:srgbClr val="FDBF2C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1">
              <a:spcBef>
                <a:spcPts val="0"/>
              </a:spcBef>
              <a:spcAft>
                <a:spcPts val="0"/>
              </a:spcAft>
            </a:pPr>
            <a:endParaRPr lang="en-US" u="sng">
              <a:solidFill>
                <a:srgbClr val="0000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Quality Care Dental Plan (QCDP) offers a comprehensive range of benefits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Administered by </a:t>
            </a:r>
            <a:r>
              <a:rPr lang="en-US" b="1" i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Delta Dental of Illinois</a:t>
            </a: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Cost of dental coverage based on Member Only or Member Plus Dependent(s). 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Member and dependents have the same benefits regardless of plan selected.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Employees may opt-out out of health coverage and elect Dental Only Coverage.</a:t>
            </a:r>
          </a:p>
          <a:p>
            <a:pPr marL="0" marR="0" lvl="1">
              <a:spcBef>
                <a:spcPts val="0"/>
              </a:spcBef>
              <a:spcAft>
                <a:spcPts val="0"/>
              </a:spcAft>
            </a:pPr>
            <a:endParaRPr lang="en-US" sz="1600" u="sng">
              <a:solidFill>
                <a:srgbClr val="0000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7BA4E6-5547-4507-A258-761D95D9A5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9"/>
          <a:stretch/>
        </p:blipFill>
        <p:spPr>
          <a:xfrm>
            <a:off x="679653" y="4675031"/>
            <a:ext cx="10353761" cy="9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3633EC-1460-46AD-A2B4-180FC5589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98201" y="1586009"/>
            <a:ext cx="5193799" cy="429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176D08-6B4B-4297-B764-659CA5A3C554}"/>
              </a:ext>
            </a:extLst>
          </p:cNvPr>
          <p:cNvSpPr/>
          <p:nvPr/>
        </p:nvSpPr>
        <p:spPr>
          <a:xfrm>
            <a:off x="128903" y="3794812"/>
            <a:ext cx="9187817" cy="436196"/>
          </a:xfrm>
          <a:prstGeom prst="rect">
            <a:avLst/>
          </a:prstGeom>
          <a:solidFill>
            <a:srgbClr val="F8B20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53156" y="992489"/>
            <a:ext cx="9055238" cy="436196"/>
          </a:xfrm>
          <a:prstGeom prst="rect">
            <a:avLst/>
          </a:prstGeom>
          <a:solidFill>
            <a:srgbClr val="F8B20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Behavioral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63897" y="1080700"/>
            <a:ext cx="8215621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Employee Assistance Program (EAP)</a:t>
            </a:r>
          </a:p>
          <a:p>
            <a:pPr algn="l"/>
            <a:endParaRPr lang="en-US">
              <a:solidFill>
                <a:schemeClr val="accent1">
                  <a:lumMod val="50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5 Sessions, per occurrence, every plan year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ComPysch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/>
                <a:ea typeface="Open Sans"/>
                <a:cs typeface="Open Sans"/>
              </a:rPr>
              <a:t>Guidance Resources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is for all non-AFSCME Council 31 members and their covered dependents.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Free, confidential 24/7 assistance.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</a:rPr>
              <a:t>Comprehensive approach to the delivery of information, tools, resources and expert advice helps people navigate the broad spectrum of life issues.</a:t>
            </a:r>
          </a:p>
          <a:p>
            <a:pPr algn="l"/>
            <a:endParaRPr lang="en-US">
              <a:solidFill>
                <a:schemeClr val="accent1">
                  <a:lumMod val="50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/>
                <a:ea typeface="Open Sans"/>
                <a:cs typeface="Open Sans"/>
              </a:rPr>
              <a:t>Personal Support Program (PSP) administered for AFSCME employees</a:t>
            </a:r>
          </a:p>
          <a:p>
            <a:endParaRPr lang="en-US">
              <a:solidFill>
                <a:schemeClr val="accent1">
                  <a:lumMod val="5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Open Sans"/>
                <a:ea typeface="Open Sans"/>
                <a:cs typeface="Open Sans"/>
              </a:rPr>
              <a:t>Free services statewide through a network of professional counselors who are licensed and specially trained to provide confidential assistance on a wide variety of personal difficulties or problems.</a:t>
            </a:r>
          </a:p>
          <a:p>
            <a:pPr algn="l"/>
            <a:endParaRPr lang="en-US">
              <a:solidFill>
                <a:schemeClr val="accent1">
                  <a:lumMod val="50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>
              <a:solidFill>
                <a:schemeClr val="accent1">
                  <a:lumMod val="50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en-US" u="sng" dirty="0">
                <a:solidFill>
                  <a:schemeClr val="accent1">
                    <a:lumMod val="50000"/>
                  </a:schemeClr>
                </a:solidFill>
                <a:effectLst/>
                <a:latin typeface="Open Sans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Behavioral Health Services - State Employee Benefits (illinois.gov)</a:t>
            </a: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Open Sans"/>
              <a:ea typeface="Open Sans"/>
              <a:cs typeface="Open San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045521" y="6413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959" y="5888565"/>
            <a:ext cx="864787" cy="8647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C8A77A-749E-43CF-9763-0B5559FD7A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3125" y="3586823"/>
            <a:ext cx="1608306" cy="852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4FBFC1-B027-4564-8AE5-EAC1BE1842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811" y="767373"/>
            <a:ext cx="1793965" cy="9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B9619-F941-463D-8B75-89264A84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13" y="464724"/>
            <a:ext cx="4726225" cy="6107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0" y="0"/>
            <a:ext cx="654353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CFC99F-F219-4E3E-99F4-4A3E052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4707"/>
            <a:ext cx="6411951" cy="309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390D4-D411-4085-868D-6DFAB0430903}"/>
              </a:ext>
            </a:extLst>
          </p:cNvPr>
          <p:cNvSpPr txBox="1"/>
          <p:nvPr/>
        </p:nvSpPr>
        <p:spPr>
          <a:xfrm>
            <a:off x="334493" y="2966320"/>
            <a:ext cx="5843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Next Opportunity.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D525B-DBEA-4CC8-9133-DFF91B46779F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95A3357D-C831-4A83-AED5-46598EC15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883" y="1545026"/>
            <a:ext cx="5764117" cy="38427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86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Spending Accounts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68405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Flexible Spending Account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Medical Care Assistance Program (MCAP)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Dependent Care Assistance Program (DCAP)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Flexible Spending Accounts (FSA) Program - State Employee Benefits (illinois.gov)</a:t>
            </a:r>
            <a:endParaRPr lang="en-US" sz="20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Administered by Optum Financial Connect Your Care.</a:t>
            </a:r>
            <a:endParaRPr lang="en-US" sz="20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Health Savings Account (HSA)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Savings Account (HSA) - State Employee Benefits (illinois.gov)</a:t>
            </a:r>
            <a:endParaRPr lang="en-US" sz="20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Administered by Pay Flex.</a:t>
            </a:r>
            <a:endParaRPr lang="en-US" sz="2000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sz="1600" b="1" cap="none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sz="1600" b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1600" b="1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*Due to Federal guidelines, employees cannot be enrolled in </a:t>
            </a:r>
            <a:r>
              <a:rPr lang="en-US" sz="1600" b="1" i="1" u="sng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both</a:t>
            </a:r>
            <a:r>
              <a:rPr lang="en-US" sz="1600" b="1" cap="none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HSA and MCAP Flexible Spending Account</a:t>
            </a:r>
            <a:r>
              <a:rPr lang="en-US" sz="20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</a:t>
            </a:r>
            <a:endParaRPr lang="en-US" sz="20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60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2532" y="6415660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586" y="6040192"/>
            <a:ext cx="713160" cy="7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78C64E0D-6DE4-4AF6-BBF9-9BCE47667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03" y="1634491"/>
            <a:ext cx="6006360" cy="4004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954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Medical Care Assistance Program (MCAP)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684052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The Medical Care Assistance Program is a pre-taxed deduction that provides funds to pay for eligible medical expenses for enrollees and dependents such as co-payments, co-insurance, deductibles and prescriptions.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Funds are available for use in July and are paid back to the program throughout the fiscal year through the payroll deductions.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Max contribution amount is $2,850 annually.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Unused rollover capped at $570. </a:t>
            </a:r>
          </a:p>
          <a:p>
            <a:pPr algn="l"/>
            <a:endParaRPr lang="en-US" sz="160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2532" y="6415660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586" y="6040192"/>
            <a:ext cx="713160" cy="7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two children&#10;&#10;Description automatically generated with low confidence">
            <a:extLst>
              <a:ext uri="{FF2B5EF4-FFF2-40B4-BE49-F238E27FC236}">
                <a16:creationId xmlns:a16="http://schemas.microsoft.com/office/drawing/2014/main" id="{69CD419D-0658-4344-9B90-2E83E53EF6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913" y="1674759"/>
            <a:ext cx="6195087" cy="41294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128903" y="148807"/>
            <a:ext cx="9548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Dependent Care Assistance Program (DCAP)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6840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Dependent Care Assistance Program is a pre-taxed deduction that provides funds for daycare expenses for children ages 12 and under, or to care for physically or mentally disabled dependents while the member is at work.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Funds are available on a monthly basis after the payroll deductions are done.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Max contribution amount is $5,000 annually.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All unused funds will be forfeited.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DCAP </a:t>
            </a: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does not </a:t>
            </a: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pay for medical expenses. </a:t>
            </a:r>
          </a:p>
          <a:p>
            <a:pPr algn="l"/>
            <a:endParaRPr lang="en-US" sz="160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2532" y="6415660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586" y="6040192"/>
            <a:ext cx="713160" cy="7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2" y="1015086"/>
            <a:ext cx="11719013" cy="3157669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128903" y="148807"/>
            <a:ext cx="9548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Savings Account (HSA)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25281" y="1244911"/>
            <a:ext cx="113999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only to those enrolled in the Consumer Driven Health Plan (CDHP).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Pre-taxed deduction that provides funds to pay for eligible medical expenses for member and dependents such as co-payments, co-insurance, deductibles and prescriptions.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to enroll in the HSA with: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employ</a:t>
            </a:r>
            <a:r>
              <a:rPr lang="en-US" sz="2000" u="sng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</a:t>
            </a: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contribution AND the employ</a:t>
            </a:r>
            <a:r>
              <a:rPr lang="en-US" sz="2000" u="sng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</a:t>
            </a: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contribution.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2532" y="6415660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586" y="6040192"/>
            <a:ext cx="713160" cy="713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9D0F3-729A-4F10-AABD-799A011F1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57" y="4400549"/>
            <a:ext cx="10353761" cy="1734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6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lab&#10;&#10;Description automatically generated with low confidence">
            <a:extLst>
              <a:ext uri="{FF2B5EF4-FFF2-40B4-BE49-F238E27FC236}">
                <a16:creationId xmlns:a16="http://schemas.microsoft.com/office/drawing/2014/main" id="{EBA8D754-8A76-4A55-BC1E-5D05B0D98A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281" y="1498294"/>
            <a:ext cx="5792118" cy="38614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4" y="1015086"/>
            <a:ext cx="7237602" cy="5136717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10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Flu Shots/Disease Management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69528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Flu Shots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Flu Shot Info - Fall 2022 - State Employee Benefits (illinois.gov)</a:t>
            </a:r>
            <a:endParaRPr lang="en-US" sz="2000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2000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Disease Management</a:t>
            </a:r>
            <a:endParaRPr lang="en-US" sz="20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Available through health plans as part of member’s enrollment.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Programs target and assist those identified as having certain risk factors for chronic conditions, like diabetes and cardiac health. 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If member is identified as having risk factors and meet appropriate criteria, may be contacted by health plan administrator to participate in one of these highly confidential programs.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16720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197" y="6151803"/>
            <a:ext cx="601549" cy="6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4546B1D-5D0A-4BD3-ABE4-8FF061F39F27}"/>
              </a:ext>
            </a:extLst>
          </p:cNvPr>
          <p:cNvSpPr/>
          <p:nvPr/>
        </p:nvSpPr>
        <p:spPr>
          <a:xfrm>
            <a:off x="6890197" y="1456262"/>
            <a:ext cx="5154662" cy="5124842"/>
          </a:xfrm>
          <a:prstGeom prst="rect">
            <a:avLst/>
          </a:prstGeom>
          <a:solidFill>
            <a:srgbClr val="FDB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4D904-9368-4060-B19D-064848461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9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29511-96AC-44B2-82ED-653F8F403B50}"/>
              </a:ext>
            </a:extLst>
          </p:cNvPr>
          <p:cNvSpPr txBox="1"/>
          <p:nvPr/>
        </p:nvSpPr>
        <p:spPr>
          <a:xfrm>
            <a:off x="119573" y="1317763"/>
            <a:ext cx="658481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Features educational resources, webinars, motivational messages and engaging events.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Provides awareness articles, financial wellness resources, health plans programs and resources, fitness articles, and kids corner.</a:t>
            </a: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Be Well Illinois focuses 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Physical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Mental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Financial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Social wellbeing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Initiatives: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Fall into Fitness 5/10K Challenge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Coast to Coast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Feel Like a Million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Biometric Home Screenings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Fir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st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Responder Mental Health Trainings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Active Minds-Stop the Silence Suicide Prevention Campaign</a:t>
            </a:r>
          </a:p>
        </p:txBody>
      </p:sp>
      <p:pic>
        <p:nvPicPr>
          <p:cNvPr id="9" name="Picture 8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78490F06-657C-4251-B9C2-A077827C46F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08" y="4048999"/>
            <a:ext cx="1791016" cy="1848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A5F76-9658-4132-ADC6-05AEAF138812}"/>
              </a:ext>
            </a:extLst>
          </p:cNvPr>
          <p:cNvSpPr txBox="1"/>
          <p:nvPr/>
        </p:nvSpPr>
        <p:spPr>
          <a:xfrm>
            <a:off x="7220425" y="6051366"/>
            <a:ext cx="179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Website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0D64E5-FA14-48CE-A498-B54233E8055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425" y="3989130"/>
            <a:ext cx="1961820" cy="1908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6EB1D1-3330-4BE2-A69C-405126CF612A}"/>
              </a:ext>
            </a:extLst>
          </p:cNvPr>
          <p:cNvSpPr txBox="1"/>
          <p:nvPr/>
        </p:nvSpPr>
        <p:spPr>
          <a:xfrm>
            <a:off x="9523509" y="5978816"/>
            <a:ext cx="179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Facebook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08B5E-A37C-4869-BD52-D97BAB63039F}"/>
              </a:ext>
            </a:extLst>
          </p:cNvPr>
          <p:cNvSpPr txBox="1"/>
          <p:nvPr/>
        </p:nvSpPr>
        <p:spPr>
          <a:xfrm>
            <a:off x="7216452" y="1598648"/>
            <a:ext cx="45997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Visit the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6"/>
              </a:rPr>
              <a:t>Be Well Illinois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website to access the latest wellness information.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F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ollow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on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Facebook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to join special challenges and to engage with a community of peers looking to strive to live healthier.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1ACF09-35CE-4958-9CB5-0DCCBA029C6B}"/>
              </a:ext>
            </a:extLst>
          </p:cNvPr>
          <p:cNvSpPr txBox="1"/>
          <p:nvPr/>
        </p:nvSpPr>
        <p:spPr>
          <a:xfrm>
            <a:off x="1336181" y="203212"/>
            <a:ext cx="667447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8B20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Comprehensive Wellness Program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8B20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Be Well Illinois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8B20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/>
      </p:transition>
    </mc:Choice>
    <mc:Fallback xmlns="">
      <p:transition spd="slow" advClick="0" advTm="10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igarettes&#10;&#10;Description automatically generated with low confidence">
            <a:extLst>
              <a:ext uri="{FF2B5EF4-FFF2-40B4-BE49-F238E27FC236}">
                <a16:creationId xmlns:a16="http://schemas.microsoft.com/office/drawing/2014/main" id="{7F198D20-2D8E-4A9E-923F-FB20FF0B2C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68348"/>
            <a:ext cx="5143500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916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Smoking Cessation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3" y="1111909"/>
            <a:ext cx="653142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Smoking Cessation Program</a:t>
            </a:r>
          </a:p>
          <a:p>
            <a:pPr algn="l"/>
            <a:r>
              <a:rPr lang="en-US" sz="16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Smoking Cessation Program - State Employee Benefits (illinois.gov)</a:t>
            </a:r>
            <a:endParaRPr lang="en-US" sz="16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600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/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Quit smoking with the help of the State’s Smoking Cessation Program. </a:t>
            </a:r>
          </a:p>
          <a:p>
            <a:pPr lvl="0"/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/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Eligible members are entitled to receive an approved rebate amount, upon the completion of the program. </a:t>
            </a:r>
          </a:p>
          <a:p>
            <a:pPr lvl="0"/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/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Many managed care plans offer smoking cessation programs separate from the department’s Smoking Cessation Program.</a:t>
            </a:r>
          </a:p>
          <a:p>
            <a:pPr lvl="0"/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0"/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Employees who utilize a smoking cessation program through their managed care plan are not eligible for a Smoking Cessation Program benefit through the Department. </a:t>
            </a:r>
            <a:endParaRPr lang="en-US" sz="16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8602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166" y="6048772"/>
            <a:ext cx="704580" cy="7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couple walking on a path&#10;&#10;Description automatically generated with low confidence">
            <a:extLst>
              <a:ext uri="{FF2B5EF4-FFF2-40B4-BE49-F238E27FC236}">
                <a16:creationId xmlns:a16="http://schemas.microsoft.com/office/drawing/2014/main" id="{ACFD68F5-C1EB-42D0-97F7-11FC05C382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52" y="1778079"/>
            <a:ext cx="5788748" cy="3858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55830" y="1294836"/>
            <a:ext cx="6874045" cy="4687887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23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Weight Loss Benefit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90119" y="1629654"/>
            <a:ext cx="57887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Weight-Loss Benefit Program</a:t>
            </a:r>
          </a:p>
          <a:p>
            <a:pPr algn="l"/>
            <a:endParaRPr lang="en-US" sz="2400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US" sz="24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Weight-Loss Benefit - State Employee Benefits (illinois.gov)</a:t>
            </a:r>
            <a:endParaRPr lang="en-US" sz="24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24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2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sz="2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Members who utilize weight-­loss programs may be eligible for up to an approved rebate amount, once every three plan years. </a:t>
            </a:r>
          </a:p>
          <a:p>
            <a:pPr algn="l"/>
            <a:endParaRPr lang="en-US" sz="24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881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197" y="6151803"/>
            <a:ext cx="601549" cy="6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D21270FB-CDDA-487E-9399-208670156C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899" y="1842794"/>
            <a:ext cx="5425722" cy="3617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23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– TRAIL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63511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Total Retiree Advantage Illinois (TRAIL)</a:t>
            </a:r>
            <a:endParaRPr lang="en-US" sz="2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TRAIL MAPD</a:t>
            </a:r>
            <a:endParaRPr lang="en-US" sz="24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The State of Illinois offers retirees, annuitants, and survivors (of the State Employees Group Insurance Program (SEGIP), The Teachers' Retirement Insurance Program (TRIP), and the College Insurance Program (CIP)) a healthcare program entitled Total Retiree Advantage Illinois (TRAIL).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This program provides Medicare-eligible members and their covered dependents comprehensive medical and prescription drug coverage through TRAIL Medicare Advantage Prescription Drug (commonly referred to as "MAPD") plans.</a:t>
            </a:r>
          </a:p>
          <a:p>
            <a:pPr algn="l"/>
            <a:endParaRPr lang="en-US" sz="24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10064733" y="6488668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</p:spTree>
    <p:extLst>
      <p:ext uri="{BB962C8B-B14F-4D97-AF65-F5344CB8AC3E}">
        <p14:creationId xmlns:p14="http://schemas.microsoft.com/office/powerpoint/2010/main" val="22455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B9619-F941-463D-8B75-89264A84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806" y="375131"/>
            <a:ext cx="4726225" cy="6107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0" y="0"/>
            <a:ext cx="654353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CFC99F-F219-4E3E-99F4-4A3E052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4707"/>
            <a:ext cx="6411951" cy="309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390D4-D411-4085-868D-6DFAB0430903}"/>
              </a:ext>
            </a:extLst>
          </p:cNvPr>
          <p:cNvSpPr txBox="1"/>
          <p:nvPr/>
        </p:nvSpPr>
        <p:spPr>
          <a:xfrm>
            <a:off x="252717" y="3422047"/>
            <a:ext cx="584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Financial Wellness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D525B-DBEA-4CC8-9133-DFF91B46779F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, people&#10;&#10;Description automatically generated">
            <a:extLst>
              <a:ext uri="{FF2B5EF4-FFF2-40B4-BE49-F238E27FC236}">
                <a16:creationId xmlns:a16="http://schemas.microsoft.com/office/drawing/2014/main" id="{1B9BB6F7-B33A-4AC7-AA07-C595BB08C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794" y="1760434"/>
            <a:ext cx="5767371" cy="38449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08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Why Work for State Government?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E9E262-1086-4065-896C-7290D843155A}"/>
              </a:ext>
            </a:extLst>
          </p:cNvPr>
          <p:cNvSpPr/>
          <p:nvPr/>
        </p:nvSpPr>
        <p:spPr>
          <a:xfrm>
            <a:off x="193481" y="1164349"/>
            <a:ext cx="9107999" cy="5157387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A9A3E-FEB6-4861-A59F-75261F9B480D}"/>
              </a:ext>
            </a:extLst>
          </p:cNvPr>
          <p:cNvSpPr txBox="1"/>
          <p:nvPr/>
        </p:nvSpPr>
        <p:spPr>
          <a:xfrm>
            <a:off x="339173" y="1966990"/>
            <a:ext cx="8702869" cy="335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spc="-15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Desire to contribute </a:t>
            </a:r>
            <a:r>
              <a:rPr lang="en-US" sz="2400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have p</a:t>
            </a:r>
            <a:r>
              <a:rPr lang="en-US" sz="2400" b="0" i="0" spc="-15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urposeful, </a:t>
            </a:r>
            <a:r>
              <a:rPr lang="en-US" sz="2400" spc="-15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meaningful </a:t>
            </a:r>
            <a:r>
              <a:rPr lang="en-US" sz="2400" spc="-15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en-US" sz="2400" spc="-15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ork 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spc="-15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People: work with </a:t>
            </a:r>
            <a:r>
              <a:rPr lang="en-US" sz="2400" b="0" i="0" spc="-15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engaged and passionate </a:t>
            </a:r>
            <a:r>
              <a:rPr lang="en-US" sz="2400" b="0" i="0" spc="-15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opportunities to </a:t>
            </a:r>
            <a:r>
              <a:rPr lang="en-US" sz="2400" b="0" i="0" spc="-15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 your skills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Enjoy</a:t>
            </a:r>
            <a:r>
              <a:rPr lang="en-US" sz="2400" spc="-15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work/life balance</a:t>
            </a:r>
            <a:r>
              <a:rPr lang="en-US" sz="2400" spc="-1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great vacation and benefits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spc="-15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 growth potential while </a:t>
            </a:r>
            <a:r>
              <a:rPr lang="en-US" sz="2400" spc="-15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maintaining stability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spc="-15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 opportunities </a:t>
            </a:r>
            <a:r>
              <a:rPr lang="en-US" sz="2400" b="0" i="0" spc="-150">
                <a:solidFill>
                  <a:srgbClr val="F8B20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 to home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1979B-006B-4688-A402-51B83025D0F7}"/>
              </a:ext>
            </a:extLst>
          </p:cNvPr>
          <p:cNvSpPr txBox="1"/>
          <p:nvPr/>
        </p:nvSpPr>
        <p:spPr>
          <a:xfrm>
            <a:off x="7775312" y="6455236"/>
            <a:ext cx="283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201A7-842F-44D4-AF76-8D01A56CF857}"/>
              </a:ext>
            </a:extLst>
          </p:cNvPr>
          <p:cNvSpPr txBox="1"/>
          <p:nvPr/>
        </p:nvSpPr>
        <p:spPr>
          <a:xfrm>
            <a:off x="213360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BA945365-16B9-4A10-81C9-897EA09A03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300" y="5482791"/>
            <a:ext cx="1270561" cy="12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9B861F-EDD1-452A-9FDB-DE788ABCC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09"/>
          <a:stretch/>
        </p:blipFill>
        <p:spPr>
          <a:xfrm>
            <a:off x="6096000" y="869443"/>
            <a:ext cx="6111444" cy="56606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Financial Wellness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463319" y="1228397"/>
            <a:ext cx="7141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Insurance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Deferred Compensation Plan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Commuter Savings Program (CSP)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Discounts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 loan forgiveness and reimbursement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Retirement and Pension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Survivor benefits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Bilingual skills pay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Illinois 529 College Savings</a:t>
            </a:r>
            <a:endParaRPr lang="en-US" sz="240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83136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C71404AA-9541-4284-9959-B2BE606B7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37" y="1938968"/>
            <a:ext cx="5358663" cy="3576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5"/>
            <a:ext cx="7292686" cy="5011141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Life Insurance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66432"/>
            <a:ext cx="6457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Free Basic Life Coverage, equal to your annual salary. 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Employee Optional Life Coverage, up to 8 times your Basic Life amount, with a monthly contribution. Rates vary based on age. 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Accidental Death &amp; Dismemberment Coverage, equal to Basic Life or combined Basic and Optional Life, is available with a monthly contribution.  Rates will vary.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Spouse and guaranteed Child Life, lump sum amount of $10,000 per dependent, with a monthly contribution.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New hires enrolling in up to 4 times Optional Life, are not required to submit a Statement of Health form for approval. 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Administered by MetLife</a:t>
            </a: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u="sng">
              <a:solidFill>
                <a:schemeClr val="bg1"/>
              </a:solidFill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>
              <a:solidFill>
                <a:schemeClr val="bg1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33186" y="6433293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8405390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07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Deferred Compensation Plan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78342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</a:t>
            </a: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upplemental retirement program for State employees. 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</a:t>
            </a: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re-tax or Roth basis through salary deferrals.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The combined pre-tax and Roth contributions cannot exceed the limit, set by the IRS, of $20,500. Employees over the age of 50 are allowed to defer up to $27,000. 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New employees, who are a member of the State Employees’ Retirement System (SERS), the General Assembly Retirement System (GARS), or the Judges Retirement System (JRS), will be automatically enrolled in the Plan with a 3% pre-tax deferral, unless you opt-out within thirty days of hire date.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If you are not a member of SERS, GRS, or JRS, you will not be automatically enrolled in the Plan; however, you may enroll at any time.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Register at </a:t>
            </a: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www.myillinoisdcplan.com </a:t>
            </a: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or call (833) 969-4532. </a:t>
            </a: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Administered by Empower Retirement.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020748" y="6432399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772" y="5984378"/>
            <a:ext cx="768974" cy="768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14F3A-90C8-4882-B044-38EBFC2106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430" y="1410417"/>
            <a:ext cx="3079316" cy="404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7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igh angle view of a bridge&#10;&#10;Description automatically generated with medium confidence">
            <a:extLst>
              <a:ext uri="{FF2B5EF4-FFF2-40B4-BE49-F238E27FC236}">
                <a16:creationId xmlns:a16="http://schemas.microsoft.com/office/drawing/2014/main" id="{FFB74FF2-1D3C-477A-B261-705830FD89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103" y="1375963"/>
            <a:ext cx="6428897" cy="42827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897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Commuter Savings Program (CSP)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8"/>
            <a:ext cx="69950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>
              <a:spcBef>
                <a:spcPts val="0"/>
              </a:spcBef>
              <a:spcAft>
                <a:spcPts val="0"/>
              </a:spcAft>
            </a:pPr>
            <a:r>
              <a:rPr lang="en-US" sz="16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Commuter Savings Program (CSP) - State Employee Benefits (illinois.gov)</a:t>
            </a:r>
            <a:endParaRPr lang="en-US" sz="16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1">
              <a:spcBef>
                <a:spcPts val="0"/>
              </a:spcBef>
              <a:spcAft>
                <a:spcPts val="0"/>
              </a:spcAft>
            </a:pPr>
            <a:endParaRPr lang="en-US" sz="1600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Available for non-University employees.</a:t>
            </a:r>
          </a:p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Pre-tax deductions to pay out-of-pocket, work-related commuting and/or parking expenses.</a:t>
            </a:r>
          </a:p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Max contribution is $280 monthly for bus or train transit passes or vanpooling. The transit media selected is conveniently mailed directly to the participants’ homes before the beginning of the month.</a:t>
            </a:r>
          </a:p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Max contribution is $280 monthly for work-related parking expenses. The parking provider may be paid directly, or the participant may be reimbursed by submitting a claim form and proof of services to the CSP Plan Administrator.</a:t>
            </a:r>
          </a:p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Administered by </a:t>
            </a: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Edenred Commuter Benefits</a:t>
            </a: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86279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1F123B-F195-4F3C-879F-D4E075DC8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3717" y="5422197"/>
            <a:ext cx="2353003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7365" y="1190057"/>
            <a:ext cx="7282816" cy="3453883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Employee Discounts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8070" y="1588428"/>
            <a:ext cx="50117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Illinois State Employees, retirees, their families, and friends are eligible for employee discounts, special pricing, and perks on products and services they use every day.</a:t>
            </a:r>
          </a:p>
          <a:p>
            <a:pPr marL="285750" marR="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Employee Discounts, Perks, &amp; Benefits For Illinois State Employees (employeeandmemberdiscounts.com)</a:t>
            </a:r>
            <a:endParaRPr lang="en-US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69701" y="6433293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4924" y="6074530"/>
            <a:ext cx="678822" cy="678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04365-7B7B-4857-A00F-88CA752655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497" y="2441561"/>
            <a:ext cx="6430900" cy="3218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6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F1B1324-660A-49B9-A334-7D9C70F9C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221" y="2567507"/>
            <a:ext cx="5144238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263934"/>
            <a:ext cx="7281669" cy="3385183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893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Education loan forgiveness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3" y="1111908"/>
            <a:ext cx="68920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20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1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Veterans’ Home Nurse Loan Repayment Program. </a:t>
            </a: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Veterans' Home Medical Providers' Loan Repayment Program (isac.org)</a:t>
            </a:r>
            <a:endParaRPr lang="en-US" sz="20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1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Nurse Educator Loan Repayment Program. </a:t>
            </a: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Nurse Educator Loan Repayment Program (isac.org)</a:t>
            </a:r>
            <a:endParaRPr lang="en-US" sz="20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1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Public Service Loan Forgiveness Program. </a:t>
            </a:r>
            <a:r>
              <a:rPr lang="en-US" sz="20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Service Loan Forgiveness - The White House</a:t>
            </a:r>
            <a:endParaRPr lang="en-US" sz="20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451340" y="6449092"/>
            <a:ext cx="21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1161" y="6224530"/>
            <a:ext cx="554459" cy="55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amily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D68660B-D903-46E0-A20C-1FF8B85327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399" y="1352678"/>
            <a:ext cx="6733601" cy="44890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Retirement and Pension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593692" y="1689034"/>
            <a:ext cx="6209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Retirement and Pension</a:t>
            </a:r>
          </a:p>
          <a:p>
            <a:pPr algn="l"/>
            <a:endParaRPr lang="en-US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Retirement and Pension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SRS of Illinois</a:t>
            </a:r>
            <a:endParaRPr lang="en-US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Survivor benefits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Retiree, Annuitant and Survivor Life Coverage - State Employee Benefits (illinois.gov)</a:t>
            </a:r>
            <a:endParaRPr lang="en-US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u="sng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u="sng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Pre-retirement workshops </a:t>
            </a: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are offered throughout the state for all state employees and their spouses.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451340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1" y="6179337"/>
            <a:ext cx="574015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05CDD6D5-CCF2-4E16-A91C-B94975DE05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395" y="1386573"/>
            <a:ext cx="6436605" cy="4291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Bilingual Skills Pay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473582" y="2552627"/>
            <a:ext cx="532510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Bilingual pay is guided by the AFSCME collective bargaining agreement (CBA), providing employees utilizing bilingual skills to serve the public, additional compensation</a:t>
            </a:r>
            <a:r>
              <a:rPr lang="en-U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(see </a:t>
            </a:r>
            <a:r>
              <a:rPr lang="en-US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20 ILCS 415/8a.2</a:t>
            </a:r>
            <a:r>
              <a:rPr lang="en-U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)</a:t>
            </a:r>
            <a:endParaRPr lang="en-US" dirty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pPr algn="l"/>
            <a:endParaRPr lang="en-US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8971" y="6432399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464" y="6053070"/>
            <a:ext cx="700282" cy="7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2" y="1015086"/>
            <a:ext cx="11876407" cy="219082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Financial Wellness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3" y="1111909"/>
            <a:ext cx="5278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Illinois 529 College Savings</a:t>
            </a:r>
          </a:p>
          <a:p>
            <a:pPr algn="l"/>
            <a:endParaRPr lang="en-US" sz="16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6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Illinois 529 College Savings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 W. </a:t>
            </a:r>
            <a:r>
              <a:rPr lang="en-US" sz="1600" u="sng" err="1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Frerichs</a:t>
            </a:r>
            <a:r>
              <a:rPr lang="en-US" sz="16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Illinois State Treasurer: College Savings (illinoistreasurer.gov)</a:t>
            </a: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34894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197" y="6151803"/>
            <a:ext cx="601549" cy="60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1330A-B11D-4583-8242-B9620EC2A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217" y="2834413"/>
            <a:ext cx="6923248" cy="3317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1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B9619-F941-463D-8B75-89264A84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282" y="368178"/>
            <a:ext cx="4726225" cy="6107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0" y="0"/>
            <a:ext cx="654353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CFC99F-F219-4E3E-99F4-4A3E052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4707"/>
            <a:ext cx="6411951" cy="309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390D4-D411-4085-868D-6DFAB0430903}"/>
              </a:ext>
            </a:extLst>
          </p:cNvPr>
          <p:cNvSpPr txBox="1"/>
          <p:nvPr/>
        </p:nvSpPr>
        <p:spPr>
          <a:xfrm>
            <a:off x="252717" y="3422047"/>
            <a:ext cx="584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 Life Integration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D525B-DBEA-4CC8-9133-DFF91B46779F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0232706-FDD0-45EE-9FB1-C39A11AA0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38" y="3497690"/>
            <a:ext cx="411479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665A3-2447-40B1-A896-F8530B136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58" y="797020"/>
            <a:ext cx="41148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176AFE-4EEE-4DA3-9EEB-530E2C982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" r="10891"/>
          <a:stretch/>
        </p:blipFill>
        <p:spPr>
          <a:xfrm>
            <a:off x="7815057" y="3503113"/>
            <a:ext cx="4345024" cy="270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92E77-3B30-457E-9AE0-802BB4BEE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302"/>
            <a:ext cx="41148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88624A-392E-4A1A-8DD7-047DBA6C7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98" y="810284"/>
            <a:ext cx="41148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3AE09-794C-4EA8-BEF1-AD3925870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2" y="810284"/>
            <a:ext cx="4114800" cy="2743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3"/>
            <a:ext cx="9331960" cy="8102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3"/>
            <a:ext cx="6286723" cy="62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Hot Jobs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5319" y="11488"/>
            <a:ext cx="2342758" cy="7862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0" y="6203489"/>
            <a:ext cx="12207240" cy="6545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E9E262-1086-4065-896C-7290D843155A}"/>
              </a:ext>
            </a:extLst>
          </p:cNvPr>
          <p:cNvSpPr/>
          <p:nvPr/>
        </p:nvSpPr>
        <p:spPr>
          <a:xfrm>
            <a:off x="2529189" y="1452840"/>
            <a:ext cx="6058547" cy="3973606"/>
          </a:xfrm>
          <a:prstGeom prst="rect">
            <a:avLst/>
          </a:prstGeom>
          <a:solidFill>
            <a:srgbClr val="263B7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A9A3E-FEB6-4861-A59F-75261F9B480D}"/>
              </a:ext>
            </a:extLst>
          </p:cNvPr>
          <p:cNvSpPr txBox="1"/>
          <p:nvPr/>
        </p:nvSpPr>
        <p:spPr>
          <a:xfrm>
            <a:off x="2481766" y="1379838"/>
            <a:ext cx="6175470" cy="390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0" i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Nurses</a:t>
            </a:r>
          </a:p>
          <a:p>
            <a:pPr algn="ctr">
              <a:lnSpc>
                <a:spcPct val="150000"/>
              </a:lnSpc>
            </a:pPr>
            <a:r>
              <a:rPr lang="en-US" sz="2800" b="0" i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Healthcare Workers</a:t>
            </a:r>
          </a:p>
          <a:p>
            <a:pPr algn="ctr">
              <a:lnSpc>
                <a:spcPct val="150000"/>
              </a:lnSpc>
            </a:pPr>
            <a:r>
              <a:rPr lang="en-US" sz="2800" b="0" i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Tech </a:t>
            </a:r>
            <a:r>
              <a:rPr lang="en-US" sz="280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en-US" sz="2800" b="0" i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areers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Corrections Officers</a:t>
            </a:r>
          </a:p>
          <a:p>
            <a:pPr algn="ctr">
              <a:lnSpc>
                <a:spcPct val="150000"/>
              </a:lnSpc>
            </a:pPr>
            <a:r>
              <a:rPr lang="en-US" sz="2800" b="0" i="0">
                <a:solidFill>
                  <a:srgbClr val="FFC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Service Caseworkers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Accounting/Finance</a:t>
            </a:r>
            <a:endParaRPr lang="en-US" sz="2800" b="0" i="0">
              <a:solidFill>
                <a:srgbClr val="FFC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B11BC-3E7C-48CE-AB5E-826629A46235}"/>
              </a:ext>
            </a:extLst>
          </p:cNvPr>
          <p:cNvSpPr txBox="1"/>
          <p:nvPr/>
        </p:nvSpPr>
        <p:spPr>
          <a:xfrm>
            <a:off x="-727253" y="647129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19E6B1-17CD-4E08-8D51-4EAC98D98A15}"/>
              </a:ext>
            </a:extLst>
          </p:cNvPr>
          <p:cNvSpPr txBox="1"/>
          <p:nvPr/>
        </p:nvSpPr>
        <p:spPr>
          <a:xfrm>
            <a:off x="8587736" y="6420390"/>
            <a:ext cx="286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Picture 29" descr="Qr code&#10;&#10;Description automatically generated">
            <a:extLst>
              <a:ext uri="{FF2B5EF4-FFF2-40B4-BE49-F238E27FC236}">
                <a16:creationId xmlns:a16="http://schemas.microsoft.com/office/drawing/2014/main" id="{73875249-B2A8-4830-A818-0A34C636B0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4898" y="6061866"/>
            <a:ext cx="735183" cy="7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1BB690CF-7F6F-4F3A-8364-420B167886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735" y="3081663"/>
            <a:ext cx="5120095" cy="3480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8548609" cy="5440150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 Life Integration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400002" y="1121855"/>
            <a:ext cx="898519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37.5 hour work week</a:t>
            </a:r>
          </a:p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Overtime and Earned Equivalent Time</a:t>
            </a:r>
          </a:p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Paid vacation, holidays (13-14 holidays per year, 25 paid days off first year of employment)</a:t>
            </a:r>
          </a:p>
          <a:p>
            <a:pPr algn="l"/>
            <a:endParaRPr lang="en-US" sz="1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Paid time off for: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Skill tests for promotions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Blood, blood platelet, bone marrow, organ donations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Court attendance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Vote</a:t>
            </a:r>
          </a:p>
          <a:p>
            <a:pPr algn="l"/>
            <a:endParaRPr lang="en-US" sz="14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Rollover vacation and sick time</a:t>
            </a:r>
          </a:p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Sick leave bank</a:t>
            </a:r>
          </a:p>
          <a:p>
            <a:pPr algn="l"/>
            <a:r>
              <a:rPr lang="en-US" sz="1400" b="0" i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Flexible work schedules</a:t>
            </a:r>
          </a:p>
          <a:p>
            <a:pPr algn="l"/>
            <a:endParaRPr lang="en-US" sz="14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Leaves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Parental Leave (Paid 10 work weeks)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Disability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Family Responsibility Leave (FRL)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Family and Medical Leave Act (FMLA)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General Leave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Educational Leave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Military Leave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Victims’ Economic Security and Safety Act (VESSA)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</p:spTree>
    <p:extLst>
      <p:ext uri="{BB962C8B-B14F-4D97-AF65-F5344CB8AC3E}">
        <p14:creationId xmlns:p14="http://schemas.microsoft.com/office/powerpoint/2010/main" val="32363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balancing on kettlebells">
            <a:extLst>
              <a:ext uri="{FF2B5EF4-FFF2-40B4-BE49-F238E27FC236}">
                <a16:creationId xmlns:a16="http://schemas.microsoft.com/office/drawing/2014/main" id="{4B230F51-FA0D-436B-98B0-697179472F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251" y="1107766"/>
            <a:ext cx="7189997" cy="47351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5838460" cy="3662017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 err="1">
                <a:solidFill>
                  <a:srgbClr val="FDBF2C"/>
                </a:solidFill>
                <a:latin typeface="Open Sans ExtraBold"/>
                <a:ea typeface="Open Sans ExtraBold"/>
                <a:cs typeface="Open Sans ExtraBold"/>
              </a:rPr>
              <a:t>MyBenefits</a:t>
            </a:r>
            <a:r>
              <a:rPr lang="en-US" sz="3600" dirty="0">
                <a:solidFill>
                  <a:srgbClr val="FDBF2C"/>
                </a:solidFill>
                <a:latin typeface="Open Sans ExtraBold"/>
                <a:ea typeface="Open Sans ExtraBold"/>
                <a:cs typeface="Open Sans ExtraBold"/>
              </a:rPr>
              <a:t> Plus</a:t>
            </a:r>
            <a:endParaRPr lang="en-US" sz="3600" dirty="0">
              <a:solidFill>
                <a:srgbClr val="FDBF2C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740610" y="1348266"/>
            <a:ext cx="4688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 Benefits Plus</a:t>
            </a:r>
            <a:endParaRPr lang="en-US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Accident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 Illness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Hospitality Indemnity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 Services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Theft Protection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 Health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 and Home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Salary Finance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</p:spTree>
    <p:extLst>
      <p:ext uri="{BB962C8B-B14F-4D97-AF65-F5344CB8AC3E}">
        <p14:creationId xmlns:p14="http://schemas.microsoft.com/office/powerpoint/2010/main" val="21089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135" y="992489"/>
            <a:ext cx="3589941" cy="20193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42E2D4-BB96-4F54-8656-E4844A54A3D7}"/>
              </a:ext>
            </a:extLst>
          </p:cNvPr>
          <p:cNvSpPr/>
          <p:nvPr/>
        </p:nvSpPr>
        <p:spPr>
          <a:xfrm>
            <a:off x="7175912" y="2340391"/>
            <a:ext cx="4571519" cy="3596870"/>
          </a:xfrm>
          <a:prstGeom prst="rect">
            <a:avLst/>
          </a:prstGeom>
          <a:solidFill>
            <a:srgbClr val="FDBF2C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775081" y="2439540"/>
            <a:ext cx="4571519" cy="3596870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MyBenefits Plus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1013754" y="2896341"/>
            <a:ext cx="4094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Open Enrollment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(New Hire Only)</a:t>
            </a:r>
          </a:p>
          <a:p>
            <a:pPr algn="ctr"/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Accident Insurance</a:t>
            </a:r>
          </a:p>
          <a:p>
            <a:pPr algn="ct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Critical Illness Insurance</a:t>
            </a:r>
          </a:p>
          <a:p>
            <a:pPr algn="ct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Hospital Indemnity Insurance</a:t>
            </a:r>
          </a:p>
          <a:p>
            <a:pPr algn="ctr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Legal Services</a:t>
            </a:r>
          </a:p>
          <a:p>
            <a:pPr algn="ctr"/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62076-4AEA-4475-BFFD-3E6071D79363}"/>
              </a:ext>
            </a:extLst>
          </p:cNvPr>
          <p:cNvSpPr txBox="1"/>
          <p:nvPr/>
        </p:nvSpPr>
        <p:spPr>
          <a:xfrm>
            <a:off x="7719300" y="2850279"/>
            <a:ext cx="37456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Open Sans" pitchFamily="2" charset="0"/>
                <a:ea typeface="Open Sans" pitchFamily="2" charset="0"/>
                <a:cs typeface="Open Sans" pitchFamily="2" charset="0"/>
              </a:rPr>
              <a:t>Evergreen Enrollments (Anytime Elections)</a:t>
            </a:r>
          </a:p>
          <a:p>
            <a:pPr algn="ctr"/>
            <a:endParaRPr lang="en-US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Identity Theft Protection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Pet Health Insurance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Auto and Home Insurance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Purchasing Power*</a:t>
            </a:r>
          </a:p>
          <a:p>
            <a:pPr algn="ctr">
              <a:spcAft>
                <a:spcPts val="600"/>
              </a:spcAft>
            </a:pP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Salary Finance*</a:t>
            </a:r>
          </a:p>
        </p:txBody>
      </p:sp>
    </p:spTree>
    <p:extLst>
      <p:ext uri="{BB962C8B-B14F-4D97-AF65-F5344CB8AC3E}">
        <p14:creationId xmlns:p14="http://schemas.microsoft.com/office/powerpoint/2010/main" val="28398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Accident Insurance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6890437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There are things you and your family do daily that may lead to an accident or out-of-pocket expenses.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Lump Sum Benefits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Immediate Coverage/No Waiting Periods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 &amp; Off the Job Coverage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Covered Hospital Stays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Guaranteed Issue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Annual Health Screening Benefit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During Open Enrollment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AB0E6-5A30-498F-A517-4BC1BB2E0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648" y="3005078"/>
            <a:ext cx="2629267" cy="847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7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Critical Illness Insurance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6890437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Gain the Power to make treatment decisions, without putting your finances as risk.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Simplified Underwriting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Choice Plans Available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Dependent Coverage Available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Benefits for Any Expenses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Cash Benefits Distributed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Covered Hospital Stays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During Open Enrollment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AB0E6-5A30-498F-A517-4BC1BB2E0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648" y="3005078"/>
            <a:ext cx="2629267" cy="847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8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Hospital Indemnity Insurance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830056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Achieve peace of mind knowing you have additional coverage to help ease your financial responsibility while you recover.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Annual Health Screening Benefit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Plans Level Options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Dependent Coverage Available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 Benefits for Any Expenses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Lump Sum Distributions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Portable Plans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During Open Enrollment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AB0E6-5A30-498F-A517-4BC1BB2E0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648" y="3005078"/>
            <a:ext cx="2629267" cy="847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9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Legal Services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830056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Protect yourself and your family.  Find the extra guidance when you need it.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Expert attorneys in all fields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Family Law Coverage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National Network of Attorneys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Financial &amp; Consumer Coverage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Real Estate Transaction Coverage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Auto &amp; Traffic Coverage</a:t>
            </a:r>
          </a:p>
          <a:p>
            <a:pPr>
              <a:spcAft>
                <a:spcPts val="600"/>
              </a:spcAft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During Open Enrollment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6E9B5C-A353-4DE2-869E-C3AA830AB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648" y="3001892"/>
            <a:ext cx="2590800" cy="869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Identity Theft Protection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6890437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Millions of consumers are victims of identity theft each year. Don’t wait to get protected.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Credit Alerts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Digital Wallet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Credit reporting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Identity Remediation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Social Media Reputation Monitoring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 Theft Insurance Policy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Anytime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7AB0E6-5A30-498F-A517-4BC1BB2E0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648" y="3005078"/>
            <a:ext cx="2629267" cy="847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6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Pet Insurance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6890437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Protect your pet and your wallet with exceptional savings on veterinary bills.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Visit Any Vet, Anywhere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Injuries like Cuts &amp; Broken Bones Covered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24/7 Vet Helpline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Surgeries and Hospitalizations Covered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X-Rays, MRIs and CT Scans Covered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Choice Plans Available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Anytime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02FA9-6311-44E1-B2FC-F806C6DBA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202" y="3016567"/>
            <a:ext cx="2621713" cy="8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55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Auto &amp; Home Insurance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6890437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Three of the nation’s top providers offering plans that fit your lifestyle and your wallet.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Multi-policy discounts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Special Employee Savings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24/7/365 Claim reporting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Portable Plans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Coverage Can Begin the Next Day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Switch Carriers Anytime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Anytime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02FA9-6311-44E1-B2FC-F806C6DBA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202" y="3016567"/>
            <a:ext cx="2621713" cy="836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8F005-4166-486F-9131-7AB2141C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357" y="3009161"/>
            <a:ext cx="4755419" cy="142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8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B9619-F941-463D-8B75-89264A84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456" y="457509"/>
            <a:ext cx="4726225" cy="6107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0" y="0"/>
            <a:ext cx="654353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CFC99F-F219-4E3E-99F4-4A3E052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4707"/>
            <a:ext cx="6411951" cy="309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390D4-D411-4085-868D-6DFAB0430903}"/>
              </a:ext>
            </a:extLst>
          </p:cNvPr>
          <p:cNvSpPr txBox="1"/>
          <p:nvPr/>
        </p:nvSpPr>
        <p:spPr>
          <a:xfrm>
            <a:off x="252717" y="3422047"/>
            <a:ext cx="5843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State of Illinois Employee Perks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D525B-DBEA-4CC8-9133-DFF91B46779F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Purchasing Power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83657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Shop thousands of brand-name products, pay over time, right from your paycheck.*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 Credit Check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Appliances, Computers, Furniture, more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Pay Using Payroll Deduction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 Down Payment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Upfront Product Delivery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Anytime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*Must be active full-time employee for a minimum of 12 months, at least 18 years of age, earn at least $16,000. Must provide a valid bank account or credit card. </a:t>
            </a: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069F4D-7DA9-4017-8CDD-E60D38750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202" y="3025810"/>
            <a:ext cx="2621712" cy="8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37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C40867AB-E539-4617-82B2-57409C9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" r="6401" b="1"/>
          <a:stretch/>
        </p:blipFill>
        <p:spPr>
          <a:xfrm>
            <a:off x="9628742" y="5117136"/>
            <a:ext cx="2259910" cy="1271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303348" y="1249718"/>
            <a:ext cx="8884719" cy="495277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97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Salary Finance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65733" y="6421804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845C-EDDC-4A7F-AF07-001E47D4EC7E}"/>
              </a:ext>
            </a:extLst>
          </p:cNvPr>
          <p:cNvSpPr txBox="1"/>
          <p:nvPr/>
        </p:nvSpPr>
        <p:spPr>
          <a:xfrm>
            <a:off x="556567" y="1568207"/>
            <a:ext cx="831957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Loans at affordable rates with higher acceptance than traditional lenders.*</a:t>
            </a:r>
          </a:p>
          <a:p>
            <a:endParaRPr lang="en-US" sz="22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Budgeting Tools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Rebuild Savings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Pay down Expensive Debt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Checking and optional Savings Account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Referrals to Local Financial Resources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Available Anytime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*Must be active full-time employee for a minimum of 12 months, at least 18 years of age, earn at least $16,000. </a:t>
            </a: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0E9D4D-F181-4426-941F-C87C5B1A7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202" y="3037299"/>
            <a:ext cx="2621712" cy="824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4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84DA948-A8E8-4474-8B48-2D2CE47C7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08" y="1752195"/>
            <a:ext cx="6022292" cy="40156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4" y="1015085"/>
            <a:ext cx="7618644" cy="529516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Adoption Benefit 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31529" y="1090157"/>
            <a:ext cx="713790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>
              <a:spcBef>
                <a:spcPts val="0"/>
              </a:spcBef>
              <a:spcAft>
                <a:spcPts val="0"/>
              </a:spcAft>
            </a:pPr>
            <a:r>
              <a:rPr lang="en-US" sz="16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Adoption Benefit Program - State Employee Benefits (illinois.gov)</a:t>
            </a: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Program pays for approved eligible expenses for reimbursement.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All adoption benefits are subject to Medicare and social security taxes.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If more than one child is adopted, benefits are available for each child.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benefit is available to all active employees who are eligible for benefits under the State Employees Group Insurance Program.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adoption must be final before expenses are eligible for reimbursement.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request for reimbursement must be received within one year from the end of the plan year the adoption became final.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If both spouses are State employees, only one adoption benefit is available per child.</a:t>
            </a:r>
          </a:p>
          <a:p>
            <a:pPr algn="l"/>
            <a:endParaRPr lang="en-US" sz="16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60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l"/>
            <a:endParaRPr lang="en-US" sz="1600" b="0" i="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7784377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</p:spTree>
    <p:extLst>
      <p:ext uri="{BB962C8B-B14F-4D97-AF65-F5344CB8AC3E}">
        <p14:creationId xmlns:p14="http://schemas.microsoft.com/office/powerpoint/2010/main" val="355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9B9619-F941-463D-8B75-89264A84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282" y="375131"/>
            <a:ext cx="4726225" cy="61077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0" y="0"/>
            <a:ext cx="6543535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CFC99F-F219-4E3E-99F4-4A3E052C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4707"/>
            <a:ext cx="6411951" cy="3092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390D4-D411-4085-868D-6DFAB0430903}"/>
              </a:ext>
            </a:extLst>
          </p:cNvPr>
          <p:cNvSpPr txBox="1"/>
          <p:nvPr/>
        </p:nvSpPr>
        <p:spPr>
          <a:xfrm>
            <a:off x="252717" y="3422047"/>
            <a:ext cx="5843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Professional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D525B-DBEA-4CC8-9133-DFF91B46779F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09F5252D-8CF9-4F79-AF7E-F21BE49DD4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32010"/>
            <a:ext cx="6096000" cy="34292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Professional Development</a:t>
            </a:r>
          </a:p>
          <a:p>
            <a:endParaRPr lang="en-US" sz="3600">
              <a:solidFill>
                <a:srgbClr val="FDBF2C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89447" y="1502138"/>
            <a:ext cx="66288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Upward mobility program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education and training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CMS University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Veteran’s outreach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Programs for workers with disabilities 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 Progression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257620" y="6433259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561" y="6113167"/>
            <a:ext cx="640185" cy="6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8262172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950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CMS University</a:t>
            </a:r>
          </a:p>
          <a:p>
            <a:endParaRPr lang="en-US" sz="3600">
              <a:solidFill>
                <a:srgbClr val="FDBF2C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4" y="1111909"/>
            <a:ext cx="65188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CMS University is the State of Illinois' internal, continuing and professional education portal 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Designed to showcase the innovative programs offered by state agencies to address the training needs of our staff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Centralized location for all state employees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CMS Leads Podcast Series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CMS Conversations: Diversity Equity &amp; Inclusion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04571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35EB4A-429E-4DDA-B471-D38DC8A0A2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21" y="3599105"/>
            <a:ext cx="5640047" cy="2098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231E8-1148-4B2C-9F57-2FD77DE53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183" y="1337913"/>
            <a:ext cx="1972416" cy="2011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846DA-B824-4A31-B65A-5B7E8A563B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3012" y="1506347"/>
            <a:ext cx="1583255" cy="1565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0FDFE-B66F-4412-B633-DA96091C70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58" y="4188351"/>
            <a:ext cx="5658998" cy="1790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8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itting at a desk with a computer and a microphone&#10;&#10;Description automatically generated with low confidence">
            <a:extLst>
              <a:ext uri="{FF2B5EF4-FFF2-40B4-BE49-F238E27FC236}">
                <a16:creationId xmlns:a16="http://schemas.microsoft.com/office/drawing/2014/main" id="{B4F19297-3F67-4612-909B-2FE3FBB16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36" y="4098631"/>
            <a:ext cx="3905064" cy="2603862"/>
          </a:xfrm>
          <a:prstGeom prst="rect">
            <a:avLst/>
          </a:prstGeom>
        </p:spPr>
      </p:pic>
      <p:pic>
        <p:nvPicPr>
          <p:cNvPr id="5" name="Picture 4" descr="A few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BC12FCE7-A7CD-4F52-B976-99E27F07C4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36" y="1495255"/>
            <a:ext cx="3905064" cy="26033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8262172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950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Upward Mobility Program</a:t>
            </a:r>
          </a:p>
          <a:p>
            <a:endParaRPr lang="en-US" sz="3600">
              <a:solidFill>
                <a:srgbClr val="FDBF2C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07253" y="1111909"/>
            <a:ext cx="7470655" cy="469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Upward Mobility Program - Upward Mobility Program (illinois.gov)</a:t>
            </a: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Career mobility program providing paid education and training</a:t>
            </a:r>
            <a:endParaRPr lang="en-US">
              <a:solidFill>
                <a:schemeClr val="bg1"/>
              </a:solidFill>
              <a:effectLst/>
              <a:highlight>
                <a:srgbClr val="FFFF00"/>
              </a:highlight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Designed to give current state employees an opportunity to advance to more challenging, higher paying positions. 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Joint venture between CMS and </a:t>
            </a:r>
            <a:r>
              <a:rPr lang="en-US" u="sng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AFSCME</a:t>
            </a: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Employees receive individual counseling to inform them of the career opportunities available and to guide them in developing their career plans. 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Participants take proficiency exams and/or complete required education and training programs designed to provide the skills and knowledge needed for advancement.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Employees can work toward advancement in the following major career paths: Data Processing, Office Services, Accounting, Human Services, Criminal Justice, and Nursing.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04571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ettyImages-1197185722.jpg">
            <a:extLst>
              <a:ext uri="{FF2B5EF4-FFF2-40B4-BE49-F238E27FC236}">
                <a16:creationId xmlns:a16="http://schemas.microsoft.com/office/drawing/2014/main" id="{D11B0FE7-8930-8DAE-6ACF-1D1F9A60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88" y="3575403"/>
            <a:ext cx="3679825" cy="1921757"/>
          </a:xfrm>
          <a:prstGeom prst="rect">
            <a:avLst/>
          </a:prstGeom>
        </p:spPr>
      </p:pic>
      <p:pic>
        <p:nvPicPr>
          <p:cNvPr id="6" name="Picture 6" descr="GettyImages-173622684.jpg">
            <a:extLst>
              <a:ext uri="{FF2B5EF4-FFF2-40B4-BE49-F238E27FC236}">
                <a16:creationId xmlns:a16="http://schemas.microsoft.com/office/drawing/2014/main" id="{F5219655-B189-E63D-4434-E18FA96CF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287" y="3482714"/>
            <a:ext cx="3513137" cy="2337323"/>
          </a:xfrm>
          <a:prstGeom prst="rect">
            <a:avLst/>
          </a:prstGeom>
        </p:spPr>
      </p:pic>
      <p:pic>
        <p:nvPicPr>
          <p:cNvPr id="8" name="Picture 8" descr="GettyImages-1334392581.jpg">
            <a:extLst>
              <a:ext uri="{FF2B5EF4-FFF2-40B4-BE49-F238E27FC236}">
                <a16:creationId xmlns:a16="http://schemas.microsoft.com/office/drawing/2014/main" id="{421DDA2A-6A8B-D5D6-7721-2444B618B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" y="1244598"/>
            <a:ext cx="3402012" cy="2241550"/>
          </a:xfrm>
          <a:prstGeom prst="rect">
            <a:avLst/>
          </a:prstGeom>
        </p:spPr>
      </p:pic>
      <p:pic>
        <p:nvPicPr>
          <p:cNvPr id="3" name="Picture 5" descr="GettyImages-1357880802.jpg">
            <a:extLst>
              <a:ext uri="{FF2B5EF4-FFF2-40B4-BE49-F238E27FC236}">
                <a16:creationId xmlns:a16="http://schemas.microsoft.com/office/drawing/2014/main" id="{F8F5823D-05CE-B159-FCE1-CE4BFF109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588" y="1264153"/>
            <a:ext cx="3679825" cy="23135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2380296" y="1078586"/>
            <a:ext cx="6603235" cy="500550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95035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DBF2C"/>
                </a:solidFill>
                <a:latin typeface="Open Sans ExtraBold"/>
                <a:ea typeface="Open Sans ExtraBold"/>
                <a:cs typeface="Open Sans ExtraBold"/>
              </a:rPr>
              <a:t>Career Mobility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2775816" y="1484971"/>
            <a:ext cx="6026030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The State values allowing individuals movement in their career, whether to another position or occupation, or gaining different responsibilities within their current role.</a:t>
            </a:r>
            <a:endParaRPr lang="en-US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sz="160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  <a:p>
            <a:r>
              <a:rPr lang="en-US" b="1" dirty="0">
                <a:solidFill>
                  <a:srgbClr val="FFC000"/>
                </a:solidFill>
                <a:latin typeface="Open Sans"/>
                <a:ea typeface="+mn-lt"/>
                <a:cs typeface="+mn-lt"/>
              </a:rPr>
              <a:t>The State invests in its employees, wants them to learn new skills, grow, and continue to contribute!</a:t>
            </a:r>
          </a:p>
          <a:p>
            <a:endParaRPr lang="en-US" sz="160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  <a:p>
            <a:r>
              <a:rPr lang="en-U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Benefits for employees: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Leverage many professional development programs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Maintain their job while completing education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Continue receiving benefits (insurance, annual bonuses, etc.</a:t>
            </a:r>
            <a:r>
              <a:rPr lang="en-US" sz="16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) while exploring career advancement</a:t>
            </a:r>
            <a:endParaRPr lang="en-US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Receive pay increases relative to new roles</a:t>
            </a:r>
            <a:endParaRPr lang="en-US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Increase value within the organization</a:t>
            </a:r>
            <a:endParaRPr lang="en-US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Find greater satisfaction in new, more rewarding roles</a:t>
            </a:r>
            <a:endParaRPr lang="en-US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Add valuable skills and responsibilities to their resume</a:t>
            </a:r>
            <a:endParaRPr lang="en-US" dirty="0">
              <a:solidFill>
                <a:schemeClr val="bg1"/>
              </a:solidFill>
              <a:latin typeface="Open Sans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04571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0" y="1690248"/>
            <a:ext cx="12191999" cy="4693771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59" y="123044"/>
            <a:ext cx="950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Veterans Outreach Program</a:t>
            </a:r>
          </a:p>
          <a:p>
            <a:endParaRPr lang="en-US" sz="3600">
              <a:solidFill>
                <a:srgbClr val="FDBF2C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213359" y="1816229"/>
            <a:ext cx="71578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chemeClr val="bg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We give our support to the men and women who have given theirs.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Under State law, qualified veterans are entitled to preference points in the hiring process. </a:t>
            </a: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Personalized career counseling for veterans. </a:t>
            </a:r>
            <a:endParaRPr lang="en-US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marR="0" lvl="1" indent="-285750"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All veterans are required to submit a certified copy of their most recent DD214/215 as proof of military service.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04571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4D744E-AF39-4F85-9449-A9B6F116E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460" y="802465"/>
            <a:ext cx="4177717" cy="5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0" y="1690249"/>
            <a:ext cx="12191999" cy="3875468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102527" y="123044"/>
            <a:ext cx="950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Programs for workers with disabilities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213359" y="1816229"/>
            <a:ext cx="7157821" cy="374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Disabled Worker Trainee Program (DWTP) provides an opportunity to individuals with disabilities and no work experience to gain state employment through an established trainee program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Successful Disability Opportunities Program aims to increase the number of qualified employees with disabilities working in the State.     </a:t>
            </a: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State provides an opportunity for employees to seek alternative employment after a work related or non-work related disability essentially precludes that employee from performing his or her currently assigned duties.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304571" y="6436344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9732" y="6179338"/>
            <a:ext cx="574014" cy="574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AB524-98F4-4625-86BB-4A4ED2D3AC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803" y="920943"/>
            <a:ext cx="3987076" cy="52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955C26-E260-4D5D-B81E-A07D76DDDB0A}"/>
              </a:ext>
            </a:extLst>
          </p:cNvPr>
          <p:cNvSpPr/>
          <p:nvPr/>
        </p:nvSpPr>
        <p:spPr>
          <a:xfrm>
            <a:off x="-15240" y="797691"/>
            <a:ext cx="12192000" cy="59098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B4B2BA-6125-4342-8300-ADEF9806E5BC}"/>
              </a:ext>
            </a:extLst>
          </p:cNvPr>
          <p:cNvGrpSpPr/>
          <p:nvPr/>
        </p:nvGrpSpPr>
        <p:grpSpPr>
          <a:xfrm>
            <a:off x="1538152" y="1536290"/>
            <a:ext cx="2851057" cy="1666069"/>
            <a:chOff x="1404973" y="1741223"/>
            <a:chExt cx="2851057" cy="16660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0390D4-D411-4085-868D-6DFAB0430903}"/>
                </a:ext>
              </a:extLst>
            </p:cNvPr>
            <p:cNvSpPr txBox="1"/>
            <p:nvPr/>
          </p:nvSpPr>
          <p:spPr>
            <a:xfrm>
              <a:off x="1404973" y="2576295"/>
              <a:ext cx="2851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DBF2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Health Related </a:t>
              </a:r>
            </a:p>
            <a:p>
              <a:pPr algn="ctr"/>
              <a:r>
                <a:rPr lang="en-US" sz="2400">
                  <a:solidFill>
                    <a:srgbClr val="FDBF2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Benefits</a:t>
              </a:r>
            </a:p>
          </p:txBody>
        </p:sp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E5B8370F-C260-4993-865A-0E361D55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0320" y="1741223"/>
              <a:ext cx="980361" cy="69095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4641B9-C62E-424E-86C9-C47F17CF8846}"/>
              </a:ext>
            </a:extLst>
          </p:cNvPr>
          <p:cNvGrpSpPr/>
          <p:nvPr/>
        </p:nvGrpSpPr>
        <p:grpSpPr>
          <a:xfrm>
            <a:off x="2330116" y="3975109"/>
            <a:ext cx="2691424" cy="2434235"/>
            <a:chOff x="1743602" y="4049764"/>
            <a:chExt cx="2691424" cy="243423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5C8AC20-7238-4D13-92E1-7B9B1B19073B}"/>
                </a:ext>
              </a:extLst>
            </p:cNvPr>
            <p:cNvSpPr/>
            <p:nvPr/>
          </p:nvSpPr>
          <p:spPr>
            <a:xfrm>
              <a:off x="1743602" y="4049764"/>
              <a:ext cx="2691424" cy="24342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369340-75B2-4321-8E70-2CCEC679DB5E}"/>
                </a:ext>
              </a:extLst>
            </p:cNvPr>
            <p:cNvSpPr txBox="1"/>
            <p:nvPr/>
          </p:nvSpPr>
          <p:spPr>
            <a:xfrm>
              <a:off x="2108990" y="5373680"/>
              <a:ext cx="1960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DBF2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Financial Wellness</a:t>
              </a: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D260852-1F70-4BD2-8258-97F9E02C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0707" y="4472657"/>
              <a:ext cx="880874" cy="92049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A3E5FE-1E17-414F-9843-8F07DEBB6A9A}"/>
              </a:ext>
            </a:extLst>
          </p:cNvPr>
          <p:cNvGrpSpPr/>
          <p:nvPr/>
        </p:nvGrpSpPr>
        <p:grpSpPr>
          <a:xfrm>
            <a:off x="7651280" y="1115785"/>
            <a:ext cx="2691424" cy="2536213"/>
            <a:chOff x="8471971" y="427324"/>
            <a:chExt cx="2691424" cy="253621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FF501D-15F7-4DAE-8812-B813FC174870}"/>
                </a:ext>
              </a:extLst>
            </p:cNvPr>
            <p:cNvSpPr/>
            <p:nvPr/>
          </p:nvSpPr>
          <p:spPr>
            <a:xfrm>
              <a:off x="8471971" y="427324"/>
              <a:ext cx="2691424" cy="253621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29E1A8-4B00-428E-B166-B95BB988445D}"/>
                </a:ext>
              </a:extLst>
            </p:cNvPr>
            <p:cNvSpPr txBox="1"/>
            <p:nvPr/>
          </p:nvSpPr>
          <p:spPr>
            <a:xfrm>
              <a:off x="8774995" y="1567856"/>
              <a:ext cx="21703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DBF2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Work Life Integration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417C2F05-0C46-4020-8CD0-D03446FFD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8813" y="701864"/>
              <a:ext cx="766497" cy="83099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9A56EF-34FD-4BE2-BA17-0D41D4149FE9}"/>
              </a:ext>
            </a:extLst>
          </p:cNvPr>
          <p:cNvGrpSpPr/>
          <p:nvPr/>
        </p:nvGrpSpPr>
        <p:grpSpPr>
          <a:xfrm>
            <a:off x="7126450" y="4100584"/>
            <a:ext cx="2691424" cy="2613464"/>
            <a:chOff x="7756975" y="3985640"/>
            <a:chExt cx="2691424" cy="261346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E7B71A-9D15-4238-AC08-34F5042D197D}"/>
                </a:ext>
              </a:extLst>
            </p:cNvPr>
            <p:cNvSpPr/>
            <p:nvPr/>
          </p:nvSpPr>
          <p:spPr>
            <a:xfrm>
              <a:off x="7756975" y="3985640"/>
              <a:ext cx="2691424" cy="261346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087F36BA-F803-4C78-8FF0-29AC3B707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3158" y="4280531"/>
              <a:ext cx="898774" cy="8309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D5B338-7F41-4090-8496-6EF6437A43A0}"/>
                </a:ext>
              </a:extLst>
            </p:cNvPr>
            <p:cNvSpPr txBox="1"/>
            <p:nvPr/>
          </p:nvSpPr>
          <p:spPr>
            <a:xfrm>
              <a:off x="7853118" y="5190321"/>
              <a:ext cx="24991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FDBF2C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Professional Development</a:t>
              </a:r>
            </a:p>
          </p:txBody>
        </p:sp>
      </p:grpSp>
      <p:pic>
        <p:nvPicPr>
          <p:cNvPr id="24" name="Graphic 23" descr="Puzzle pieces with solid fill">
            <a:extLst>
              <a:ext uri="{FF2B5EF4-FFF2-40B4-BE49-F238E27FC236}">
                <a16:creationId xmlns:a16="http://schemas.microsoft.com/office/drawing/2014/main" id="{A15691A7-9AB7-4BE5-841A-882274720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0721" y="1916923"/>
            <a:ext cx="2962287" cy="29622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C4010D-4B90-475C-868F-2CA9AF1AF672}"/>
              </a:ext>
            </a:extLst>
          </p:cNvPr>
          <p:cNvSpPr/>
          <p:nvPr/>
        </p:nvSpPr>
        <p:spPr>
          <a:xfrm>
            <a:off x="-15241" y="-3"/>
            <a:ext cx="9736971" cy="8102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88729C-7EBD-4613-80AF-A61B8746A0BA}"/>
              </a:ext>
            </a:extLst>
          </p:cNvPr>
          <p:cNvSpPr txBox="1"/>
          <p:nvPr/>
        </p:nvSpPr>
        <p:spPr>
          <a:xfrm>
            <a:off x="213359" y="123043"/>
            <a:ext cx="81013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Putting All the Pieces Together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4A98176-6FD6-45A9-9783-13D065E941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75479" y="11488"/>
            <a:ext cx="2166346" cy="7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E23925-18DA-416F-8F57-3F88834C838D}"/>
              </a:ext>
            </a:extLst>
          </p:cNvPr>
          <p:cNvSpPr/>
          <p:nvPr/>
        </p:nvSpPr>
        <p:spPr>
          <a:xfrm>
            <a:off x="0" y="609599"/>
            <a:ext cx="12192000" cy="57484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0CB583-E629-4AAE-B24C-29A1B6726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4880" y="499987"/>
            <a:ext cx="7543800" cy="3638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AC352-0255-46C6-A53B-0B71E5575FD6}"/>
              </a:ext>
            </a:extLst>
          </p:cNvPr>
          <p:cNvSpPr txBox="1"/>
          <p:nvPr/>
        </p:nvSpPr>
        <p:spPr>
          <a:xfrm>
            <a:off x="334493" y="5666820"/>
            <a:ext cx="332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2800" b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09903-A8E4-46A2-B4A6-EC2CD4716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680" y="3794845"/>
            <a:ext cx="1714505" cy="22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52AB348A-08A2-4993-978E-73A53326D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292" y="1497323"/>
            <a:ext cx="4199778" cy="41997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Health Related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477152" y="1160899"/>
            <a:ext cx="685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Dental Coverage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 Coverage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Behavioral Health Services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 Assistance Program (EAP)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24/7 free and confidential emotional and crisis support</a:t>
            </a:r>
            <a:endParaRPr lang="en-US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Support Program (PSP)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Care Assistance Program (MCAP)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Dependent Care Assistance Program (DCAP)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Savings Account (HSA)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 Shots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BeWell Wellness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Disease Management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Smoking Cessation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Weight-Loss Benefit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Retiree Advantage Illinois (TRAIL)</a:t>
            </a:r>
            <a:endParaRPr lang="en-US" sz="1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8963181" y="6443571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959" y="5888565"/>
            <a:ext cx="864787" cy="8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and a child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20BBD8D-900D-4332-879F-81BCE50AD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894" y="1183410"/>
            <a:ext cx="7036106" cy="52498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4" y="1015085"/>
            <a:ext cx="7422735" cy="5249883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 Life Integration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358987" y="998499"/>
            <a:ext cx="7036227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37.5 hour work week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Overtime and Earned Equivalent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vacation, holidays (13-14 holidays per year, 25 paid days off first year of employment)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Hybrid in-person/remote work schedule potential</a:t>
            </a:r>
            <a:endParaRPr lang="en-US" sz="155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Flexible work schedules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 Benefits Plus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Accident Insurance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Critical Illness Insurance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Hospitality Indemnity Insurance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Legal Services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Identify Theft Protection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Pet Health Insurance</a:t>
            </a:r>
          </a:p>
          <a:p>
            <a:pPr marL="738188" indent="-55563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Auto and Home Insurance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Salary Finance</a:t>
            </a:r>
            <a:endParaRPr lang="en-US" sz="155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Rollover vacation and sick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Sick leave bank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Adoption Benefit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Parental Leave</a:t>
            </a:r>
            <a:endParaRPr lang="en-US" sz="155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5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Various Leave Types: Disability, FRL, FMLA, General, Educational, Military, VESSA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8952165" y="6455236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302" y="5883908"/>
            <a:ext cx="869444" cy="8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ea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FDED979E-2448-478B-8D3F-8DE4B2857E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440" y="733533"/>
            <a:ext cx="5699760" cy="5699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0E8645-640D-4E58-8605-B20D28F1817D}"/>
              </a:ext>
            </a:extLst>
          </p:cNvPr>
          <p:cNvSpPr/>
          <p:nvPr/>
        </p:nvSpPr>
        <p:spPr>
          <a:xfrm>
            <a:off x="165733" y="1015086"/>
            <a:ext cx="7282816" cy="5164252"/>
          </a:xfrm>
          <a:prstGeom prst="rect">
            <a:avLst/>
          </a:prstGeom>
          <a:solidFill>
            <a:srgbClr val="263B7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86E6A4-0DF8-46B9-AF8D-CA6232459FD7}"/>
              </a:ext>
            </a:extLst>
          </p:cNvPr>
          <p:cNvSpPr/>
          <p:nvPr/>
        </p:nvSpPr>
        <p:spPr>
          <a:xfrm>
            <a:off x="-15240" y="-2"/>
            <a:ext cx="9331960" cy="8694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E7C12-3F05-4603-8941-361AA264A616}"/>
              </a:ext>
            </a:extLst>
          </p:cNvPr>
          <p:cNvSpPr txBox="1"/>
          <p:nvPr/>
        </p:nvSpPr>
        <p:spPr>
          <a:xfrm>
            <a:off x="213360" y="123044"/>
            <a:ext cx="667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Financial Wellness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37CCA-BF35-4AAC-91A6-4903F30EE622}"/>
              </a:ext>
            </a:extLst>
          </p:cNvPr>
          <p:cNvSpPr txBox="1"/>
          <p:nvPr/>
        </p:nvSpPr>
        <p:spPr>
          <a:xfrm>
            <a:off x="586877" y="1230755"/>
            <a:ext cx="630160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Insurance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Deferred Compensation Plan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Tax-deferred contribution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Roth IRA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Commuter Savings Program (CSP)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Discounts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 loan forgiveness and reimbursement</a:t>
            </a:r>
          </a:p>
          <a:p>
            <a:pPr marL="5175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State Employee Forgiveness Loan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Retirement with monthly Pension Income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Survivor benefits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Bilingual skills pay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Illinois 529 College Savings</a:t>
            </a:r>
            <a:endParaRPr lang="en-US" sz="2000" b="0" i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5EA133-3BFF-4765-9CBA-3C47C930F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1340" y="11488"/>
            <a:ext cx="2590800" cy="8694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760-BA97-4B3F-A3E0-1DA6EB116AF0}"/>
              </a:ext>
            </a:extLst>
          </p:cNvPr>
          <p:cNvSpPr/>
          <p:nvPr/>
        </p:nvSpPr>
        <p:spPr>
          <a:xfrm>
            <a:off x="-15240" y="6421804"/>
            <a:ext cx="12207240" cy="4361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A2252-59BD-4D7E-93DD-353EE4ABCDA5}"/>
              </a:ext>
            </a:extLst>
          </p:cNvPr>
          <p:cNvSpPr txBox="1"/>
          <p:nvPr/>
        </p:nvSpPr>
        <p:spPr>
          <a:xfrm>
            <a:off x="9151722" y="6465515"/>
            <a:ext cx="255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Work.Illinois.Gov</a:t>
            </a:r>
            <a:r>
              <a:rPr lang="en-US" sz="180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1056-E739-4EDC-9605-AD369F76EA6A}"/>
              </a:ext>
            </a:extLst>
          </p:cNvPr>
          <p:cNvSpPr txBox="1"/>
          <p:nvPr/>
        </p:nvSpPr>
        <p:spPr>
          <a:xfrm>
            <a:off x="128903" y="6455236"/>
            <a:ext cx="390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DBF2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 Your Opportunity.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9FAA81D4-74C3-4958-93D5-794ECDDDB4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373" y="6036979"/>
            <a:ext cx="716373" cy="71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99885FFB67B4796B9BC3F6F16F16B" ma:contentTypeVersion="13" ma:contentTypeDescription="Create a new document." ma:contentTypeScope="" ma:versionID="97c5b55db1859eafddf2ac7893ce31eb">
  <xsd:schema xmlns:xsd="http://www.w3.org/2001/XMLSchema" xmlns:xs="http://www.w3.org/2001/XMLSchema" xmlns:p="http://schemas.microsoft.com/office/2006/metadata/properties" xmlns:ns2="88180ed1-e4b0-4d83-a7c5-94922388a771" xmlns:ns3="5e7080ef-c1e4-40d9-a422-bf981f374661" targetNamespace="http://schemas.microsoft.com/office/2006/metadata/properties" ma:root="true" ma:fieldsID="e43d0fc9cd048e1c770506c6c8ee5b61" ns2:_="" ns3:_="">
    <xsd:import namespace="88180ed1-e4b0-4d83-a7c5-94922388a771"/>
    <xsd:import namespace="5e7080ef-c1e4-40d9-a422-bf981f374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80ed1-e4b0-4d83-a7c5-94922388a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4bd80cb-b55d-4a01-be99-577b45a2dd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080ef-c1e4-40d9-a422-bf981f37466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3cb19b0-eb9f-41cf-8344-09009eb39a39}" ma:internalName="TaxCatchAll" ma:showField="CatchAllData" ma:web="5e7080ef-c1e4-40d9-a422-bf981f374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180ed1-e4b0-4d83-a7c5-94922388a771">
      <Terms xmlns="http://schemas.microsoft.com/office/infopath/2007/PartnerControls"/>
    </lcf76f155ced4ddcb4097134ff3c332f>
    <TaxCatchAll xmlns="5e7080ef-c1e4-40d9-a422-bf981f374661" xsi:nil="true"/>
  </documentManagement>
</p:properties>
</file>

<file path=customXml/itemProps1.xml><?xml version="1.0" encoding="utf-8"?>
<ds:datastoreItem xmlns:ds="http://schemas.openxmlformats.org/officeDocument/2006/customXml" ds:itemID="{D4436C45-5F94-4FB3-BDCF-9117A77E0D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180ed1-e4b0-4d83-a7c5-94922388a771"/>
    <ds:schemaRef ds:uri="5e7080ef-c1e4-40d9-a422-bf981f374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4B4E4B-77EA-48A4-94AD-CBA29774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613FD4-D3ED-4A5C-83A0-F8FE278EDF65}">
  <ds:schemaRefs>
    <ds:schemaRef ds:uri="http://schemas.microsoft.com/office/2006/metadata/properties"/>
    <ds:schemaRef ds:uri="http://schemas.microsoft.com/office/infopath/2007/PartnerControls"/>
    <ds:schemaRef ds:uri="88180ed1-e4b0-4d83-a7c5-94922388a771"/>
    <ds:schemaRef ds:uri="5e7080ef-c1e4-40d9-a422-bf981f37466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3973</Words>
  <Application>Microsoft Office PowerPoint</Application>
  <PresentationFormat>Widescreen</PresentationFormat>
  <Paragraphs>664</Paragraphs>
  <Slides>60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Open Sans</vt:lpstr>
      <vt:lpstr>Calibri Light</vt:lpstr>
      <vt:lpstr>Wingdings</vt:lpstr>
      <vt:lpstr>Arial Nova</vt:lpstr>
      <vt:lpstr>Arial</vt:lpstr>
      <vt:lpstr>Open Sans ExtraBold</vt:lpstr>
      <vt:lpstr>Symbol</vt:lpstr>
      <vt:lpstr>Courier New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Administrators available by residential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Ollech</dc:creator>
  <cp:lastModifiedBy>Price, Aisha</cp:lastModifiedBy>
  <cp:revision>105</cp:revision>
  <dcterms:created xsi:type="dcterms:W3CDTF">2021-07-29T18:55:34Z</dcterms:created>
  <dcterms:modified xsi:type="dcterms:W3CDTF">2024-01-16T14:55:05Z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0x01010021199885FFB67B4796B9BC3F6F16F16B</vt:lpwstr>
  </property>
</Properties>
</file>