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59" r:id="rId3"/>
    <p:sldId id="318" r:id="rId4"/>
    <p:sldId id="313" r:id="rId5"/>
    <p:sldId id="332" r:id="rId6"/>
    <p:sldId id="336" r:id="rId7"/>
    <p:sldId id="330" r:id="rId8"/>
    <p:sldId id="316" r:id="rId9"/>
    <p:sldId id="265" r:id="rId10"/>
    <p:sldId id="309" r:id="rId11"/>
    <p:sldId id="275" r:id="rId12"/>
    <p:sldId id="308" r:id="rId13"/>
    <p:sldId id="337" r:id="rId14"/>
    <p:sldId id="272" r:id="rId15"/>
    <p:sldId id="321" r:id="rId16"/>
    <p:sldId id="326" r:id="rId17"/>
    <p:sldId id="328" r:id="rId18"/>
    <p:sldId id="323" r:id="rId19"/>
    <p:sldId id="324" r:id="rId20"/>
    <p:sldId id="334" r:id="rId21"/>
    <p:sldId id="322" r:id="rId22"/>
    <p:sldId id="311" r:id="rId23"/>
    <p:sldId id="278" r:id="rId24"/>
    <p:sldId id="281" r:id="rId25"/>
    <p:sldId id="276" r:id="rId26"/>
    <p:sldId id="292" r:id="rId27"/>
    <p:sldId id="293" r:id="rId28"/>
    <p:sldId id="294" r:id="rId29"/>
    <p:sldId id="327" r:id="rId30"/>
    <p:sldId id="319" r:id="rId31"/>
    <p:sldId id="320" r:id="rId3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FFCCFF"/>
    <a:srgbClr val="FF6699"/>
    <a:srgbClr val="FF3399"/>
    <a:srgbClr val="00FF00"/>
    <a:srgbClr val="9900CC"/>
    <a:srgbClr val="FF99FF"/>
    <a:srgbClr val="339933"/>
    <a:srgbClr val="0000FF"/>
    <a:srgbClr val="F6F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70408" autoAdjust="0"/>
  </p:normalViewPr>
  <p:slideViewPr>
    <p:cSldViewPr snapToGrid="0">
      <p:cViewPr varScale="1">
        <p:scale>
          <a:sx n="63" d="100"/>
          <a:sy n="63" d="100"/>
        </p:scale>
        <p:origin x="13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76C7C-9028-4B30-80D3-66AF868FDF8E}" type="doc">
      <dgm:prSet loTypeId="urn:microsoft.com/office/officeart/2005/8/layout/hProcess3" loCatId="process" qsTypeId="urn:microsoft.com/office/officeart/2005/8/quickstyle/simple1" qsCatId="simple" csTypeId="urn:microsoft.com/office/officeart/2005/8/colors/accent1_2" csCatId="accent1" phldr="1"/>
      <dgm:spPr/>
    </dgm:pt>
    <dgm:pt modelId="{DF5358D8-483B-437B-9975-710F6E8B4130}">
      <dgm:prSet phldrT="[Text]"/>
      <dgm:spPr/>
      <dgm:t>
        <a:bodyPr/>
        <a:lstStyle/>
        <a:p>
          <a:endParaRPr lang="en-US" dirty="0" smtClean="0"/>
        </a:p>
        <a:p>
          <a:endParaRPr lang="en-US" dirty="0"/>
        </a:p>
      </dgm:t>
    </dgm:pt>
    <dgm:pt modelId="{468B77A4-7611-4DDF-A7B5-AB9C7BC7BA05}" type="parTrans" cxnId="{648BF7DD-9F1A-4B49-8E87-AC6CAEF4683B}">
      <dgm:prSet/>
      <dgm:spPr/>
      <dgm:t>
        <a:bodyPr/>
        <a:lstStyle/>
        <a:p>
          <a:endParaRPr lang="en-US"/>
        </a:p>
      </dgm:t>
    </dgm:pt>
    <dgm:pt modelId="{616705D5-524B-418B-9D4F-2CBA739BAC10}" type="sibTrans" cxnId="{648BF7DD-9F1A-4B49-8E87-AC6CAEF4683B}">
      <dgm:prSet/>
      <dgm:spPr/>
      <dgm:t>
        <a:bodyPr/>
        <a:lstStyle/>
        <a:p>
          <a:endParaRPr lang="en-US"/>
        </a:p>
      </dgm:t>
    </dgm:pt>
    <dgm:pt modelId="{573C0D87-8D29-4ABD-B396-507579E61D63}">
      <dgm:prSet phldrT="[Text]" custT="1"/>
      <dgm:spPr/>
      <dgm:t>
        <a:bodyPr/>
        <a:lstStyle/>
        <a:p>
          <a:r>
            <a:rPr lang="en-US" sz="1800" b="1" dirty="0" smtClean="0"/>
            <a:t>Public Involvement</a:t>
          </a:r>
          <a:endParaRPr lang="en-US" sz="1800" dirty="0"/>
        </a:p>
      </dgm:t>
    </dgm:pt>
    <dgm:pt modelId="{A7E0FF1D-12EF-47F6-9958-8279D14C095D}" type="parTrans" cxnId="{E47DE439-CA08-4960-AE62-DB9238C2A78A}">
      <dgm:prSet/>
      <dgm:spPr/>
      <dgm:t>
        <a:bodyPr/>
        <a:lstStyle/>
        <a:p>
          <a:endParaRPr lang="en-US"/>
        </a:p>
      </dgm:t>
    </dgm:pt>
    <dgm:pt modelId="{C9D0C678-757E-46A9-B357-F8C7C2CA4E97}" type="sibTrans" cxnId="{E47DE439-CA08-4960-AE62-DB9238C2A78A}">
      <dgm:prSet/>
      <dgm:spPr/>
      <dgm:t>
        <a:bodyPr/>
        <a:lstStyle/>
        <a:p>
          <a:endParaRPr lang="en-US"/>
        </a:p>
      </dgm:t>
    </dgm:pt>
    <dgm:pt modelId="{6CDDDAA9-8533-418E-9BAC-E9DACE18D301}">
      <dgm:prSet phldrT="[Text]"/>
      <dgm:spPr/>
      <dgm:t>
        <a:bodyPr/>
        <a:lstStyle/>
        <a:p>
          <a:endParaRPr lang="en-US" dirty="0" smtClean="0"/>
        </a:p>
        <a:p>
          <a:endParaRPr lang="en-US" dirty="0" smtClean="0"/>
        </a:p>
        <a:p>
          <a:endParaRPr lang="en-US" dirty="0"/>
        </a:p>
      </dgm:t>
    </dgm:pt>
    <dgm:pt modelId="{DABCC7EE-BE21-4F78-B16F-895C42B45400}" type="parTrans" cxnId="{64AC97D8-F5AF-4F26-9AF4-C64F7C8DF49B}">
      <dgm:prSet/>
      <dgm:spPr/>
      <dgm:t>
        <a:bodyPr/>
        <a:lstStyle/>
        <a:p>
          <a:endParaRPr lang="en-US"/>
        </a:p>
      </dgm:t>
    </dgm:pt>
    <dgm:pt modelId="{7F1A7202-C286-4100-AC04-90C1A39B6658}" type="sibTrans" cxnId="{64AC97D8-F5AF-4F26-9AF4-C64F7C8DF49B}">
      <dgm:prSet/>
      <dgm:spPr/>
      <dgm:t>
        <a:bodyPr/>
        <a:lstStyle/>
        <a:p>
          <a:endParaRPr lang="en-US"/>
        </a:p>
      </dgm:t>
    </dgm:pt>
    <dgm:pt modelId="{1575E120-A92E-47D7-B546-8A17CBDBEB5B}" type="pres">
      <dgm:prSet presAssocID="{E8D76C7C-9028-4B30-80D3-66AF868FDF8E}" presName="Name0" presStyleCnt="0">
        <dgm:presLayoutVars>
          <dgm:dir/>
          <dgm:animLvl val="lvl"/>
          <dgm:resizeHandles val="exact"/>
        </dgm:presLayoutVars>
      </dgm:prSet>
      <dgm:spPr/>
    </dgm:pt>
    <dgm:pt modelId="{F0445EC0-0271-4109-B8F7-CF7A806B6E84}" type="pres">
      <dgm:prSet presAssocID="{E8D76C7C-9028-4B30-80D3-66AF868FDF8E}" presName="dummy" presStyleCnt="0"/>
      <dgm:spPr/>
    </dgm:pt>
    <dgm:pt modelId="{A8679A23-99C6-4BB4-9548-D50C31063257}" type="pres">
      <dgm:prSet presAssocID="{E8D76C7C-9028-4B30-80D3-66AF868FDF8E}" presName="linH" presStyleCnt="0"/>
      <dgm:spPr/>
    </dgm:pt>
    <dgm:pt modelId="{A44D10D7-65DF-42C1-A64A-9A1AB83838DF}" type="pres">
      <dgm:prSet presAssocID="{E8D76C7C-9028-4B30-80D3-66AF868FDF8E}" presName="padding1" presStyleCnt="0"/>
      <dgm:spPr/>
    </dgm:pt>
    <dgm:pt modelId="{D408EDB5-5C1B-4661-97E0-D9A39DAA17C8}" type="pres">
      <dgm:prSet presAssocID="{DF5358D8-483B-437B-9975-710F6E8B4130}" presName="linV" presStyleCnt="0"/>
      <dgm:spPr/>
    </dgm:pt>
    <dgm:pt modelId="{F162ADA4-B512-4864-80A8-B15FF4AD4E42}" type="pres">
      <dgm:prSet presAssocID="{DF5358D8-483B-437B-9975-710F6E8B4130}" presName="spVertical1" presStyleCnt="0"/>
      <dgm:spPr/>
    </dgm:pt>
    <dgm:pt modelId="{439DD6ED-C966-45A1-B953-02314FD817BB}" type="pres">
      <dgm:prSet presAssocID="{DF5358D8-483B-437B-9975-710F6E8B4130}" presName="parTx" presStyleLbl="revTx" presStyleIdx="0" presStyleCnt="3">
        <dgm:presLayoutVars>
          <dgm:chMax val="0"/>
          <dgm:chPref val="0"/>
          <dgm:bulletEnabled val="1"/>
        </dgm:presLayoutVars>
      </dgm:prSet>
      <dgm:spPr/>
      <dgm:t>
        <a:bodyPr/>
        <a:lstStyle/>
        <a:p>
          <a:endParaRPr lang="en-US"/>
        </a:p>
      </dgm:t>
    </dgm:pt>
    <dgm:pt modelId="{811F3F06-5166-4090-8529-C9F3CDD9A8F3}" type="pres">
      <dgm:prSet presAssocID="{DF5358D8-483B-437B-9975-710F6E8B4130}" presName="spVertical2" presStyleCnt="0"/>
      <dgm:spPr/>
    </dgm:pt>
    <dgm:pt modelId="{62BB9075-ECAE-428B-A7D6-8A3C4169259C}" type="pres">
      <dgm:prSet presAssocID="{DF5358D8-483B-437B-9975-710F6E8B4130}" presName="spVertical3" presStyleCnt="0"/>
      <dgm:spPr/>
    </dgm:pt>
    <dgm:pt modelId="{7C1293B9-503A-4848-BFE6-5BEF25301528}" type="pres">
      <dgm:prSet presAssocID="{616705D5-524B-418B-9D4F-2CBA739BAC10}" presName="space" presStyleCnt="0"/>
      <dgm:spPr/>
    </dgm:pt>
    <dgm:pt modelId="{EA6F76B0-4995-4E46-9183-D4D78B1F05C9}" type="pres">
      <dgm:prSet presAssocID="{573C0D87-8D29-4ABD-B396-507579E61D63}" presName="linV" presStyleCnt="0"/>
      <dgm:spPr/>
    </dgm:pt>
    <dgm:pt modelId="{80A3F9C9-5243-4DFE-AD15-CE85CB773A9D}" type="pres">
      <dgm:prSet presAssocID="{573C0D87-8D29-4ABD-B396-507579E61D63}" presName="spVertical1" presStyleCnt="0"/>
      <dgm:spPr/>
    </dgm:pt>
    <dgm:pt modelId="{58E6CFB9-95DA-4015-AAC0-507A8E92A5C6}" type="pres">
      <dgm:prSet presAssocID="{573C0D87-8D29-4ABD-B396-507579E61D63}" presName="parTx" presStyleLbl="revTx" presStyleIdx="1" presStyleCnt="3" custScaleX="295052" custLinFactNeighborX="-19151" custLinFactNeighborY="39316">
        <dgm:presLayoutVars>
          <dgm:chMax val="0"/>
          <dgm:chPref val="0"/>
          <dgm:bulletEnabled val="1"/>
        </dgm:presLayoutVars>
      </dgm:prSet>
      <dgm:spPr/>
      <dgm:t>
        <a:bodyPr/>
        <a:lstStyle/>
        <a:p>
          <a:endParaRPr lang="en-US"/>
        </a:p>
      </dgm:t>
    </dgm:pt>
    <dgm:pt modelId="{736B289B-EEFE-481A-B226-017C697E6DFC}" type="pres">
      <dgm:prSet presAssocID="{573C0D87-8D29-4ABD-B396-507579E61D63}" presName="spVertical2" presStyleCnt="0"/>
      <dgm:spPr/>
    </dgm:pt>
    <dgm:pt modelId="{E1157187-9836-4D1A-9864-42CC20284DE8}" type="pres">
      <dgm:prSet presAssocID="{573C0D87-8D29-4ABD-B396-507579E61D63}" presName="spVertical3" presStyleCnt="0"/>
      <dgm:spPr/>
    </dgm:pt>
    <dgm:pt modelId="{EC450413-0CC3-472C-B89B-FDDB9C88945F}" type="pres">
      <dgm:prSet presAssocID="{C9D0C678-757E-46A9-B357-F8C7C2CA4E97}" presName="space" presStyleCnt="0"/>
      <dgm:spPr/>
    </dgm:pt>
    <dgm:pt modelId="{EBD0E8F8-A462-4B27-963C-2A26C885202E}" type="pres">
      <dgm:prSet presAssocID="{6CDDDAA9-8533-418E-9BAC-E9DACE18D301}" presName="linV" presStyleCnt="0"/>
      <dgm:spPr/>
    </dgm:pt>
    <dgm:pt modelId="{2E8A82AC-16E3-475D-A849-4CBED53F7AF5}" type="pres">
      <dgm:prSet presAssocID="{6CDDDAA9-8533-418E-9BAC-E9DACE18D301}" presName="spVertical1" presStyleCnt="0"/>
      <dgm:spPr/>
    </dgm:pt>
    <dgm:pt modelId="{60122578-2803-4F58-B96C-202BC085C19A}" type="pres">
      <dgm:prSet presAssocID="{6CDDDAA9-8533-418E-9BAC-E9DACE18D301}" presName="parTx" presStyleLbl="revTx" presStyleIdx="2" presStyleCnt="3">
        <dgm:presLayoutVars>
          <dgm:chMax val="0"/>
          <dgm:chPref val="0"/>
          <dgm:bulletEnabled val="1"/>
        </dgm:presLayoutVars>
      </dgm:prSet>
      <dgm:spPr/>
      <dgm:t>
        <a:bodyPr/>
        <a:lstStyle/>
        <a:p>
          <a:endParaRPr lang="en-US"/>
        </a:p>
      </dgm:t>
    </dgm:pt>
    <dgm:pt modelId="{7FCDEFBA-AE37-419B-B276-8A8682ED4291}" type="pres">
      <dgm:prSet presAssocID="{6CDDDAA9-8533-418E-9BAC-E9DACE18D301}" presName="spVertical2" presStyleCnt="0"/>
      <dgm:spPr/>
    </dgm:pt>
    <dgm:pt modelId="{24412DA6-2CA3-421E-9C56-E12AF18CAC75}" type="pres">
      <dgm:prSet presAssocID="{6CDDDAA9-8533-418E-9BAC-E9DACE18D301}" presName="spVertical3" presStyleCnt="0"/>
      <dgm:spPr/>
    </dgm:pt>
    <dgm:pt modelId="{8B973432-7900-4F32-86F6-F0E298D904FB}" type="pres">
      <dgm:prSet presAssocID="{E8D76C7C-9028-4B30-80D3-66AF868FDF8E}" presName="padding2" presStyleCnt="0"/>
      <dgm:spPr/>
    </dgm:pt>
    <dgm:pt modelId="{8BD39569-3612-4D37-97E4-CAD5430F6E38}" type="pres">
      <dgm:prSet presAssocID="{E8D76C7C-9028-4B30-80D3-66AF868FDF8E}" presName="negArrow" presStyleCnt="0"/>
      <dgm:spPr/>
    </dgm:pt>
    <dgm:pt modelId="{B47E66F8-10E5-4287-951B-6713B8F3BD8D}" type="pres">
      <dgm:prSet presAssocID="{E8D76C7C-9028-4B30-80D3-66AF868FDF8E}" presName="backgroundArrow" presStyleLbl="node1" presStyleIdx="0" presStyleCnt="1" custScaleY="125869" custLinFactNeighborX="-258" custLinFactNeighborY="44467"/>
      <dgm:spPr>
        <a:gradFill flip="none" rotWithShape="1">
          <a:gsLst>
            <a:gs pos="0">
              <a:srgbClr val="DDEBCF"/>
            </a:gs>
            <a:gs pos="50000">
              <a:srgbClr val="9CB86E"/>
            </a:gs>
            <a:gs pos="100000">
              <a:srgbClr val="156B13"/>
            </a:gs>
          </a:gsLst>
          <a:lin ang="2700000" scaled="0"/>
          <a:tileRect/>
        </a:gradFill>
      </dgm:spPr>
    </dgm:pt>
  </dgm:ptLst>
  <dgm:cxnLst>
    <dgm:cxn modelId="{3B2E1DB5-967B-4A11-A694-4D571A6B2618}" type="presOf" srcId="{573C0D87-8D29-4ABD-B396-507579E61D63}" destId="{58E6CFB9-95DA-4015-AAC0-507A8E92A5C6}" srcOrd="0" destOrd="0" presId="urn:microsoft.com/office/officeart/2005/8/layout/hProcess3"/>
    <dgm:cxn modelId="{9BA05184-57B7-48C3-B92C-2C07A174B3A2}" type="presOf" srcId="{DF5358D8-483B-437B-9975-710F6E8B4130}" destId="{439DD6ED-C966-45A1-B953-02314FD817BB}" srcOrd="0" destOrd="0" presId="urn:microsoft.com/office/officeart/2005/8/layout/hProcess3"/>
    <dgm:cxn modelId="{64AC97D8-F5AF-4F26-9AF4-C64F7C8DF49B}" srcId="{E8D76C7C-9028-4B30-80D3-66AF868FDF8E}" destId="{6CDDDAA9-8533-418E-9BAC-E9DACE18D301}" srcOrd="2" destOrd="0" parTransId="{DABCC7EE-BE21-4F78-B16F-895C42B45400}" sibTransId="{7F1A7202-C286-4100-AC04-90C1A39B6658}"/>
    <dgm:cxn modelId="{AAA3F8D4-571C-4CAF-80CF-CB76FA8660DB}" type="presOf" srcId="{E8D76C7C-9028-4B30-80D3-66AF868FDF8E}" destId="{1575E120-A92E-47D7-B546-8A17CBDBEB5B}" srcOrd="0" destOrd="0" presId="urn:microsoft.com/office/officeart/2005/8/layout/hProcess3"/>
    <dgm:cxn modelId="{E47DE439-CA08-4960-AE62-DB9238C2A78A}" srcId="{E8D76C7C-9028-4B30-80D3-66AF868FDF8E}" destId="{573C0D87-8D29-4ABD-B396-507579E61D63}" srcOrd="1" destOrd="0" parTransId="{A7E0FF1D-12EF-47F6-9958-8279D14C095D}" sibTransId="{C9D0C678-757E-46A9-B357-F8C7C2CA4E97}"/>
    <dgm:cxn modelId="{22E3DE6B-B53C-4828-872C-8A3943F53E83}" type="presOf" srcId="{6CDDDAA9-8533-418E-9BAC-E9DACE18D301}" destId="{60122578-2803-4F58-B96C-202BC085C19A}" srcOrd="0" destOrd="0" presId="urn:microsoft.com/office/officeart/2005/8/layout/hProcess3"/>
    <dgm:cxn modelId="{648BF7DD-9F1A-4B49-8E87-AC6CAEF4683B}" srcId="{E8D76C7C-9028-4B30-80D3-66AF868FDF8E}" destId="{DF5358D8-483B-437B-9975-710F6E8B4130}" srcOrd="0" destOrd="0" parTransId="{468B77A4-7611-4DDF-A7B5-AB9C7BC7BA05}" sibTransId="{616705D5-524B-418B-9D4F-2CBA739BAC10}"/>
    <dgm:cxn modelId="{4CF1243A-2BBD-4F29-A1C7-D819571DAEA9}" type="presParOf" srcId="{1575E120-A92E-47D7-B546-8A17CBDBEB5B}" destId="{F0445EC0-0271-4109-B8F7-CF7A806B6E84}" srcOrd="0" destOrd="0" presId="urn:microsoft.com/office/officeart/2005/8/layout/hProcess3"/>
    <dgm:cxn modelId="{EB21271C-D015-4973-A0B7-D6170532557D}" type="presParOf" srcId="{1575E120-A92E-47D7-B546-8A17CBDBEB5B}" destId="{A8679A23-99C6-4BB4-9548-D50C31063257}" srcOrd="1" destOrd="0" presId="urn:microsoft.com/office/officeart/2005/8/layout/hProcess3"/>
    <dgm:cxn modelId="{906C2A9E-915C-4751-824E-D7FF64A00603}" type="presParOf" srcId="{A8679A23-99C6-4BB4-9548-D50C31063257}" destId="{A44D10D7-65DF-42C1-A64A-9A1AB83838DF}" srcOrd="0" destOrd="0" presId="urn:microsoft.com/office/officeart/2005/8/layout/hProcess3"/>
    <dgm:cxn modelId="{4E157559-D471-4960-A9F9-A819EF2C1707}" type="presParOf" srcId="{A8679A23-99C6-4BB4-9548-D50C31063257}" destId="{D408EDB5-5C1B-4661-97E0-D9A39DAA17C8}" srcOrd="1" destOrd="0" presId="urn:microsoft.com/office/officeart/2005/8/layout/hProcess3"/>
    <dgm:cxn modelId="{8E9F021C-914D-434A-A73B-E33218BF1243}" type="presParOf" srcId="{D408EDB5-5C1B-4661-97E0-D9A39DAA17C8}" destId="{F162ADA4-B512-4864-80A8-B15FF4AD4E42}" srcOrd="0" destOrd="0" presId="urn:microsoft.com/office/officeart/2005/8/layout/hProcess3"/>
    <dgm:cxn modelId="{A5D24DEB-A25E-4D74-AE05-0557F46FECF2}" type="presParOf" srcId="{D408EDB5-5C1B-4661-97E0-D9A39DAA17C8}" destId="{439DD6ED-C966-45A1-B953-02314FD817BB}" srcOrd="1" destOrd="0" presId="urn:microsoft.com/office/officeart/2005/8/layout/hProcess3"/>
    <dgm:cxn modelId="{47704A26-2E01-412B-B043-3DBF6160F45C}" type="presParOf" srcId="{D408EDB5-5C1B-4661-97E0-D9A39DAA17C8}" destId="{811F3F06-5166-4090-8529-C9F3CDD9A8F3}" srcOrd="2" destOrd="0" presId="urn:microsoft.com/office/officeart/2005/8/layout/hProcess3"/>
    <dgm:cxn modelId="{9B13E8CA-BF5F-448F-82C6-A861988D319A}" type="presParOf" srcId="{D408EDB5-5C1B-4661-97E0-D9A39DAA17C8}" destId="{62BB9075-ECAE-428B-A7D6-8A3C4169259C}" srcOrd="3" destOrd="0" presId="urn:microsoft.com/office/officeart/2005/8/layout/hProcess3"/>
    <dgm:cxn modelId="{7037E2C4-F3E8-4543-A7DE-2C3DF737D400}" type="presParOf" srcId="{A8679A23-99C6-4BB4-9548-D50C31063257}" destId="{7C1293B9-503A-4848-BFE6-5BEF25301528}" srcOrd="2" destOrd="0" presId="urn:microsoft.com/office/officeart/2005/8/layout/hProcess3"/>
    <dgm:cxn modelId="{7A3A58C9-58E2-4FE1-BF6F-F5EFCAA78FCF}" type="presParOf" srcId="{A8679A23-99C6-4BB4-9548-D50C31063257}" destId="{EA6F76B0-4995-4E46-9183-D4D78B1F05C9}" srcOrd="3" destOrd="0" presId="urn:microsoft.com/office/officeart/2005/8/layout/hProcess3"/>
    <dgm:cxn modelId="{C94ABD5B-3FEE-4E57-87EB-55F579735082}" type="presParOf" srcId="{EA6F76B0-4995-4E46-9183-D4D78B1F05C9}" destId="{80A3F9C9-5243-4DFE-AD15-CE85CB773A9D}" srcOrd="0" destOrd="0" presId="urn:microsoft.com/office/officeart/2005/8/layout/hProcess3"/>
    <dgm:cxn modelId="{EAA344A7-AF27-41AD-9AB6-3FAE062E37C7}" type="presParOf" srcId="{EA6F76B0-4995-4E46-9183-D4D78B1F05C9}" destId="{58E6CFB9-95DA-4015-AAC0-507A8E92A5C6}" srcOrd="1" destOrd="0" presId="urn:microsoft.com/office/officeart/2005/8/layout/hProcess3"/>
    <dgm:cxn modelId="{E911E46C-DF6F-492D-B29F-0C56B54C4729}" type="presParOf" srcId="{EA6F76B0-4995-4E46-9183-D4D78B1F05C9}" destId="{736B289B-EEFE-481A-B226-017C697E6DFC}" srcOrd="2" destOrd="0" presId="urn:microsoft.com/office/officeart/2005/8/layout/hProcess3"/>
    <dgm:cxn modelId="{AC58BA00-4CB5-4B76-9117-3A11684CC6C9}" type="presParOf" srcId="{EA6F76B0-4995-4E46-9183-D4D78B1F05C9}" destId="{E1157187-9836-4D1A-9864-42CC20284DE8}" srcOrd="3" destOrd="0" presId="urn:microsoft.com/office/officeart/2005/8/layout/hProcess3"/>
    <dgm:cxn modelId="{DA7751FA-D466-46CB-BD55-05F1BCCF38E9}" type="presParOf" srcId="{A8679A23-99C6-4BB4-9548-D50C31063257}" destId="{EC450413-0CC3-472C-B89B-FDDB9C88945F}" srcOrd="4" destOrd="0" presId="urn:microsoft.com/office/officeart/2005/8/layout/hProcess3"/>
    <dgm:cxn modelId="{48C89DC9-AE0A-4C2D-B0AF-8FEC53F33A82}" type="presParOf" srcId="{A8679A23-99C6-4BB4-9548-D50C31063257}" destId="{EBD0E8F8-A462-4B27-963C-2A26C885202E}" srcOrd="5" destOrd="0" presId="urn:microsoft.com/office/officeart/2005/8/layout/hProcess3"/>
    <dgm:cxn modelId="{3555E6FC-DDCE-4972-9E18-F67102DDD451}" type="presParOf" srcId="{EBD0E8F8-A462-4B27-963C-2A26C885202E}" destId="{2E8A82AC-16E3-475D-A849-4CBED53F7AF5}" srcOrd="0" destOrd="0" presId="urn:microsoft.com/office/officeart/2005/8/layout/hProcess3"/>
    <dgm:cxn modelId="{C0470C2A-B813-46D7-AB3C-109E6A82A210}" type="presParOf" srcId="{EBD0E8F8-A462-4B27-963C-2A26C885202E}" destId="{60122578-2803-4F58-B96C-202BC085C19A}" srcOrd="1" destOrd="0" presId="urn:microsoft.com/office/officeart/2005/8/layout/hProcess3"/>
    <dgm:cxn modelId="{105B245F-63A4-43E7-8D08-791F16D5CFE6}" type="presParOf" srcId="{EBD0E8F8-A462-4B27-963C-2A26C885202E}" destId="{7FCDEFBA-AE37-419B-B276-8A8682ED4291}" srcOrd="2" destOrd="0" presId="urn:microsoft.com/office/officeart/2005/8/layout/hProcess3"/>
    <dgm:cxn modelId="{B44D5EC0-9B6E-44FF-8E36-6D47E421F01E}" type="presParOf" srcId="{EBD0E8F8-A462-4B27-963C-2A26C885202E}" destId="{24412DA6-2CA3-421E-9C56-E12AF18CAC75}" srcOrd="3" destOrd="0" presId="urn:microsoft.com/office/officeart/2005/8/layout/hProcess3"/>
    <dgm:cxn modelId="{C2CE48E6-C375-471D-A550-3304105DDB99}" type="presParOf" srcId="{A8679A23-99C6-4BB4-9548-D50C31063257}" destId="{8B973432-7900-4F32-86F6-F0E298D904FB}" srcOrd="6" destOrd="0" presId="urn:microsoft.com/office/officeart/2005/8/layout/hProcess3"/>
    <dgm:cxn modelId="{ED9BEB90-FD60-4E4C-A208-B4A3F95B23A0}" type="presParOf" srcId="{A8679A23-99C6-4BB4-9548-D50C31063257}" destId="{8BD39569-3612-4D37-97E4-CAD5430F6E38}" srcOrd="7" destOrd="0" presId="urn:microsoft.com/office/officeart/2005/8/layout/hProcess3"/>
    <dgm:cxn modelId="{553708D4-3D4F-487F-BCE0-05162531C677}" type="presParOf" srcId="{A8679A23-99C6-4BB4-9548-D50C31063257}" destId="{B47E66F8-10E5-4287-951B-6713B8F3BD8D}" srcOrd="8"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81EA7-575F-4424-B525-73110615EC8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119CC313-BDFF-4CB2-AFAB-576BCA78D593}">
      <dgm:prSet phldrT="[Text]" custT="1"/>
      <dgm:spPr>
        <a:solidFill>
          <a:srgbClr val="FFC000"/>
        </a:solidFill>
        <a:ln>
          <a:solidFill>
            <a:schemeClr val="tx1"/>
          </a:solidFill>
        </a:ln>
      </dgm:spPr>
      <dgm:t>
        <a:bodyPr/>
        <a:lstStyle/>
        <a:p>
          <a:pPr>
            <a:spcAft>
              <a:spcPts val="0"/>
            </a:spcAft>
          </a:pPr>
          <a:r>
            <a:rPr lang="en-US" sz="2400" b="1" dirty="0" smtClean="0">
              <a:solidFill>
                <a:schemeClr val="tx1"/>
              </a:solidFill>
            </a:rPr>
            <a:t>IDOT</a:t>
          </a:r>
        </a:p>
        <a:p>
          <a:pPr>
            <a:spcAft>
              <a:spcPts val="0"/>
            </a:spcAft>
          </a:pPr>
          <a:r>
            <a:rPr lang="en-US" sz="2400" b="1" dirty="0" smtClean="0">
              <a:solidFill>
                <a:schemeClr val="tx1"/>
              </a:solidFill>
            </a:rPr>
            <a:t>&amp; </a:t>
          </a:r>
        </a:p>
        <a:p>
          <a:pPr>
            <a:spcAft>
              <a:spcPts val="0"/>
            </a:spcAft>
          </a:pPr>
          <a:r>
            <a:rPr lang="en-US" sz="2400" b="1" dirty="0" smtClean="0">
              <a:solidFill>
                <a:schemeClr val="tx1"/>
              </a:solidFill>
            </a:rPr>
            <a:t>Project Team</a:t>
          </a:r>
          <a:endParaRPr lang="en-US" sz="2400" b="1" dirty="0">
            <a:solidFill>
              <a:schemeClr val="tx1"/>
            </a:solidFill>
          </a:endParaRPr>
        </a:p>
      </dgm:t>
    </dgm:pt>
    <dgm:pt modelId="{1121F158-6B98-4D6E-8EF5-F182F5FE68CA}" type="parTrans" cxnId="{F180395D-8BA1-407B-83EE-B66472D13C1E}">
      <dgm:prSet/>
      <dgm:spPr/>
      <dgm:t>
        <a:bodyPr/>
        <a:lstStyle/>
        <a:p>
          <a:endParaRPr lang="en-US"/>
        </a:p>
      </dgm:t>
    </dgm:pt>
    <dgm:pt modelId="{74C9C032-F9BC-43D2-BA1A-BBDF700066AD}" type="sibTrans" cxnId="{F180395D-8BA1-407B-83EE-B66472D13C1E}">
      <dgm:prSet/>
      <dgm:spPr/>
      <dgm:t>
        <a:bodyPr/>
        <a:lstStyle/>
        <a:p>
          <a:endParaRPr lang="en-US"/>
        </a:p>
      </dgm:t>
    </dgm:pt>
    <dgm:pt modelId="{4D0BE8FC-FB2E-40D9-9A03-EDD269EEAFCF}">
      <dgm:prSet phldrT="[Text]" custT="1"/>
      <dgm:spPr>
        <a:ln>
          <a:solidFill>
            <a:schemeClr val="tx1"/>
          </a:solidFill>
        </a:ln>
      </dgm:spPr>
      <dgm:t>
        <a:bodyPr/>
        <a:lstStyle/>
        <a:p>
          <a:r>
            <a:rPr lang="en-US" sz="1400" dirty="0" smtClean="0"/>
            <a:t>Public Meetings &amp; Hearing</a:t>
          </a:r>
          <a:endParaRPr lang="en-US" sz="1400" dirty="0"/>
        </a:p>
      </dgm:t>
    </dgm:pt>
    <dgm:pt modelId="{53998F24-37A6-4FAA-A20A-E58DC31FEF99}" type="parTrans" cxnId="{C4D1F263-876F-4783-8BD2-87AF710CAA54}">
      <dgm:prSet/>
      <dgm:spPr/>
      <dgm:t>
        <a:bodyPr/>
        <a:lstStyle/>
        <a:p>
          <a:endParaRPr lang="en-US" dirty="0"/>
        </a:p>
      </dgm:t>
    </dgm:pt>
    <dgm:pt modelId="{C444E469-602A-4870-8D17-F0B19B53EB22}" type="sibTrans" cxnId="{C4D1F263-876F-4783-8BD2-87AF710CAA54}">
      <dgm:prSet/>
      <dgm:spPr/>
      <dgm:t>
        <a:bodyPr/>
        <a:lstStyle/>
        <a:p>
          <a:endParaRPr lang="en-US"/>
        </a:p>
      </dgm:t>
    </dgm:pt>
    <dgm:pt modelId="{5E8AE583-445C-405B-AF00-52929FBFF997}">
      <dgm:prSet phldrT="[Text]" custT="1"/>
      <dgm:spPr>
        <a:ln>
          <a:solidFill>
            <a:schemeClr val="tx1"/>
          </a:solidFill>
        </a:ln>
      </dgm:spPr>
      <dgm:t>
        <a:bodyPr/>
        <a:lstStyle/>
        <a:p>
          <a:r>
            <a:rPr lang="en-US" sz="1400" dirty="0" smtClean="0"/>
            <a:t>Media</a:t>
          </a:r>
        </a:p>
        <a:p>
          <a:r>
            <a:rPr lang="en-US" sz="1400" dirty="0" smtClean="0"/>
            <a:t>Outreach</a:t>
          </a:r>
          <a:r>
            <a:rPr lang="en-US" sz="1000" dirty="0" smtClean="0"/>
            <a:t> </a:t>
          </a:r>
          <a:endParaRPr lang="en-US" sz="1000" dirty="0"/>
        </a:p>
      </dgm:t>
    </dgm:pt>
    <dgm:pt modelId="{DD39884C-C6D5-4F33-BAA6-99C3674550D9}" type="parTrans" cxnId="{15CBD3A1-E486-4992-98A0-D1D7AC975269}">
      <dgm:prSet/>
      <dgm:spPr/>
      <dgm:t>
        <a:bodyPr/>
        <a:lstStyle/>
        <a:p>
          <a:endParaRPr lang="en-US" dirty="0"/>
        </a:p>
      </dgm:t>
    </dgm:pt>
    <dgm:pt modelId="{4B3EA6DB-8CB4-4D0D-999F-3CF7C7313379}" type="sibTrans" cxnId="{15CBD3A1-E486-4992-98A0-D1D7AC975269}">
      <dgm:prSet/>
      <dgm:spPr/>
      <dgm:t>
        <a:bodyPr/>
        <a:lstStyle/>
        <a:p>
          <a:endParaRPr lang="en-US"/>
        </a:p>
      </dgm:t>
    </dgm:pt>
    <dgm:pt modelId="{B9F1E0F6-52FE-4E41-A2E6-65AD9CD6E9A0}">
      <dgm:prSet phldrT="[Text]" custT="1"/>
      <dgm:spPr>
        <a:ln>
          <a:solidFill>
            <a:schemeClr val="tx1"/>
          </a:solidFill>
        </a:ln>
      </dgm:spPr>
      <dgm:t>
        <a:bodyPr/>
        <a:lstStyle/>
        <a:p>
          <a:r>
            <a:rPr lang="en-US" sz="1400" dirty="0" smtClean="0"/>
            <a:t>Project Website</a:t>
          </a:r>
          <a:endParaRPr lang="en-US" sz="1400" dirty="0"/>
        </a:p>
      </dgm:t>
    </dgm:pt>
    <dgm:pt modelId="{A5C92FB2-BD45-4D8B-BF4C-DC73FD8DDE85}" type="parTrans" cxnId="{8C830604-EFD8-48C5-8DDC-3C037C668523}">
      <dgm:prSet/>
      <dgm:spPr/>
      <dgm:t>
        <a:bodyPr/>
        <a:lstStyle/>
        <a:p>
          <a:endParaRPr lang="en-US" dirty="0"/>
        </a:p>
      </dgm:t>
    </dgm:pt>
    <dgm:pt modelId="{40756666-82FE-48BE-9108-5B5E2C1C3245}" type="sibTrans" cxnId="{8C830604-EFD8-48C5-8DDC-3C037C668523}">
      <dgm:prSet/>
      <dgm:spPr/>
      <dgm:t>
        <a:bodyPr/>
        <a:lstStyle/>
        <a:p>
          <a:endParaRPr lang="en-US"/>
        </a:p>
      </dgm:t>
    </dgm:pt>
    <dgm:pt modelId="{C37A7623-E178-4591-ABF3-1CA515522D71}">
      <dgm:prSet phldrT="[Text]" custT="1"/>
      <dgm:spPr>
        <a:ln>
          <a:solidFill>
            <a:schemeClr val="tx1"/>
          </a:solidFill>
        </a:ln>
      </dgm:spPr>
      <dgm:t>
        <a:bodyPr/>
        <a:lstStyle/>
        <a:p>
          <a:r>
            <a:rPr lang="en-US" sz="1400" dirty="0" smtClean="0"/>
            <a:t>Newsletters</a:t>
          </a:r>
          <a:endParaRPr lang="en-US" sz="1400" dirty="0"/>
        </a:p>
      </dgm:t>
    </dgm:pt>
    <dgm:pt modelId="{AA7509D3-6309-48F5-BB8C-AAEEFA2341CB}" type="parTrans" cxnId="{DDEFD354-A555-4930-B208-1794B2BFA5EC}">
      <dgm:prSet/>
      <dgm:spPr/>
      <dgm:t>
        <a:bodyPr/>
        <a:lstStyle/>
        <a:p>
          <a:endParaRPr lang="en-US" dirty="0"/>
        </a:p>
      </dgm:t>
    </dgm:pt>
    <dgm:pt modelId="{DF8D63C8-C649-46CD-8C07-04CA5294F540}" type="sibTrans" cxnId="{DDEFD354-A555-4930-B208-1794B2BFA5EC}">
      <dgm:prSet/>
      <dgm:spPr/>
      <dgm:t>
        <a:bodyPr/>
        <a:lstStyle/>
        <a:p>
          <a:endParaRPr lang="en-US"/>
        </a:p>
      </dgm:t>
    </dgm:pt>
    <dgm:pt modelId="{2A7A2912-0181-41BD-96E6-6C89DC6A530C}">
      <dgm:prSet custT="1"/>
      <dgm:spPr>
        <a:ln>
          <a:solidFill>
            <a:schemeClr val="tx1"/>
          </a:solidFill>
        </a:ln>
      </dgm:spPr>
      <dgm:t>
        <a:bodyPr/>
        <a:lstStyle/>
        <a:p>
          <a:r>
            <a:rPr lang="en-US" sz="1400" dirty="0" smtClean="0"/>
            <a:t>Agency Meetings</a:t>
          </a:r>
          <a:endParaRPr lang="en-US" sz="1400" dirty="0"/>
        </a:p>
      </dgm:t>
    </dgm:pt>
    <dgm:pt modelId="{4C7CA897-F9EE-4596-9054-2EE451FD5A23}" type="parTrans" cxnId="{70C53C99-7C4D-4358-817A-4A3D3E0ACB67}">
      <dgm:prSet/>
      <dgm:spPr/>
      <dgm:t>
        <a:bodyPr/>
        <a:lstStyle/>
        <a:p>
          <a:endParaRPr lang="en-US" dirty="0"/>
        </a:p>
      </dgm:t>
    </dgm:pt>
    <dgm:pt modelId="{36867876-37EA-4AA8-838B-F5352D7B9917}" type="sibTrans" cxnId="{70C53C99-7C4D-4358-817A-4A3D3E0ACB67}">
      <dgm:prSet/>
      <dgm:spPr/>
      <dgm:t>
        <a:bodyPr/>
        <a:lstStyle/>
        <a:p>
          <a:endParaRPr lang="en-US"/>
        </a:p>
      </dgm:t>
    </dgm:pt>
    <dgm:pt modelId="{242396E2-AFC1-4382-A358-090C5EDAB64C}">
      <dgm:prSet custT="1"/>
      <dgm:spPr>
        <a:ln>
          <a:solidFill>
            <a:schemeClr val="tx1"/>
          </a:solidFill>
        </a:ln>
      </dgm:spPr>
      <dgm:t>
        <a:bodyPr/>
        <a:lstStyle/>
        <a:p>
          <a:r>
            <a:rPr lang="en-US" sz="1400" dirty="0" smtClean="0"/>
            <a:t>Community Advisory Group</a:t>
          </a:r>
          <a:endParaRPr lang="en-US" sz="1400" dirty="0"/>
        </a:p>
      </dgm:t>
    </dgm:pt>
    <dgm:pt modelId="{18C4DDAD-F07D-4203-8BE6-F932AEA8F23F}" type="parTrans" cxnId="{5B2D3847-C9BC-43EB-A7E0-AB9639ACEA82}">
      <dgm:prSet/>
      <dgm:spPr/>
      <dgm:t>
        <a:bodyPr/>
        <a:lstStyle/>
        <a:p>
          <a:endParaRPr lang="en-US" dirty="0"/>
        </a:p>
      </dgm:t>
    </dgm:pt>
    <dgm:pt modelId="{917ED974-9424-481B-8323-4955D7DA53D4}" type="sibTrans" cxnId="{5B2D3847-C9BC-43EB-A7E0-AB9639ACEA82}">
      <dgm:prSet/>
      <dgm:spPr/>
      <dgm:t>
        <a:bodyPr/>
        <a:lstStyle/>
        <a:p>
          <a:endParaRPr lang="en-US"/>
        </a:p>
      </dgm:t>
    </dgm:pt>
    <dgm:pt modelId="{9F97C38E-4657-4CD7-A10F-AE82FBDEC1CA}">
      <dgm:prSet custT="1"/>
      <dgm:spPr>
        <a:ln>
          <a:solidFill>
            <a:schemeClr val="tx1"/>
          </a:solidFill>
        </a:ln>
      </dgm:spPr>
      <dgm:t>
        <a:bodyPr/>
        <a:lstStyle/>
        <a:p>
          <a:r>
            <a:rPr lang="en-US" sz="1400" dirty="0" smtClean="0"/>
            <a:t>Small Group Presentations</a:t>
          </a:r>
          <a:endParaRPr lang="en-US" sz="1400" dirty="0"/>
        </a:p>
      </dgm:t>
    </dgm:pt>
    <dgm:pt modelId="{133255F7-0F4F-4C64-8BAC-2D5D1A4E9D5C}" type="parTrans" cxnId="{4B4A44AA-CE8D-423C-BEA7-365837A57921}">
      <dgm:prSet/>
      <dgm:spPr/>
      <dgm:t>
        <a:bodyPr/>
        <a:lstStyle/>
        <a:p>
          <a:endParaRPr lang="en-US" dirty="0"/>
        </a:p>
      </dgm:t>
    </dgm:pt>
    <dgm:pt modelId="{7FB289BE-E932-465B-A6EF-1DA1C995F8D6}" type="sibTrans" cxnId="{4B4A44AA-CE8D-423C-BEA7-365837A57921}">
      <dgm:prSet/>
      <dgm:spPr/>
      <dgm:t>
        <a:bodyPr/>
        <a:lstStyle/>
        <a:p>
          <a:endParaRPr lang="en-US"/>
        </a:p>
      </dgm:t>
    </dgm:pt>
    <dgm:pt modelId="{E1BA79BA-1B5C-4064-8AA6-3609A3BD2BBD}" type="pres">
      <dgm:prSet presAssocID="{5D981EA7-575F-4424-B525-73110615EC83}" presName="cycle" presStyleCnt="0">
        <dgm:presLayoutVars>
          <dgm:chMax val="1"/>
          <dgm:dir/>
          <dgm:animLvl val="ctr"/>
          <dgm:resizeHandles val="exact"/>
        </dgm:presLayoutVars>
      </dgm:prSet>
      <dgm:spPr/>
      <dgm:t>
        <a:bodyPr/>
        <a:lstStyle/>
        <a:p>
          <a:endParaRPr lang="en-US"/>
        </a:p>
      </dgm:t>
    </dgm:pt>
    <dgm:pt modelId="{0F167041-F24C-48BA-BA27-C84D229C17A8}" type="pres">
      <dgm:prSet presAssocID="{119CC313-BDFF-4CB2-AFAB-576BCA78D593}" presName="centerShape" presStyleLbl="node0" presStyleIdx="0" presStyleCnt="1" custScaleX="150376" custScaleY="147816"/>
      <dgm:spPr/>
      <dgm:t>
        <a:bodyPr/>
        <a:lstStyle/>
        <a:p>
          <a:endParaRPr lang="en-US"/>
        </a:p>
      </dgm:t>
    </dgm:pt>
    <dgm:pt modelId="{ED33D579-4F07-4D37-BF24-5452A7350F80}" type="pres">
      <dgm:prSet presAssocID="{53998F24-37A6-4FAA-A20A-E58DC31FEF99}" presName="Name9" presStyleLbl="parChTrans1D2" presStyleIdx="0" presStyleCnt="7"/>
      <dgm:spPr/>
      <dgm:t>
        <a:bodyPr/>
        <a:lstStyle/>
        <a:p>
          <a:endParaRPr lang="en-US"/>
        </a:p>
      </dgm:t>
    </dgm:pt>
    <dgm:pt modelId="{5644F658-1368-45F8-921B-F013852A1B40}" type="pres">
      <dgm:prSet presAssocID="{53998F24-37A6-4FAA-A20A-E58DC31FEF99}" presName="connTx" presStyleLbl="parChTrans1D2" presStyleIdx="0" presStyleCnt="7"/>
      <dgm:spPr/>
      <dgm:t>
        <a:bodyPr/>
        <a:lstStyle/>
        <a:p>
          <a:endParaRPr lang="en-US"/>
        </a:p>
      </dgm:t>
    </dgm:pt>
    <dgm:pt modelId="{37FF73BE-8852-4477-96CA-89D33880AB80}" type="pres">
      <dgm:prSet presAssocID="{4D0BE8FC-FB2E-40D9-9A03-EDD269EEAFCF}" presName="node" presStyleLbl="node1" presStyleIdx="0" presStyleCnt="7" custScaleX="127648" custScaleY="102787">
        <dgm:presLayoutVars>
          <dgm:bulletEnabled val="1"/>
        </dgm:presLayoutVars>
      </dgm:prSet>
      <dgm:spPr>
        <a:prstGeom prst="star8">
          <a:avLst/>
        </a:prstGeom>
      </dgm:spPr>
      <dgm:t>
        <a:bodyPr/>
        <a:lstStyle/>
        <a:p>
          <a:endParaRPr lang="en-US"/>
        </a:p>
      </dgm:t>
    </dgm:pt>
    <dgm:pt modelId="{609BAFF7-1DAC-4F90-ACAD-CE7C9E4E9DFE}" type="pres">
      <dgm:prSet presAssocID="{18C4DDAD-F07D-4203-8BE6-F932AEA8F23F}" presName="Name9" presStyleLbl="parChTrans1D2" presStyleIdx="1" presStyleCnt="7"/>
      <dgm:spPr/>
      <dgm:t>
        <a:bodyPr/>
        <a:lstStyle/>
        <a:p>
          <a:endParaRPr lang="en-US"/>
        </a:p>
      </dgm:t>
    </dgm:pt>
    <dgm:pt modelId="{8C44FAD8-D05D-4D7C-8BB7-1A439BDCB7F7}" type="pres">
      <dgm:prSet presAssocID="{18C4DDAD-F07D-4203-8BE6-F932AEA8F23F}" presName="connTx" presStyleLbl="parChTrans1D2" presStyleIdx="1" presStyleCnt="7"/>
      <dgm:spPr/>
      <dgm:t>
        <a:bodyPr/>
        <a:lstStyle/>
        <a:p>
          <a:endParaRPr lang="en-US"/>
        </a:p>
      </dgm:t>
    </dgm:pt>
    <dgm:pt modelId="{1C5DE72E-D6CE-4B7D-B525-E09B3AC9FE18}" type="pres">
      <dgm:prSet presAssocID="{242396E2-AFC1-4382-A358-090C5EDAB64C}" presName="node" presStyleLbl="node1" presStyleIdx="1" presStyleCnt="7" custScaleX="119457" custScaleY="113942" custRadScaleRad="133817" custRadScaleInc="44202">
        <dgm:presLayoutVars>
          <dgm:bulletEnabled val="1"/>
        </dgm:presLayoutVars>
      </dgm:prSet>
      <dgm:spPr>
        <a:prstGeom prst="star8">
          <a:avLst/>
        </a:prstGeom>
      </dgm:spPr>
      <dgm:t>
        <a:bodyPr/>
        <a:lstStyle/>
        <a:p>
          <a:endParaRPr lang="en-US"/>
        </a:p>
      </dgm:t>
    </dgm:pt>
    <dgm:pt modelId="{BF31B7AD-ECFE-4D7E-A4AD-16F09A5AF6CD}" type="pres">
      <dgm:prSet presAssocID="{DD39884C-C6D5-4F33-BAA6-99C3674550D9}" presName="Name9" presStyleLbl="parChTrans1D2" presStyleIdx="2" presStyleCnt="7"/>
      <dgm:spPr/>
      <dgm:t>
        <a:bodyPr/>
        <a:lstStyle/>
        <a:p>
          <a:endParaRPr lang="en-US"/>
        </a:p>
      </dgm:t>
    </dgm:pt>
    <dgm:pt modelId="{0CABCF3A-8985-473A-B0D0-AC2DF36DE6FB}" type="pres">
      <dgm:prSet presAssocID="{DD39884C-C6D5-4F33-BAA6-99C3674550D9}" presName="connTx" presStyleLbl="parChTrans1D2" presStyleIdx="2" presStyleCnt="7"/>
      <dgm:spPr/>
      <dgm:t>
        <a:bodyPr/>
        <a:lstStyle/>
        <a:p>
          <a:endParaRPr lang="en-US"/>
        </a:p>
      </dgm:t>
    </dgm:pt>
    <dgm:pt modelId="{181A9A28-F744-4D23-BE5D-A956C56E0259}" type="pres">
      <dgm:prSet presAssocID="{5E8AE583-445C-405B-AF00-52929FBFF997}" presName="node" presStyleLbl="node1" presStyleIdx="2" presStyleCnt="7" custScaleX="121504" custScaleY="110071" custRadScaleRad="157128" custRadScaleInc="5469">
        <dgm:presLayoutVars>
          <dgm:bulletEnabled val="1"/>
        </dgm:presLayoutVars>
      </dgm:prSet>
      <dgm:spPr>
        <a:prstGeom prst="star8">
          <a:avLst/>
        </a:prstGeom>
      </dgm:spPr>
      <dgm:t>
        <a:bodyPr/>
        <a:lstStyle/>
        <a:p>
          <a:endParaRPr lang="en-US"/>
        </a:p>
      </dgm:t>
    </dgm:pt>
    <dgm:pt modelId="{79F3039F-0596-4E4B-A3C6-70D6E4042720}" type="pres">
      <dgm:prSet presAssocID="{A5C92FB2-BD45-4D8B-BF4C-DC73FD8DDE85}" presName="Name9" presStyleLbl="parChTrans1D2" presStyleIdx="3" presStyleCnt="7"/>
      <dgm:spPr/>
      <dgm:t>
        <a:bodyPr/>
        <a:lstStyle/>
        <a:p>
          <a:endParaRPr lang="en-US"/>
        </a:p>
      </dgm:t>
    </dgm:pt>
    <dgm:pt modelId="{34479ED7-C2ED-4573-BA60-9D91D79DD09E}" type="pres">
      <dgm:prSet presAssocID="{A5C92FB2-BD45-4D8B-BF4C-DC73FD8DDE85}" presName="connTx" presStyleLbl="parChTrans1D2" presStyleIdx="3" presStyleCnt="7"/>
      <dgm:spPr/>
      <dgm:t>
        <a:bodyPr/>
        <a:lstStyle/>
        <a:p>
          <a:endParaRPr lang="en-US"/>
        </a:p>
      </dgm:t>
    </dgm:pt>
    <dgm:pt modelId="{4F51A861-A2EC-4FB8-8FB2-78C783F74464}" type="pres">
      <dgm:prSet presAssocID="{B9F1E0F6-52FE-4E41-A2E6-65AD9CD6E9A0}" presName="node" presStyleLbl="node1" presStyleIdx="3" presStyleCnt="7" custScaleX="121551" custScaleY="102893" custRadScaleRad="114183" custRadScaleInc="-29099">
        <dgm:presLayoutVars>
          <dgm:bulletEnabled val="1"/>
        </dgm:presLayoutVars>
      </dgm:prSet>
      <dgm:spPr>
        <a:prstGeom prst="star8">
          <a:avLst/>
        </a:prstGeom>
      </dgm:spPr>
      <dgm:t>
        <a:bodyPr/>
        <a:lstStyle/>
        <a:p>
          <a:endParaRPr lang="en-US"/>
        </a:p>
      </dgm:t>
    </dgm:pt>
    <dgm:pt modelId="{107380B2-C819-4364-9C69-A0414FD64491}" type="pres">
      <dgm:prSet presAssocID="{AA7509D3-6309-48F5-BB8C-AAEEFA2341CB}" presName="Name9" presStyleLbl="parChTrans1D2" presStyleIdx="4" presStyleCnt="7"/>
      <dgm:spPr/>
      <dgm:t>
        <a:bodyPr/>
        <a:lstStyle/>
        <a:p>
          <a:endParaRPr lang="en-US"/>
        </a:p>
      </dgm:t>
    </dgm:pt>
    <dgm:pt modelId="{6E704728-6716-45F2-85EF-C6C5B5AE1B42}" type="pres">
      <dgm:prSet presAssocID="{AA7509D3-6309-48F5-BB8C-AAEEFA2341CB}" presName="connTx" presStyleLbl="parChTrans1D2" presStyleIdx="4" presStyleCnt="7"/>
      <dgm:spPr/>
      <dgm:t>
        <a:bodyPr/>
        <a:lstStyle/>
        <a:p>
          <a:endParaRPr lang="en-US"/>
        </a:p>
      </dgm:t>
    </dgm:pt>
    <dgm:pt modelId="{3C0AB1B8-B739-4FFF-8283-E1F55F8F3F75}" type="pres">
      <dgm:prSet presAssocID="{C37A7623-E178-4591-ABF3-1CA515522D71}" presName="node" presStyleLbl="node1" presStyleIdx="4" presStyleCnt="7" custScaleX="127648" custScaleY="116179" custRadScaleRad="110375" custRadScaleInc="16827">
        <dgm:presLayoutVars>
          <dgm:bulletEnabled val="1"/>
        </dgm:presLayoutVars>
      </dgm:prSet>
      <dgm:spPr>
        <a:prstGeom prst="star8">
          <a:avLst/>
        </a:prstGeom>
      </dgm:spPr>
      <dgm:t>
        <a:bodyPr/>
        <a:lstStyle/>
        <a:p>
          <a:endParaRPr lang="en-US"/>
        </a:p>
      </dgm:t>
    </dgm:pt>
    <dgm:pt modelId="{717373FD-C643-4645-B9E9-0A5FCAB90E46}" type="pres">
      <dgm:prSet presAssocID="{133255F7-0F4F-4C64-8BAC-2D5D1A4E9D5C}" presName="Name9" presStyleLbl="parChTrans1D2" presStyleIdx="5" presStyleCnt="7"/>
      <dgm:spPr/>
      <dgm:t>
        <a:bodyPr/>
        <a:lstStyle/>
        <a:p>
          <a:endParaRPr lang="en-US"/>
        </a:p>
      </dgm:t>
    </dgm:pt>
    <dgm:pt modelId="{F89D48DF-05F9-4A15-AC56-2CB6523FCF2C}" type="pres">
      <dgm:prSet presAssocID="{133255F7-0F4F-4C64-8BAC-2D5D1A4E9D5C}" presName="connTx" presStyleLbl="parChTrans1D2" presStyleIdx="5" presStyleCnt="7"/>
      <dgm:spPr/>
      <dgm:t>
        <a:bodyPr/>
        <a:lstStyle/>
        <a:p>
          <a:endParaRPr lang="en-US"/>
        </a:p>
      </dgm:t>
    </dgm:pt>
    <dgm:pt modelId="{699925B9-A22B-450A-B553-51CCFA240EE6}" type="pres">
      <dgm:prSet presAssocID="{9F97C38E-4657-4CD7-A10F-AE82FBDEC1CA}" presName="node" presStyleLbl="node1" presStyleIdx="5" presStyleCnt="7" custScaleX="133543" custScaleY="119965" custRadScaleRad="144456" custRadScaleInc="3683">
        <dgm:presLayoutVars>
          <dgm:bulletEnabled val="1"/>
        </dgm:presLayoutVars>
      </dgm:prSet>
      <dgm:spPr>
        <a:prstGeom prst="star8">
          <a:avLst/>
        </a:prstGeom>
      </dgm:spPr>
      <dgm:t>
        <a:bodyPr/>
        <a:lstStyle/>
        <a:p>
          <a:endParaRPr lang="en-US"/>
        </a:p>
      </dgm:t>
    </dgm:pt>
    <dgm:pt modelId="{6C623F93-EC99-4434-9E61-7EF0C1E90AC8}" type="pres">
      <dgm:prSet presAssocID="{4C7CA897-F9EE-4596-9054-2EE451FD5A23}" presName="Name9" presStyleLbl="parChTrans1D2" presStyleIdx="6" presStyleCnt="7"/>
      <dgm:spPr/>
      <dgm:t>
        <a:bodyPr/>
        <a:lstStyle/>
        <a:p>
          <a:endParaRPr lang="en-US"/>
        </a:p>
      </dgm:t>
    </dgm:pt>
    <dgm:pt modelId="{59716030-886E-485F-A8E2-F1F2E7EBC695}" type="pres">
      <dgm:prSet presAssocID="{4C7CA897-F9EE-4596-9054-2EE451FD5A23}" presName="connTx" presStyleLbl="parChTrans1D2" presStyleIdx="6" presStyleCnt="7"/>
      <dgm:spPr/>
      <dgm:t>
        <a:bodyPr/>
        <a:lstStyle/>
        <a:p>
          <a:endParaRPr lang="en-US"/>
        </a:p>
      </dgm:t>
    </dgm:pt>
    <dgm:pt modelId="{2EBD8FA7-DE2C-45EC-BCFC-55CB15A3EE89}" type="pres">
      <dgm:prSet presAssocID="{2A7A2912-0181-41BD-96E6-6C89DC6A530C}" presName="node" presStyleLbl="node1" presStyleIdx="6" presStyleCnt="7" custScaleX="117428" custScaleY="120552" custRadScaleRad="129511" custRadScaleInc="-38767">
        <dgm:presLayoutVars>
          <dgm:bulletEnabled val="1"/>
        </dgm:presLayoutVars>
      </dgm:prSet>
      <dgm:spPr>
        <a:prstGeom prst="star8">
          <a:avLst/>
        </a:prstGeom>
      </dgm:spPr>
      <dgm:t>
        <a:bodyPr/>
        <a:lstStyle/>
        <a:p>
          <a:endParaRPr lang="en-US"/>
        </a:p>
      </dgm:t>
    </dgm:pt>
  </dgm:ptLst>
  <dgm:cxnLst>
    <dgm:cxn modelId="{DE7AD5B4-2C58-4BF0-9743-853E699E1700}" type="presOf" srcId="{53998F24-37A6-4FAA-A20A-E58DC31FEF99}" destId="{5644F658-1368-45F8-921B-F013852A1B40}" srcOrd="1" destOrd="0" presId="urn:microsoft.com/office/officeart/2005/8/layout/radial1"/>
    <dgm:cxn modelId="{E9A9E1A4-950B-4EBD-B2CC-8056FDC9F352}" type="presOf" srcId="{9F97C38E-4657-4CD7-A10F-AE82FBDEC1CA}" destId="{699925B9-A22B-450A-B553-51CCFA240EE6}" srcOrd="0" destOrd="0" presId="urn:microsoft.com/office/officeart/2005/8/layout/radial1"/>
    <dgm:cxn modelId="{3AB8F06F-A537-42C0-95DB-D79688BB6C74}" type="presOf" srcId="{18C4DDAD-F07D-4203-8BE6-F932AEA8F23F}" destId="{609BAFF7-1DAC-4F90-ACAD-CE7C9E4E9DFE}" srcOrd="0" destOrd="0" presId="urn:microsoft.com/office/officeart/2005/8/layout/radial1"/>
    <dgm:cxn modelId="{F180395D-8BA1-407B-83EE-B66472D13C1E}" srcId="{5D981EA7-575F-4424-B525-73110615EC83}" destId="{119CC313-BDFF-4CB2-AFAB-576BCA78D593}" srcOrd="0" destOrd="0" parTransId="{1121F158-6B98-4D6E-8EF5-F182F5FE68CA}" sibTransId="{74C9C032-F9BC-43D2-BA1A-BBDF700066AD}"/>
    <dgm:cxn modelId="{27972903-947C-4FFD-8F97-07BED1857B52}" type="presOf" srcId="{DD39884C-C6D5-4F33-BAA6-99C3674550D9}" destId="{0CABCF3A-8985-473A-B0D0-AC2DF36DE6FB}" srcOrd="1" destOrd="0" presId="urn:microsoft.com/office/officeart/2005/8/layout/radial1"/>
    <dgm:cxn modelId="{5B2D3847-C9BC-43EB-A7E0-AB9639ACEA82}" srcId="{119CC313-BDFF-4CB2-AFAB-576BCA78D593}" destId="{242396E2-AFC1-4382-A358-090C5EDAB64C}" srcOrd="1" destOrd="0" parTransId="{18C4DDAD-F07D-4203-8BE6-F932AEA8F23F}" sibTransId="{917ED974-9424-481B-8323-4955D7DA53D4}"/>
    <dgm:cxn modelId="{9CCBE44F-D636-4C79-AED5-0697B359A14E}" type="presOf" srcId="{5E8AE583-445C-405B-AF00-52929FBFF997}" destId="{181A9A28-F744-4D23-BE5D-A956C56E0259}" srcOrd="0" destOrd="0" presId="urn:microsoft.com/office/officeart/2005/8/layout/radial1"/>
    <dgm:cxn modelId="{D87A250F-82A1-4911-B9D1-B17B04464276}" type="presOf" srcId="{133255F7-0F4F-4C64-8BAC-2D5D1A4E9D5C}" destId="{717373FD-C643-4645-B9E9-0A5FCAB90E46}" srcOrd="0" destOrd="0" presId="urn:microsoft.com/office/officeart/2005/8/layout/radial1"/>
    <dgm:cxn modelId="{05C432BC-3BC0-4445-9CB2-B21843B1C336}" type="presOf" srcId="{18C4DDAD-F07D-4203-8BE6-F932AEA8F23F}" destId="{8C44FAD8-D05D-4D7C-8BB7-1A439BDCB7F7}" srcOrd="1" destOrd="0" presId="urn:microsoft.com/office/officeart/2005/8/layout/radial1"/>
    <dgm:cxn modelId="{D25FA3D7-1084-42A4-902F-C1E919A5A305}" type="presOf" srcId="{C37A7623-E178-4591-ABF3-1CA515522D71}" destId="{3C0AB1B8-B739-4FFF-8283-E1F55F8F3F75}" srcOrd="0" destOrd="0" presId="urn:microsoft.com/office/officeart/2005/8/layout/radial1"/>
    <dgm:cxn modelId="{70C53C99-7C4D-4358-817A-4A3D3E0ACB67}" srcId="{119CC313-BDFF-4CB2-AFAB-576BCA78D593}" destId="{2A7A2912-0181-41BD-96E6-6C89DC6A530C}" srcOrd="6" destOrd="0" parTransId="{4C7CA897-F9EE-4596-9054-2EE451FD5A23}" sibTransId="{36867876-37EA-4AA8-838B-F5352D7B9917}"/>
    <dgm:cxn modelId="{F70FB20B-4C85-4D9E-AA92-97E2E5DC12A8}" type="presOf" srcId="{AA7509D3-6309-48F5-BB8C-AAEEFA2341CB}" destId="{107380B2-C819-4364-9C69-A0414FD64491}" srcOrd="0" destOrd="0" presId="urn:microsoft.com/office/officeart/2005/8/layout/radial1"/>
    <dgm:cxn modelId="{1B5B8926-03EE-485B-9BD7-FF84E52DCBDB}" type="presOf" srcId="{242396E2-AFC1-4382-A358-090C5EDAB64C}" destId="{1C5DE72E-D6CE-4B7D-B525-E09B3AC9FE18}" srcOrd="0" destOrd="0" presId="urn:microsoft.com/office/officeart/2005/8/layout/radial1"/>
    <dgm:cxn modelId="{674EEE89-9231-44A4-A437-3EACF3E68D04}" type="presOf" srcId="{B9F1E0F6-52FE-4E41-A2E6-65AD9CD6E9A0}" destId="{4F51A861-A2EC-4FB8-8FB2-78C783F74464}" srcOrd="0" destOrd="0" presId="urn:microsoft.com/office/officeart/2005/8/layout/radial1"/>
    <dgm:cxn modelId="{846016EA-1254-4CD0-B729-1914AF4EF75F}" type="presOf" srcId="{2A7A2912-0181-41BD-96E6-6C89DC6A530C}" destId="{2EBD8FA7-DE2C-45EC-BCFC-55CB15A3EE89}" srcOrd="0" destOrd="0" presId="urn:microsoft.com/office/officeart/2005/8/layout/radial1"/>
    <dgm:cxn modelId="{6BB57F6D-92EB-47EB-8EB7-CDE91AEE1B52}" type="presOf" srcId="{133255F7-0F4F-4C64-8BAC-2D5D1A4E9D5C}" destId="{F89D48DF-05F9-4A15-AC56-2CB6523FCF2C}" srcOrd="1" destOrd="0" presId="urn:microsoft.com/office/officeart/2005/8/layout/radial1"/>
    <dgm:cxn modelId="{ECD1BDF3-0BAA-4AD3-A398-48B79176D0B2}" type="presOf" srcId="{A5C92FB2-BD45-4D8B-BF4C-DC73FD8DDE85}" destId="{79F3039F-0596-4E4B-A3C6-70D6E4042720}" srcOrd="0" destOrd="0" presId="urn:microsoft.com/office/officeart/2005/8/layout/radial1"/>
    <dgm:cxn modelId="{4AD4016B-2DFD-4CD6-AE75-9ABEAD69BD9D}" type="presOf" srcId="{4C7CA897-F9EE-4596-9054-2EE451FD5A23}" destId="{6C623F93-EC99-4434-9E61-7EF0C1E90AC8}" srcOrd="0" destOrd="0" presId="urn:microsoft.com/office/officeart/2005/8/layout/radial1"/>
    <dgm:cxn modelId="{31026323-D94B-43D8-B308-5D471F45C295}" type="presOf" srcId="{A5C92FB2-BD45-4D8B-BF4C-DC73FD8DDE85}" destId="{34479ED7-C2ED-4573-BA60-9D91D79DD09E}" srcOrd="1" destOrd="0" presId="urn:microsoft.com/office/officeart/2005/8/layout/radial1"/>
    <dgm:cxn modelId="{8C830604-EFD8-48C5-8DDC-3C037C668523}" srcId="{119CC313-BDFF-4CB2-AFAB-576BCA78D593}" destId="{B9F1E0F6-52FE-4E41-A2E6-65AD9CD6E9A0}" srcOrd="3" destOrd="0" parTransId="{A5C92FB2-BD45-4D8B-BF4C-DC73FD8DDE85}" sibTransId="{40756666-82FE-48BE-9108-5B5E2C1C3245}"/>
    <dgm:cxn modelId="{DDEFD354-A555-4930-B208-1794B2BFA5EC}" srcId="{119CC313-BDFF-4CB2-AFAB-576BCA78D593}" destId="{C37A7623-E178-4591-ABF3-1CA515522D71}" srcOrd="4" destOrd="0" parTransId="{AA7509D3-6309-48F5-BB8C-AAEEFA2341CB}" sibTransId="{DF8D63C8-C649-46CD-8C07-04CA5294F540}"/>
    <dgm:cxn modelId="{1DF0E050-3E65-444C-BC64-54A2EF1D8D2D}" type="presOf" srcId="{53998F24-37A6-4FAA-A20A-E58DC31FEF99}" destId="{ED33D579-4F07-4D37-BF24-5452A7350F80}" srcOrd="0" destOrd="0" presId="urn:microsoft.com/office/officeart/2005/8/layout/radial1"/>
    <dgm:cxn modelId="{ABE56057-FA33-42F5-BA20-302982562696}" type="presOf" srcId="{4D0BE8FC-FB2E-40D9-9A03-EDD269EEAFCF}" destId="{37FF73BE-8852-4477-96CA-89D33880AB80}" srcOrd="0" destOrd="0" presId="urn:microsoft.com/office/officeart/2005/8/layout/radial1"/>
    <dgm:cxn modelId="{1FC03FE3-B818-4845-8FEB-C7CB2D7D685E}" type="presOf" srcId="{5D981EA7-575F-4424-B525-73110615EC83}" destId="{E1BA79BA-1B5C-4064-8AA6-3609A3BD2BBD}" srcOrd="0" destOrd="0" presId="urn:microsoft.com/office/officeart/2005/8/layout/radial1"/>
    <dgm:cxn modelId="{15CBD3A1-E486-4992-98A0-D1D7AC975269}" srcId="{119CC313-BDFF-4CB2-AFAB-576BCA78D593}" destId="{5E8AE583-445C-405B-AF00-52929FBFF997}" srcOrd="2" destOrd="0" parTransId="{DD39884C-C6D5-4F33-BAA6-99C3674550D9}" sibTransId="{4B3EA6DB-8CB4-4D0D-999F-3CF7C7313379}"/>
    <dgm:cxn modelId="{E1231DD2-ACDD-463B-BD2D-DFF22E320BFB}" type="presOf" srcId="{119CC313-BDFF-4CB2-AFAB-576BCA78D593}" destId="{0F167041-F24C-48BA-BA27-C84D229C17A8}" srcOrd="0" destOrd="0" presId="urn:microsoft.com/office/officeart/2005/8/layout/radial1"/>
    <dgm:cxn modelId="{01427BC5-C112-498C-8171-42D16541FF97}" type="presOf" srcId="{AA7509D3-6309-48F5-BB8C-AAEEFA2341CB}" destId="{6E704728-6716-45F2-85EF-C6C5B5AE1B42}" srcOrd="1" destOrd="0" presId="urn:microsoft.com/office/officeart/2005/8/layout/radial1"/>
    <dgm:cxn modelId="{C4D1F263-876F-4783-8BD2-87AF710CAA54}" srcId="{119CC313-BDFF-4CB2-AFAB-576BCA78D593}" destId="{4D0BE8FC-FB2E-40D9-9A03-EDD269EEAFCF}" srcOrd="0" destOrd="0" parTransId="{53998F24-37A6-4FAA-A20A-E58DC31FEF99}" sibTransId="{C444E469-602A-4870-8D17-F0B19B53EB22}"/>
    <dgm:cxn modelId="{6B1801CD-E528-4F29-B1D9-C0CB0EC02F2C}" type="presOf" srcId="{4C7CA897-F9EE-4596-9054-2EE451FD5A23}" destId="{59716030-886E-485F-A8E2-F1F2E7EBC695}" srcOrd="1" destOrd="0" presId="urn:microsoft.com/office/officeart/2005/8/layout/radial1"/>
    <dgm:cxn modelId="{2DED151F-8F78-4080-AFBF-7ADCB019215C}" type="presOf" srcId="{DD39884C-C6D5-4F33-BAA6-99C3674550D9}" destId="{BF31B7AD-ECFE-4D7E-A4AD-16F09A5AF6CD}" srcOrd="0" destOrd="0" presId="urn:microsoft.com/office/officeart/2005/8/layout/radial1"/>
    <dgm:cxn modelId="{4B4A44AA-CE8D-423C-BEA7-365837A57921}" srcId="{119CC313-BDFF-4CB2-AFAB-576BCA78D593}" destId="{9F97C38E-4657-4CD7-A10F-AE82FBDEC1CA}" srcOrd="5" destOrd="0" parTransId="{133255F7-0F4F-4C64-8BAC-2D5D1A4E9D5C}" sibTransId="{7FB289BE-E932-465B-A6EF-1DA1C995F8D6}"/>
    <dgm:cxn modelId="{E3994472-3855-4346-AC10-76E8DF4E2B19}" type="presParOf" srcId="{E1BA79BA-1B5C-4064-8AA6-3609A3BD2BBD}" destId="{0F167041-F24C-48BA-BA27-C84D229C17A8}" srcOrd="0" destOrd="0" presId="urn:microsoft.com/office/officeart/2005/8/layout/radial1"/>
    <dgm:cxn modelId="{D2245CDF-1E99-48CD-999F-F65B7A073B32}" type="presParOf" srcId="{E1BA79BA-1B5C-4064-8AA6-3609A3BD2BBD}" destId="{ED33D579-4F07-4D37-BF24-5452A7350F80}" srcOrd="1" destOrd="0" presId="urn:microsoft.com/office/officeart/2005/8/layout/radial1"/>
    <dgm:cxn modelId="{DCDE929E-8294-4225-8079-AF5BB7760B2A}" type="presParOf" srcId="{ED33D579-4F07-4D37-BF24-5452A7350F80}" destId="{5644F658-1368-45F8-921B-F013852A1B40}" srcOrd="0" destOrd="0" presId="urn:microsoft.com/office/officeart/2005/8/layout/radial1"/>
    <dgm:cxn modelId="{5E88C0B8-A8B2-454B-A244-363F6E8A8828}" type="presParOf" srcId="{E1BA79BA-1B5C-4064-8AA6-3609A3BD2BBD}" destId="{37FF73BE-8852-4477-96CA-89D33880AB80}" srcOrd="2" destOrd="0" presId="urn:microsoft.com/office/officeart/2005/8/layout/radial1"/>
    <dgm:cxn modelId="{9EE147CE-CB91-4D46-AE27-56DCFAFA7EF0}" type="presParOf" srcId="{E1BA79BA-1B5C-4064-8AA6-3609A3BD2BBD}" destId="{609BAFF7-1DAC-4F90-ACAD-CE7C9E4E9DFE}" srcOrd="3" destOrd="0" presId="urn:microsoft.com/office/officeart/2005/8/layout/radial1"/>
    <dgm:cxn modelId="{C5797BBB-78DE-434F-9491-FAF1704B99A7}" type="presParOf" srcId="{609BAFF7-1DAC-4F90-ACAD-CE7C9E4E9DFE}" destId="{8C44FAD8-D05D-4D7C-8BB7-1A439BDCB7F7}" srcOrd="0" destOrd="0" presId="urn:microsoft.com/office/officeart/2005/8/layout/radial1"/>
    <dgm:cxn modelId="{564DF2AC-A30F-4564-870E-571C9169094A}" type="presParOf" srcId="{E1BA79BA-1B5C-4064-8AA6-3609A3BD2BBD}" destId="{1C5DE72E-D6CE-4B7D-B525-E09B3AC9FE18}" srcOrd="4" destOrd="0" presId="urn:microsoft.com/office/officeart/2005/8/layout/radial1"/>
    <dgm:cxn modelId="{9D880B6D-4398-4E52-86E9-188A3D87F622}" type="presParOf" srcId="{E1BA79BA-1B5C-4064-8AA6-3609A3BD2BBD}" destId="{BF31B7AD-ECFE-4D7E-A4AD-16F09A5AF6CD}" srcOrd="5" destOrd="0" presId="urn:microsoft.com/office/officeart/2005/8/layout/radial1"/>
    <dgm:cxn modelId="{E0E2DC98-5391-4DC5-A224-5B432C3A9ABB}" type="presParOf" srcId="{BF31B7AD-ECFE-4D7E-A4AD-16F09A5AF6CD}" destId="{0CABCF3A-8985-473A-B0D0-AC2DF36DE6FB}" srcOrd="0" destOrd="0" presId="urn:microsoft.com/office/officeart/2005/8/layout/radial1"/>
    <dgm:cxn modelId="{92B78279-6EA3-4CAE-ADEE-EDB809F179B2}" type="presParOf" srcId="{E1BA79BA-1B5C-4064-8AA6-3609A3BD2BBD}" destId="{181A9A28-F744-4D23-BE5D-A956C56E0259}" srcOrd="6" destOrd="0" presId="urn:microsoft.com/office/officeart/2005/8/layout/radial1"/>
    <dgm:cxn modelId="{BC01A3BC-A643-4477-B524-972A20A55D4F}" type="presParOf" srcId="{E1BA79BA-1B5C-4064-8AA6-3609A3BD2BBD}" destId="{79F3039F-0596-4E4B-A3C6-70D6E4042720}" srcOrd="7" destOrd="0" presId="urn:microsoft.com/office/officeart/2005/8/layout/radial1"/>
    <dgm:cxn modelId="{C452A837-21AE-4F21-BCC6-8F1A139C0C68}" type="presParOf" srcId="{79F3039F-0596-4E4B-A3C6-70D6E4042720}" destId="{34479ED7-C2ED-4573-BA60-9D91D79DD09E}" srcOrd="0" destOrd="0" presId="urn:microsoft.com/office/officeart/2005/8/layout/radial1"/>
    <dgm:cxn modelId="{37B42C5F-0FBD-45F6-93A1-F7604420711D}" type="presParOf" srcId="{E1BA79BA-1B5C-4064-8AA6-3609A3BD2BBD}" destId="{4F51A861-A2EC-4FB8-8FB2-78C783F74464}" srcOrd="8" destOrd="0" presId="urn:microsoft.com/office/officeart/2005/8/layout/radial1"/>
    <dgm:cxn modelId="{28997302-D8DD-4F1B-9127-7F962E8295D2}" type="presParOf" srcId="{E1BA79BA-1B5C-4064-8AA6-3609A3BD2BBD}" destId="{107380B2-C819-4364-9C69-A0414FD64491}" srcOrd="9" destOrd="0" presId="urn:microsoft.com/office/officeart/2005/8/layout/radial1"/>
    <dgm:cxn modelId="{EF108601-3A9E-4F54-B617-3710659C29F9}" type="presParOf" srcId="{107380B2-C819-4364-9C69-A0414FD64491}" destId="{6E704728-6716-45F2-85EF-C6C5B5AE1B42}" srcOrd="0" destOrd="0" presId="urn:microsoft.com/office/officeart/2005/8/layout/radial1"/>
    <dgm:cxn modelId="{E635146D-B804-448F-9A24-710207DD123E}" type="presParOf" srcId="{E1BA79BA-1B5C-4064-8AA6-3609A3BD2BBD}" destId="{3C0AB1B8-B739-4FFF-8283-E1F55F8F3F75}" srcOrd="10" destOrd="0" presId="urn:microsoft.com/office/officeart/2005/8/layout/radial1"/>
    <dgm:cxn modelId="{A4151768-D162-4C7C-90A7-9F6650D9EEA2}" type="presParOf" srcId="{E1BA79BA-1B5C-4064-8AA6-3609A3BD2BBD}" destId="{717373FD-C643-4645-B9E9-0A5FCAB90E46}" srcOrd="11" destOrd="0" presId="urn:microsoft.com/office/officeart/2005/8/layout/radial1"/>
    <dgm:cxn modelId="{96A75B7E-8A9C-4CB9-A324-04226A9A9C47}" type="presParOf" srcId="{717373FD-C643-4645-B9E9-0A5FCAB90E46}" destId="{F89D48DF-05F9-4A15-AC56-2CB6523FCF2C}" srcOrd="0" destOrd="0" presId="urn:microsoft.com/office/officeart/2005/8/layout/radial1"/>
    <dgm:cxn modelId="{92367398-8F60-4A0F-93CD-F77439AA7491}" type="presParOf" srcId="{E1BA79BA-1B5C-4064-8AA6-3609A3BD2BBD}" destId="{699925B9-A22B-450A-B553-51CCFA240EE6}" srcOrd="12" destOrd="0" presId="urn:microsoft.com/office/officeart/2005/8/layout/radial1"/>
    <dgm:cxn modelId="{F467A3D1-6D48-427E-8F52-2ABF28881AF7}" type="presParOf" srcId="{E1BA79BA-1B5C-4064-8AA6-3609A3BD2BBD}" destId="{6C623F93-EC99-4434-9E61-7EF0C1E90AC8}" srcOrd="13" destOrd="0" presId="urn:microsoft.com/office/officeart/2005/8/layout/radial1"/>
    <dgm:cxn modelId="{7F738D07-600D-4693-BB1A-AF103B80BC4A}" type="presParOf" srcId="{6C623F93-EC99-4434-9E61-7EF0C1E90AC8}" destId="{59716030-886E-485F-A8E2-F1F2E7EBC695}" srcOrd="0" destOrd="0" presId="urn:microsoft.com/office/officeart/2005/8/layout/radial1"/>
    <dgm:cxn modelId="{2D4978CF-A9B5-42E6-8C3E-F64EE1E6B056}" type="presParOf" srcId="{E1BA79BA-1B5C-4064-8AA6-3609A3BD2BBD}" destId="{2EBD8FA7-DE2C-45EC-BCFC-55CB15A3EE89}" srcOrd="14" destOrd="0" presId="urn:microsoft.com/office/officeart/2005/8/layout/radia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7AEFC5-72E6-4938-A475-B95EDC5699C6}" type="doc">
      <dgm:prSet loTypeId="urn:microsoft.com/office/officeart/2005/8/layout/pyramid1" loCatId="pyramid" qsTypeId="urn:microsoft.com/office/officeart/2005/8/quickstyle/3d6" qsCatId="3D" csTypeId="urn:microsoft.com/office/officeart/2005/8/colors/accent1_3" csCatId="accent1" phldr="1"/>
      <dgm:spPr/>
    </dgm:pt>
    <dgm:pt modelId="{82A3FE7A-3D5C-4B2A-AEAB-C24207AD8D60}">
      <dgm:prSet custT="1"/>
      <dgm:spPr/>
      <dgm:t>
        <a:bodyPr/>
        <a:lstStyle/>
        <a:p>
          <a:r>
            <a:rPr lang="en-US" sz="1800" b="1" dirty="0" smtClean="0"/>
            <a:t>Range of Alternatives</a:t>
          </a:r>
          <a:endParaRPr lang="en-US" sz="1800" b="1" dirty="0"/>
        </a:p>
      </dgm:t>
    </dgm:pt>
    <dgm:pt modelId="{BB3F080E-98F0-4821-A849-4E5EB1AC6AB5}" type="parTrans" cxnId="{ECB95295-6D2F-46EC-9B48-22AFD85953D5}">
      <dgm:prSet/>
      <dgm:spPr/>
      <dgm:t>
        <a:bodyPr/>
        <a:lstStyle/>
        <a:p>
          <a:endParaRPr lang="en-US" sz="1000"/>
        </a:p>
      </dgm:t>
    </dgm:pt>
    <dgm:pt modelId="{C6624EEA-C37B-4374-9074-1324EDC66AC4}" type="sibTrans" cxnId="{ECB95295-6D2F-46EC-9B48-22AFD85953D5}">
      <dgm:prSet/>
      <dgm:spPr/>
      <dgm:t>
        <a:bodyPr/>
        <a:lstStyle/>
        <a:p>
          <a:endParaRPr lang="en-US" sz="1000"/>
        </a:p>
      </dgm:t>
    </dgm:pt>
    <dgm:pt modelId="{B8E2CFC0-0C1B-489D-A13E-8E9748BAA69B}">
      <dgm:prSet phldrT="[Text]" custT="1"/>
      <dgm:spPr>
        <a:solidFill>
          <a:srgbClr val="00FF00"/>
        </a:solidFill>
      </dgm:spPr>
      <dgm:t>
        <a:bodyPr/>
        <a:lstStyle/>
        <a:p>
          <a:endParaRPr lang="en-US" sz="1800" b="1" dirty="0" smtClean="0"/>
        </a:p>
        <a:p>
          <a:endParaRPr lang="en-US" sz="1800" b="1" dirty="0" smtClean="0"/>
        </a:p>
        <a:p>
          <a:r>
            <a:rPr lang="en-US" sz="1800" b="1" dirty="0" smtClean="0"/>
            <a:t>Preferred Alternative</a:t>
          </a:r>
          <a:endParaRPr lang="en-US" sz="1800" b="1" dirty="0"/>
        </a:p>
      </dgm:t>
    </dgm:pt>
    <dgm:pt modelId="{99B788CA-9077-4537-A4A8-650A1BCBFAA9}" type="sibTrans" cxnId="{5EBC3B38-CD26-4331-9C3E-ED78FE50F255}">
      <dgm:prSet/>
      <dgm:spPr/>
      <dgm:t>
        <a:bodyPr/>
        <a:lstStyle/>
        <a:p>
          <a:endParaRPr lang="en-US" sz="1000"/>
        </a:p>
      </dgm:t>
    </dgm:pt>
    <dgm:pt modelId="{8A78FD34-932D-4062-A3D3-15DE3316FD35}" type="parTrans" cxnId="{5EBC3B38-CD26-4331-9C3E-ED78FE50F255}">
      <dgm:prSet/>
      <dgm:spPr/>
      <dgm:t>
        <a:bodyPr/>
        <a:lstStyle/>
        <a:p>
          <a:endParaRPr lang="en-US" sz="1000"/>
        </a:p>
      </dgm:t>
    </dgm:pt>
    <dgm:pt modelId="{8D438BE1-0D32-4A09-AF5D-86941E21755F}">
      <dgm:prSet custT="1"/>
      <dgm:spPr/>
      <dgm:t>
        <a:bodyPr/>
        <a:lstStyle/>
        <a:p>
          <a:r>
            <a:rPr lang="en-US" sz="1800" b="1" dirty="0" smtClean="0"/>
            <a:t>Initial Alternatives</a:t>
          </a:r>
          <a:endParaRPr lang="en-US" sz="1800" b="1" dirty="0"/>
        </a:p>
      </dgm:t>
    </dgm:pt>
    <dgm:pt modelId="{55688A76-9A5F-4E03-9CB4-56F84F9CA671}" type="sibTrans" cxnId="{20B6EDC6-6944-4332-9C64-FEC8CB6368AA}">
      <dgm:prSet/>
      <dgm:spPr/>
      <dgm:t>
        <a:bodyPr/>
        <a:lstStyle/>
        <a:p>
          <a:endParaRPr lang="en-US" sz="1000"/>
        </a:p>
      </dgm:t>
    </dgm:pt>
    <dgm:pt modelId="{D6CF4BB8-E7D5-40CE-8158-59BDD6819D07}" type="parTrans" cxnId="{20B6EDC6-6944-4332-9C64-FEC8CB6368AA}">
      <dgm:prSet/>
      <dgm:spPr/>
      <dgm:t>
        <a:bodyPr/>
        <a:lstStyle/>
        <a:p>
          <a:endParaRPr lang="en-US" sz="1000"/>
        </a:p>
      </dgm:t>
    </dgm:pt>
    <dgm:pt modelId="{E4F9779C-0E53-4841-A5A2-5D7B9BEB0B2D}">
      <dgm:prSet custT="1"/>
      <dgm:spPr/>
      <dgm:t>
        <a:bodyPr/>
        <a:lstStyle/>
        <a:p>
          <a:endParaRPr lang="en-US" sz="1800" b="1" smtClean="0"/>
        </a:p>
        <a:p>
          <a:r>
            <a:rPr lang="en-US" sz="1800" b="1" smtClean="0"/>
            <a:t>Alternatives </a:t>
          </a:r>
          <a:r>
            <a:rPr lang="en-US" sz="1800" b="1" dirty="0" smtClean="0"/>
            <a:t>Carried Forward</a:t>
          </a:r>
          <a:endParaRPr lang="en-US" sz="1800" b="1" dirty="0"/>
        </a:p>
      </dgm:t>
    </dgm:pt>
    <dgm:pt modelId="{272CC4AA-3F1E-4772-BDBA-0010DEADF0D9}" type="parTrans" cxnId="{F64E03DB-8769-444A-9858-8F1E61FBB966}">
      <dgm:prSet/>
      <dgm:spPr/>
      <dgm:t>
        <a:bodyPr/>
        <a:lstStyle/>
        <a:p>
          <a:endParaRPr lang="en-US"/>
        </a:p>
      </dgm:t>
    </dgm:pt>
    <dgm:pt modelId="{E814B64C-E48E-475D-BFA6-D888228F2D86}" type="sibTrans" cxnId="{F64E03DB-8769-444A-9858-8F1E61FBB966}">
      <dgm:prSet/>
      <dgm:spPr/>
      <dgm:t>
        <a:bodyPr/>
        <a:lstStyle/>
        <a:p>
          <a:endParaRPr lang="en-US"/>
        </a:p>
      </dgm:t>
    </dgm:pt>
    <dgm:pt modelId="{DBCBABAC-252E-45B8-9D75-B84BB47DEF99}" type="pres">
      <dgm:prSet presAssocID="{2A7AEFC5-72E6-4938-A475-B95EDC5699C6}" presName="Name0" presStyleCnt="0">
        <dgm:presLayoutVars>
          <dgm:dir/>
          <dgm:animLvl val="lvl"/>
          <dgm:resizeHandles val="exact"/>
        </dgm:presLayoutVars>
      </dgm:prSet>
      <dgm:spPr/>
    </dgm:pt>
    <dgm:pt modelId="{489E44F1-46E8-496F-AAFF-C9EACFC1EF99}" type="pres">
      <dgm:prSet presAssocID="{B8E2CFC0-0C1B-489D-A13E-8E9748BAA69B}" presName="Name8" presStyleCnt="0"/>
      <dgm:spPr/>
    </dgm:pt>
    <dgm:pt modelId="{05912905-D1DA-44B3-922A-26D4C9873252}" type="pres">
      <dgm:prSet presAssocID="{B8E2CFC0-0C1B-489D-A13E-8E9748BAA69B}" presName="level" presStyleLbl="node1" presStyleIdx="0" presStyleCnt="4">
        <dgm:presLayoutVars>
          <dgm:chMax val="1"/>
          <dgm:bulletEnabled val="1"/>
        </dgm:presLayoutVars>
      </dgm:prSet>
      <dgm:spPr/>
      <dgm:t>
        <a:bodyPr/>
        <a:lstStyle/>
        <a:p>
          <a:endParaRPr lang="en-US"/>
        </a:p>
      </dgm:t>
    </dgm:pt>
    <dgm:pt modelId="{86C02863-DDEF-4CFE-A426-DF6BDA0D0F73}" type="pres">
      <dgm:prSet presAssocID="{B8E2CFC0-0C1B-489D-A13E-8E9748BAA69B}" presName="levelTx" presStyleLbl="revTx" presStyleIdx="0" presStyleCnt="0">
        <dgm:presLayoutVars>
          <dgm:chMax val="1"/>
          <dgm:bulletEnabled val="1"/>
        </dgm:presLayoutVars>
      </dgm:prSet>
      <dgm:spPr/>
      <dgm:t>
        <a:bodyPr/>
        <a:lstStyle/>
        <a:p>
          <a:endParaRPr lang="en-US"/>
        </a:p>
      </dgm:t>
    </dgm:pt>
    <dgm:pt modelId="{CF4F8C52-3719-46BA-8975-0B2896F89E40}" type="pres">
      <dgm:prSet presAssocID="{E4F9779C-0E53-4841-A5A2-5D7B9BEB0B2D}" presName="Name8" presStyleCnt="0"/>
      <dgm:spPr/>
    </dgm:pt>
    <dgm:pt modelId="{B2EFB72C-DBC9-4A53-B38E-A916AD57EB67}" type="pres">
      <dgm:prSet presAssocID="{E4F9779C-0E53-4841-A5A2-5D7B9BEB0B2D}" presName="level" presStyleLbl="node1" presStyleIdx="1" presStyleCnt="4">
        <dgm:presLayoutVars>
          <dgm:chMax val="1"/>
          <dgm:bulletEnabled val="1"/>
        </dgm:presLayoutVars>
      </dgm:prSet>
      <dgm:spPr/>
      <dgm:t>
        <a:bodyPr/>
        <a:lstStyle/>
        <a:p>
          <a:endParaRPr lang="en-US"/>
        </a:p>
      </dgm:t>
    </dgm:pt>
    <dgm:pt modelId="{6C5DFE07-AA3F-416E-9B78-84FC675856FA}" type="pres">
      <dgm:prSet presAssocID="{E4F9779C-0E53-4841-A5A2-5D7B9BEB0B2D}" presName="levelTx" presStyleLbl="revTx" presStyleIdx="0" presStyleCnt="0">
        <dgm:presLayoutVars>
          <dgm:chMax val="1"/>
          <dgm:bulletEnabled val="1"/>
        </dgm:presLayoutVars>
      </dgm:prSet>
      <dgm:spPr/>
      <dgm:t>
        <a:bodyPr/>
        <a:lstStyle/>
        <a:p>
          <a:endParaRPr lang="en-US"/>
        </a:p>
      </dgm:t>
    </dgm:pt>
    <dgm:pt modelId="{7CFB9EE3-9BE0-4B29-B959-E6E61CAD7E9A}" type="pres">
      <dgm:prSet presAssocID="{82A3FE7A-3D5C-4B2A-AEAB-C24207AD8D60}" presName="Name8" presStyleCnt="0"/>
      <dgm:spPr/>
    </dgm:pt>
    <dgm:pt modelId="{B3080CBB-B4D0-4EFD-816D-39696DBC01E0}" type="pres">
      <dgm:prSet presAssocID="{82A3FE7A-3D5C-4B2A-AEAB-C24207AD8D60}" presName="level" presStyleLbl="node1" presStyleIdx="2" presStyleCnt="4">
        <dgm:presLayoutVars>
          <dgm:chMax val="1"/>
          <dgm:bulletEnabled val="1"/>
        </dgm:presLayoutVars>
      </dgm:prSet>
      <dgm:spPr/>
      <dgm:t>
        <a:bodyPr/>
        <a:lstStyle/>
        <a:p>
          <a:endParaRPr lang="en-US"/>
        </a:p>
      </dgm:t>
    </dgm:pt>
    <dgm:pt modelId="{FC93194E-BEB2-4860-AC9F-A7602063D096}" type="pres">
      <dgm:prSet presAssocID="{82A3FE7A-3D5C-4B2A-AEAB-C24207AD8D60}" presName="levelTx" presStyleLbl="revTx" presStyleIdx="0" presStyleCnt="0">
        <dgm:presLayoutVars>
          <dgm:chMax val="1"/>
          <dgm:bulletEnabled val="1"/>
        </dgm:presLayoutVars>
      </dgm:prSet>
      <dgm:spPr/>
      <dgm:t>
        <a:bodyPr/>
        <a:lstStyle/>
        <a:p>
          <a:endParaRPr lang="en-US"/>
        </a:p>
      </dgm:t>
    </dgm:pt>
    <dgm:pt modelId="{C721917A-805D-4F66-B17B-EFF25F8FCB83}" type="pres">
      <dgm:prSet presAssocID="{8D438BE1-0D32-4A09-AF5D-86941E21755F}" presName="Name8" presStyleCnt="0"/>
      <dgm:spPr/>
    </dgm:pt>
    <dgm:pt modelId="{1006E782-E49D-4873-945B-DE73E49484D4}" type="pres">
      <dgm:prSet presAssocID="{8D438BE1-0D32-4A09-AF5D-86941E21755F}" presName="level" presStyleLbl="node1" presStyleIdx="3" presStyleCnt="4" custLinFactNeighborX="712" custLinFactNeighborY="915">
        <dgm:presLayoutVars>
          <dgm:chMax val="1"/>
          <dgm:bulletEnabled val="1"/>
        </dgm:presLayoutVars>
      </dgm:prSet>
      <dgm:spPr/>
      <dgm:t>
        <a:bodyPr/>
        <a:lstStyle/>
        <a:p>
          <a:endParaRPr lang="en-US"/>
        </a:p>
      </dgm:t>
    </dgm:pt>
    <dgm:pt modelId="{B8EE76E2-D2F0-4323-9C72-3CC9F61BCBAB}" type="pres">
      <dgm:prSet presAssocID="{8D438BE1-0D32-4A09-AF5D-86941E21755F}" presName="levelTx" presStyleLbl="revTx" presStyleIdx="0" presStyleCnt="0">
        <dgm:presLayoutVars>
          <dgm:chMax val="1"/>
          <dgm:bulletEnabled val="1"/>
        </dgm:presLayoutVars>
      </dgm:prSet>
      <dgm:spPr/>
      <dgm:t>
        <a:bodyPr/>
        <a:lstStyle/>
        <a:p>
          <a:endParaRPr lang="en-US"/>
        </a:p>
      </dgm:t>
    </dgm:pt>
  </dgm:ptLst>
  <dgm:cxnLst>
    <dgm:cxn modelId="{B28A1867-790B-420D-A30B-97CF293AE55E}" type="presOf" srcId="{82A3FE7A-3D5C-4B2A-AEAB-C24207AD8D60}" destId="{B3080CBB-B4D0-4EFD-816D-39696DBC01E0}" srcOrd="0" destOrd="0" presId="urn:microsoft.com/office/officeart/2005/8/layout/pyramid1"/>
    <dgm:cxn modelId="{17C085F7-7A39-45B1-A0C2-54800989EFE1}" type="presOf" srcId="{E4F9779C-0E53-4841-A5A2-5D7B9BEB0B2D}" destId="{B2EFB72C-DBC9-4A53-B38E-A916AD57EB67}" srcOrd="0" destOrd="0" presId="urn:microsoft.com/office/officeart/2005/8/layout/pyramid1"/>
    <dgm:cxn modelId="{15897A58-9F96-49D2-A5C8-E5E73262317A}" type="presOf" srcId="{E4F9779C-0E53-4841-A5A2-5D7B9BEB0B2D}" destId="{6C5DFE07-AA3F-416E-9B78-84FC675856FA}" srcOrd="1" destOrd="0" presId="urn:microsoft.com/office/officeart/2005/8/layout/pyramid1"/>
    <dgm:cxn modelId="{3031B328-F172-4D18-904E-0E7FDB5D09B8}" type="presOf" srcId="{2A7AEFC5-72E6-4938-A475-B95EDC5699C6}" destId="{DBCBABAC-252E-45B8-9D75-B84BB47DEF99}" srcOrd="0" destOrd="0" presId="urn:microsoft.com/office/officeart/2005/8/layout/pyramid1"/>
    <dgm:cxn modelId="{A76055EA-F692-4CC3-A981-E3C9EB39DFBB}" type="presOf" srcId="{B8E2CFC0-0C1B-489D-A13E-8E9748BAA69B}" destId="{86C02863-DDEF-4CFE-A426-DF6BDA0D0F73}" srcOrd="1" destOrd="0" presId="urn:microsoft.com/office/officeart/2005/8/layout/pyramid1"/>
    <dgm:cxn modelId="{2F3CE258-EB37-4694-BCFA-19D27CB6E7B2}" type="presOf" srcId="{B8E2CFC0-0C1B-489D-A13E-8E9748BAA69B}" destId="{05912905-D1DA-44B3-922A-26D4C9873252}" srcOrd="0" destOrd="0" presId="urn:microsoft.com/office/officeart/2005/8/layout/pyramid1"/>
    <dgm:cxn modelId="{52D0A72E-676F-4369-9865-29AE5F168085}" type="presOf" srcId="{82A3FE7A-3D5C-4B2A-AEAB-C24207AD8D60}" destId="{FC93194E-BEB2-4860-AC9F-A7602063D096}" srcOrd="1" destOrd="0" presId="urn:microsoft.com/office/officeart/2005/8/layout/pyramid1"/>
    <dgm:cxn modelId="{F64E03DB-8769-444A-9858-8F1E61FBB966}" srcId="{2A7AEFC5-72E6-4938-A475-B95EDC5699C6}" destId="{E4F9779C-0E53-4841-A5A2-5D7B9BEB0B2D}" srcOrd="1" destOrd="0" parTransId="{272CC4AA-3F1E-4772-BDBA-0010DEADF0D9}" sibTransId="{E814B64C-E48E-475D-BFA6-D888228F2D86}"/>
    <dgm:cxn modelId="{C86E3F14-CBDB-4862-8D8C-EEF9D39FF47E}" type="presOf" srcId="{8D438BE1-0D32-4A09-AF5D-86941E21755F}" destId="{B8EE76E2-D2F0-4323-9C72-3CC9F61BCBAB}" srcOrd="1" destOrd="0" presId="urn:microsoft.com/office/officeart/2005/8/layout/pyramid1"/>
    <dgm:cxn modelId="{20B6EDC6-6944-4332-9C64-FEC8CB6368AA}" srcId="{2A7AEFC5-72E6-4938-A475-B95EDC5699C6}" destId="{8D438BE1-0D32-4A09-AF5D-86941E21755F}" srcOrd="3" destOrd="0" parTransId="{D6CF4BB8-E7D5-40CE-8158-59BDD6819D07}" sibTransId="{55688A76-9A5F-4E03-9CB4-56F84F9CA671}"/>
    <dgm:cxn modelId="{5EBC3B38-CD26-4331-9C3E-ED78FE50F255}" srcId="{2A7AEFC5-72E6-4938-A475-B95EDC5699C6}" destId="{B8E2CFC0-0C1B-489D-A13E-8E9748BAA69B}" srcOrd="0" destOrd="0" parTransId="{8A78FD34-932D-4062-A3D3-15DE3316FD35}" sibTransId="{99B788CA-9077-4537-A4A8-650A1BCBFAA9}"/>
    <dgm:cxn modelId="{EAC3E574-BCBB-49CC-9182-23FEF3084596}" type="presOf" srcId="{8D438BE1-0D32-4A09-AF5D-86941E21755F}" destId="{1006E782-E49D-4873-945B-DE73E49484D4}" srcOrd="0" destOrd="0" presId="urn:microsoft.com/office/officeart/2005/8/layout/pyramid1"/>
    <dgm:cxn modelId="{ECB95295-6D2F-46EC-9B48-22AFD85953D5}" srcId="{2A7AEFC5-72E6-4938-A475-B95EDC5699C6}" destId="{82A3FE7A-3D5C-4B2A-AEAB-C24207AD8D60}" srcOrd="2" destOrd="0" parTransId="{BB3F080E-98F0-4821-A849-4E5EB1AC6AB5}" sibTransId="{C6624EEA-C37B-4374-9074-1324EDC66AC4}"/>
    <dgm:cxn modelId="{4B3C395C-1B64-4C45-BD36-51C90023D207}" type="presParOf" srcId="{DBCBABAC-252E-45B8-9D75-B84BB47DEF99}" destId="{489E44F1-46E8-496F-AAFF-C9EACFC1EF99}" srcOrd="0" destOrd="0" presId="urn:microsoft.com/office/officeart/2005/8/layout/pyramid1"/>
    <dgm:cxn modelId="{DBADF84F-3426-48E0-A407-34F29DB4D767}" type="presParOf" srcId="{489E44F1-46E8-496F-AAFF-C9EACFC1EF99}" destId="{05912905-D1DA-44B3-922A-26D4C9873252}" srcOrd="0" destOrd="0" presId="urn:microsoft.com/office/officeart/2005/8/layout/pyramid1"/>
    <dgm:cxn modelId="{C5722D02-8E4B-4A40-84C9-07A172B23F2B}" type="presParOf" srcId="{489E44F1-46E8-496F-AAFF-C9EACFC1EF99}" destId="{86C02863-DDEF-4CFE-A426-DF6BDA0D0F73}" srcOrd="1" destOrd="0" presId="urn:microsoft.com/office/officeart/2005/8/layout/pyramid1"/>
    <dgm:cxn modelId="{8E4C1092-9759-4EB7-8C42-6789BB0C98E0}" type="presParOf" srcId="{DBCBABAC-252E-45B8-9D75-B84BB47DEF99}" destId="{CF4F8C52-3719-46BA-8975-0B2896F89E40}" srcOrd="1" destOrd="0" presId="urn:microsoft.com/office/officeart/2005/8/layout/pyramid1"/>
    <dgm:cxn modelId="{21691347-1325-4402-A018-D78AE459241D}" type="presParOf" srcId="{CF4F8C52-3719-46BA-8975-0B2896F89E40}" destId="{B2EFB72C-DBC9-4A53-B38E-A916AD57EB67}" srcOrd="0" destOrd="0" presId="urn:microsoft.com/office/officeart/2005/8/layout/pyramid1"/>
    <dgm:cxn modelId="{4A142CF8-9376-4956-AD1A-E516FFA1886D}" type="presParOf" srcId="{CF4F8C52-3719-46BA-8975-0B2896F89E40}" destId="{6C5DFE07-AA3F-416E-9B78-84FC675856FA}" srcOrd="1" destOrd="0" presId="urn:microsoft.com/office/officeart/2005/8/layout/pyramid1"/>
    <dgm:cxn modelId="{929DFA80-C147-45AD-9201-DF8701445C0C}" type="presParOf" srcId="{DBCBABAC-252E-45B8-9D75-B84BB47DEF99}" destId="{7CFB9EE3-9BE0-4B29-B959-E6E61CAD7E9A}" srcOrd="2" destOrd="0" presId="urn:microsoft.com/office/officeart/2005/8/layout/pyramid1"/>
    <dgm:cxn modelId="{33EA6D15-61BB-4C50-BAC7-1DD97DFDF496}" type="presParOf" srcId="{7CFB9EE3-9BE0-4B29-B959-E6E61CAD7E9A}" destId="{B3080CBB-B4D0-4EFD-816D-39696DBC01E0}" srcOrd="0" destOrd="0" presId="urn:microsoft.com/office/officeart/2005/8/layout/pyramid1"/>
    <dgm:cxn modelId="{907FF783-11AA-421D-9FC5-3E388DC68E1B}" type="presParOf" srcId="{7CFB9EE3-9BE0-4B29-B959-E6E61CAD7E9A}" destId="{FC93194E-BEB2-4860-AC9F-A7602063D096}" srcOrd="1" destOrd="0" presId="urn:microsoft.com/office/officeart/2005/8/layout/pyramid1"/>
    <dgm:cxn modelId="{257A11E3-FE2B-4C44-9D4B-A660EDC3AF90}" type="presParOf" srcId="{DBCBABAC-252E-45B8-9D75-B84BB47DEF99}" destId="{C721917A-805D-4F66-B17B-EFF25F8FCB83}" srcOrd="3" destOrd="0" presId="urn:microsoft.com/office/officeart/2005/8/layout/pyramid1"/>
    <dgm:cxn modelId="{C715C8A1-3589-45D1-A936-12E573F78666}" type="presParOf" srcId="{C721917A-805D-4F66-B17B-EFF25F8FCB83}" destId="{1006E782-E49D-4873-945B-DE73E49484D4}" srcOrd="0" destOrd="0" presId="urn:microsoft.com/office/officeart/2005/8/layout/pyramid1"/>
    <dgm:cxn modelId="{4D10D08F-01B2-4BC0-A348-A6890864B68D}" type="presParOf" srcId="{C721917A-805D-4F66-B17B-EFF25F8FCB83}" destId="{B8EE76E2-D2F0-4323-9C72-3CC9F61BCBAB}"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70E0B6-E42D-4BBB-AEFD-21353594C0D4}" type="doc">
      <dgm:prSet loTypeId="urn:microsoft.com/office/officeart/2005/8/layout/arrow2" loCatId="process" qsTypeId="urn:microsoft.com/office/officeart/2005/8/quickstyle/simple1" qsCatId="simple" csTypeId="urn:microsoft.com/office/officeart/2005/8/colors/accent1_2" csCatId="accent1" phldr="1"/>
      <dgm:spPr/>
    </dgm:pt>
    <dgm:pt modelId="{B1705B6C-4C73-405B-A033-C36ED437BBC0}">
      <dgm:prSet phldrT="[Text]" custT="1"/>
      <dgm:spPr/>
      <dgm:t>
        <a:bodyPr/>
        <a:lstStyle/>
        <a:p>
          <a:r>
            <a:rPr lang="en-US" sz="1600" b="1" baseline="0" dirty="0" smtClean="0"/>
            <a:t>Stakeholder Input Received  &amp; Considered  Throughout the Process</a:t>
          </a:r>
          <a:endParaRPr lang="en-US" sz="1600" b="1" baseline="0" dirty="0"/>
        </a:p>
      </dgm:t>
    </dgm:pt>
    <dgm:pt modelId="{3A1CADA6-B56A-41AB-A6C5-32FFB714125D}" type="parTrans" cxnId="{20909F1B-C571-4EC5-A6E2-028C55DE25AD}">
      <dgm:prSet/>
      <dgm:spPr/>
      <dgm:t>
        <a:bodyPr/>
        <a:lstStyle/>
        <a:p>
          <a:endParaRPr lang="en-US"/>
        </a:p>
      </dgm:t>
    </dgm:pt>
    <dgm:pt modelId="{C09FE38C-217B-4ADA-9549-97BADB260D33}" type="sibTrans" cxnId="{20909F1B-C571-4EC5-A6E2-028C55DE25AD}">
      <dgm:prSet/>
      <dgm:spPr/>
      <dgm:t>
        <a:bodyPr/>
        <a:lstStyle/>
        <a:p>
          <a:endParaRPr lang="en-US"/>
        </a:p>
      </dgm:t>
    </dgm:pt>
    <dgm:pt modelId="{2D2EFE85-9360-4445-B8D3-C1E6EED875BA}">
      <dgm:prSet phldrT="[Text]"/>
      <dgm:spPr/>
      <dgm:t>
        <a:bodyPr/>
        <a:lstStyle/>
        <a:p>
          <a:r>
            <a:rPr lang="en-US" dirty="0" smtClean="0"/>
            <a:t> </a:t>
          </a:r>
          <a:endParaRPr lang="en-US" dirty="0"/>
        </a:p>
      </dgm:t>
    </dgm:pt>
    <dgm:pt modelId="{41B7490E-241B-49B4-89C3-20E01AB921CC}" type="parTrans" cxnId="{587C1ABF-A2EA-4DDF-B926-0EC2F1768E16}">
      <dgm:prSet/>
      <dgm:spPr/>
      <dgm:t>
        <a:bodyPr/>
        <a:lstStyle/>
        <a:p>
          <a:endParaRPr lang="en-US"/>
        </a:p>
      </dgm:t>
    </dgm:pt>
    <dgm:pt modelId="{903906DC-BF07-4FD2-9C79-467DAC7B80F2}" type="sibTrans" cxnId="{587C1ABF-A2EA-4DDF-B926-0EC2F1768E16}">
      <dgm:prSet/>
      <dgm:spPr/>
      <dgm:t>
        <a:bodyPr/>
        <a:lstStyle/>
        <a:p>
          <a:endParaRPr lang="en-US"/>
        </a:p>
      </dgm:t>
    </dgm:pt>
    <dgm:pt modelId="{8FF29D59-EB8C-4FFA-8B2F-7BFAC1D3F0D4}">
      <dgm:prSet phldrT="[Text]"/>
      <dgm:spPr/>
      <dgm:t>
        <a:bodyPr/>
        <a:lstStyle/>
        <a:p>
          <a:r>
            <a:rPr lang="en-US" dirty="0" smtClean="0"/>
            <a:t> </a:t>
          </a:r>
          <a:endParaRPr lang="en-US" dirty="0"/>
        </a:p>
      </dgm:t>
    </dgm:pt>
    <dgm:pt modelId="{A5B31673-C8E4-46AA-AC7E-C45F4AAFE073}" type="parTrans" cxnId="{3D7F0481-7E77-42DE-B8D8-1A75F3D37994}">
      <dgm:prSet/>
      <dgm:spPr/>
      <dgm:t>
        <a:bodyPr/>
        <a:lstStyle/>
        <a:p>
          <a:endParaRPr lang="en-US"/>
        </a:p>
      </dgm:t>
    </dgm:pt>
    <dgm:pt modelId="{64C6555C-9CC3-431B-A348-E31E17203714}" type="sibTrans" cxnId="{3D7F0481-7E77-42DE-B8D8-1A75F3D37994}">
      <dgm:prSet/>
      <dgm:spPr/>
      <dgm:t>
        <a:bodyPr/>
        <a:lstStyle/>
        <a:p>
          <a:endParaRPr lang="en-US"/>
        </a:p>
      </dgm:t>
    </dgm:pt>
    <dgm:pt modelId="{311C50FB-6774-45F2-9588-974077CD3BDB}" type="pres">
      <dgm:prSet presAssocID="{AB70E0B6-E42D-4BBB-AEFD-21353594C0D4}" presName="arrowDiagram" presStyleCnt="0">
        <dgm:presLayoutVars>
          <dgm:chMax val="5"/>
          <dgm:dir/>
          <dgm:resizeHandles val="exact"/>
        </dgm:presLayoutVars>
      </dgm:prSet>
      <dgm:spPr/>
    </dgm:pt>
    <dgm:pt modelId="{2F3ABCC1-01DB-47C0-8C44-ABCDB97FD26F}" type="pres">
      <dgm:prSet presAssocID="{AB70E0B6-E42D-4BBB-AEFD-21353594C0D4}" presName="arrow" presStyleLbl="bgShp" presStyleIdx="0" presStyleCnt="1" custAng="20560888" custScaleX="63200" custScaleY="72130" custLinFactNeighborX="-7903" custLinFactNeighborY="10447"/>
      <dgm:spPr>
        <a:solidFill>
          <a:schemeClr val="accent6">
            <a:lumMod val="75000"/>
          </a:schemeClr>
        </a:solidFill>
        <a:ln>
          <a:solidFill>
            <a:schemeClr val="tx1"/>
          </a:solidFill>
        </a:ln>
      </dgm:spPr>
    </dgm:pt>
    <dgm:pt modelId="{680CB325-FACF-4632-BAE2-029E792820EE}" type="pres">
      <dgm:prSet presAssocID="{AB70E0B6-E42D-4BBB-AEFD-21353594C0D4}" presName="arrowDiagram3" presStyleCnt="0"/>
      <dgm:spPr/>
    </dgm:pt>
    <dgm:pt modelId="{A393D3BB-A6B2-4172-951B-6DD4C7A68181}" type="pres">
      <dgm:prSet presAssocID="{B1705B6C-4C73-405B-A033-C36ED437BBC0}" presName="bullet3a" presStyleLbl="node1" presStyleIdx="0" presStyleCnt="3" custLinFactX="434070" custLinFactY="200000" custLinFactNeighborX="500000" custLinFactNeighborY="293272"/>
      <dgm:spPr>
        <a:noFill/>
        <a:ln>
          <a:noFill/>
        </a:ln>
      </dgm:spPr>
    </dgm:pt>
    <dgm:pt modelId="{DD6BBF57-235D-4EFE-989D-3131B8D3AF30}" type="pres">
      <dgm:prSet presAssocID="{B1705B6C-4C73-405B-A033-C36ED437BBC0}" presName="textBox3a" presStyleLbl="revTx" presStyleIdx="0" presStyleCnt="3" custAng="19220279" custFlipVert="0" custScaleX="429185" custScaleY="82454" custLinFactY="-61886" custLinFactNeighborX="10170" custLinFactNeighborY="-100000">
        <dgm:presLayoutVars>
          <dgm:bulletEnabled val="1"/>
        </dgm:presLayoutVars>
      </dgm:prSet>
      <dgm:spPr/>
      <dgm:t>
        <a:bodyPr/>
        <a:lstStyle/>
        <a:p>
          <a:endParaRPr lang="en-US"/>
        </a:p>
      </dgm:t>
    </dgm:pt>
    <dgm:pt modelId="{B90F2767-60C8-4931-B2AF-25E7C1A42907}" type="pres">
      <dgm:prSet presAssocID="{8FF29D59-EB8C-4FFA-8B2F-7BFAC1D3F0D4}" presName="bullet3b" presStyleLbl="node1" presStyleIdx="1" presStyleCnt="3" custLinFactX="38616" custLinFactY="-100000" custLinFactNeighborX="100000" custLinFactNeighborY="-139581"/>
      <dgm:spPr>
        <a:noFill/>
        <a:ln>
          <a:noFill/>
        </a:ln>
      </dgm:spPr>
      <dgm:t>
        <a:bodyPr/>
        <a:lstStyle/>
        <a:p>
          <a:endParaRPr lang="en-US"/>
        </a:p>
      </dgm:t>
    </dgm:pt>
    <dgm:pt modelId="{15B815A7-AFBA-4C71-9510-4198BA39C48E}" type="pres">
      <dgm:prSet presAssocID="{8FF29D59-EB8C-4FFA-8B2F-7BFAC1D3F0D4}" presName="textBox3b" presStyleLbl="revTx" presStyleIdx="1" presStyleCnt="3" custLinFactNeighborX="-30815" custLinFactNeighborY="-79298">
        <dgm:presLayoutVars>
          <dgm:bulletEnabled val="1"/>
        </dgm:presLayoutVars>
      </dgm:prSet>
      <dgm:spPr/>
      <dgm:t>
        <a:bodyPr/>
        <a:lstStyle/>
        <a:p>
          <a:endParaRPr lang="en-US"/>
        </a:p>
      </dgm:t>
    </dgm:pt>
    <dgm:pt modelId="{9EBB8790-CE52-49EB-A401-421036C6CF8F}" type="pres">
      <dgm:prSet presAssocID="{2D2EFE85-9360-4445-B8D3-C1E6EED875BA}" presName="bullet3c" presStyleLbl="node1" presStyleIdx="2" presStyleCnt="3" custLinFactY="-46630" custLinFactNeighborX="-64741" custLinFactNeighborY="-100000"/>
      <dgm:spPr>
        <a:noFill/>
        <a:ln>
          <a:noFill/>
        </a:ln>
      </dgm:spPr>
      <dgm:t>
        <a:bodyPr/>
        <a:lstStyle/>
        <a:p>
          <a:endParaRPr lang="en-US"/>
        </a:p>
      </dgm:t>
    </dgm:pt>
    <dgm:pt modelId="{6AD76BE6-F03E-4208-BBDD-55679803004F}" type="pres">
      <dgm:prSet presAssocID="{2D2EFE85-9360-4445-B8D3-C1E6EED875BA}" presName="textBox3c" presStyleLbl="revTx" presStyleIdx="2" presStyleCnt="3" custLinFactNeighborX="-44438" custLinFactNeighborY="-63638">
        <dgm:presLayoutVars>
          <dgm:bulletEnabled val="1"/>
        </dgm:presLayoutVars>
      </dgm:prSet>
      <dgm:spPr/>
      <dgm:t>
        <a:bodyPr/>
        <a:lstStyle/>
        <a:p>
          <a:endParaRPr lang="en-US"/>
        </a:p>
      </dgm:t>
    </dgm:pt>
  </dgm:ptLst>
  <dgm:cxnLst>
    <dgm:cxn modelId="{64BAE8DF-884F-41FC-AE93-89C4D36F7293}" type="presOf" srcId="{AB70E0B6-E42D-4BBB-AEFD-21353594C0D4}" destId="{311C50FB-6774-45F2-9588-974077CD3BDB}" srcOrd="0" destOrd="0" presId="urn:microsoft.com/office/officeart/2005/8/layout/arrow2"/>
    <dgm:cxn modelId="{3D7F0481-7E77-42DE-B8D8-1A75F3D37994}" srcId="{AB70E0B6-E42D-4BBB-AEFD-21353594C0D4}" destId="{8FF29D59-EB8C-4FFA-8B2F-7BFAC1D3F0D4}" srcOrd="1" destOrd="0" parTransId="{A5B31673-C8E4-46AA-AC7E-C45F4AAFE073}" sibTransId="{64C6555C-9CC3-431B-A348-E31E17203714}"/>
    <dgm:cxn modelId="{587C1ABF-A2EA-4DDF-B926-0EC2F1768E16}" srcId="{AB70E0B6-E42D-4BBB-AEFD-21353594C0D4}" destId="{2D2EFE85-9360-4445-B8D3-C1E6EED875BA}" srcOrd="2" destOrd="0" parTransId="{41B7490E-241B-49B4-89C3-20E01AB921CC}" sibTransId="{903906DC-BF07-4FD2-9C79-467DAC7B80F2}"/>
    <dgm:cxn modelId="{26349AD1-D554-466E-891E-48BCD0D899F8}" type="presOf" srcId="{B1705B6C-4C73-405B-A033-C36ED437BBC0}" destId="{DD6BBF57-235D-4EFE-989D-3131B8D3AF30}" srcOrd="0" destOrd="0" presId="urn:microsoft.com/office/officeart/2005/8/layout/arrow2"/>
    <dgm:cxn modelId="{20909F1B-C571-4EC5-A6E2-028C55DE25AD}" srcId="{AB70E0B6-E42D-4BBB-AEFD-21353594C0D4}" destId="{B1705B6C-4C73-405B-A033-C36ED437BBC0}" srcOrd="0" destOrd="0" parTransId="{3A1CADA6-B56A-41AB-A6C5-32FFB714125D}" sibTransId="{C09FE38C-217B-4ADA-9549-97BADB260D33}"/>
    <dgm:cxn modelId="{94CA28C0-2EA7-4B6C-B543-88A213B5B1E3}" type="presOf" srcId="{2D2EFE85-9360-4445-B8D3-C1E6EED875BA}" destId="{6AD76BE6-F03E-4208-BBDD-55679803004F}" srcOrd="0" destOrd="0" presId="urn:microsoft.com/office/officeart/2005/8/layout/arrow2"/>
    <dgm:cxn modelId="{470737D8-F23C-4650-8FF7-3B68FD89A2E5}" type="presOf" srcId="{8FF29D59-EB8C-4FFA-8B2F-7BFAC1D3F0D4}" destId="{15B815A7-AFBA-4C71-9510-4198BA39C48E}" srcOrd="0" destOrd="0" presId="urn:microsoft.com/office/officeart/2005/8/layout/arrow2"/>
    <dgm:cxn modelId="{CECD9765-1FC0-4F9D-92B7-C9FBA3947DBE}" type="presParOf" srcId="{311C50FB-6774-45F2-9588-974077CD3BDB}" destId="{2F3ABCC1-01DB-47C0-8C44-ABCDB97FD26F}" srcOrd="0" destOrd="0" presId="urn:microsoft.com/office/officeart/2005/8/layout/arrow2"/>
    <dgm:cxn modelId="{544E5A20-44C4-44A2-80E1-FF91A42F94AF}" type="presParOf" srcId="{311C50FB-6774-45F2-9588-974077CD3BDB}" destId="{680CB325-FACF-4632-BAE2-029E792820EE}" srcOrd="1" destOrd="0" presId="urn:microsoft.com/office/officeart/2005/8/layout/arrow2"/>
    <dgm:cxn modelId="{500CE9F1-CC4E-4BF8-A791-F1DFDC8EBB69}" type="presParOf" srcId="{680CB325-FACF-4632-BAE2-029E792820EE}" destId="{A393D3BB-A6B2-4172-951B-6DD4C7A68181}" srcOrd="0" destOrd="0" presId="urn:microsoft.com/office/officeart/2005/8/layout/arrow2"/>
    <dgm:cxn modelId="{E336ACFE-282A-4BAA-8836-53EA9CFAFD9B}" type="presParOf" srcId="{680CB325-FACF-4632-BAE2-029E792820EE}" destId="{DD6BBF57-235D-4EFE-989D-3131B8D3AF30}" srcOrd="1" destOrd="0" presId="urn:microsoft.com/office/officeart/2005/8/layout/arrow2"/>
    <dgm:cxn modelId="{8EF3869A-A0B4-4E18-AE61-7C829C28EF22}" type="presParOf" srcId="{680CB325-FACF-4632-BAE2-029E792820EE}" destId="{B90F2767-60C8-4931-B2AF-25E7C1A42907}" srcOrd="2" destOrd="0" presId="urn:microsoft.com/office/officeart/2005/8/layout/arrow2"/>
    <dgm:cxn modelId="{1E81763B-5A22-4C82-A8B8-BDF34D9B933C}" type="presParOf" srcId="{680CB325-FACF-4632-BAE2-029E792820EE}" destId="{15B815A7-AFBA-4C71-9510-4198BA39C48E}" srcOrd="3" destOrd="0" presId="urn:microsoft.com/office/officeart/2005/8/layout/arrow2"/>
    <dgm:cxn modelId="{274DBBA4-3A01-42B6-B51B-C0913906FFE6}" type="presParOf" srcId="{680CB325-FACF-4632-BAE2-029E792820EE}" destId="{9EBB8790-CE52-49EB-A401-421036C6CF8F}" srcOrd="4" destOrd="0" presId="urn:microsoft.com/office/officeart/2005/8/layout/arrow2"/>
    <dgm:cxn modelId="{9D9238B1-01F6-43A4-A4F9-19C91E73F0AB}" type="presParOf" srcId="{680CB325-FACF-4632-BAE2-029E792820EE}" destId="{6AD76BE6-F03E-4208-BBDD-55679803004F}" srcOrd="5" destOrd="0" presId="urn:microsoft.com/office/officeart/2005/8/layout/arrow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E66F8-10E5-4287-951B-6713B8F3BD8D}">
      <dsp:nvSpPr>
        <dsp:cNvPr id="0" name=""/>
        <dsp:cNvSpPr/>
      </dsp:nvSpPr>
      <dsp:spPr>
        <a:xfrm>
          <a:off x="0" y="201665"/>
          <a:ext cx="7708514" cy="570348"/>
        </a:xfrm>
        <a:prstGeom prst="rightArrow">
          <a:avLst/>
        </a:prstGeom>
        <a:gradFill flip="none" rotWithShape="1">
          <a:gsLst>
            <a:gs pos="0">
              <a:srgbClr val="DDEBCF"/>
            </a:gs>
            <a:gs pos="50000">
              <a:srgbClr val="9CB86E"/>
            </a:gs>
            <a:gs pos="100000">
              <a:srgbClr val="156B13"/>
            </a:gs>
          </a:gsLst>
          <a:lin ang="27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22578-2803-4F58-B96C-202BC085C19A}">
      <dsp:nvSpPr>
        <dsp:cNvPr id="0" name=""/>
        <dsp:cNvSpPr/>
      </dsp:nvSpPr>
      <dsp:spPr>
        <a:xfrm>
          <a:off x="6239565" y="201630"/>
          <a:ext cx="1287261" cy="40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n-US" sz="500" kern="1200" dirty="0" smtClean="0"/>
        </a:p>
        <a:p>
          <a:pPr lvl="0" algn="ctr" defTabSz="222250">
            <a:lnSpc>
              <a:spcPct val="90000"/>
            </a:lnSpc>
            <a:spcBef>
              <a:spcPct val="0"/>
            </a:spcBef>
            <a:spcAft>
              <a:spcPct val="35000"/>
            </a:spcAft>
          </a:pPr>
          <a:endParaRPr lang="en-US" sz="500" kern="1200" dirty="0" smtClean="0"/>
        </a:p>
        <a:p>
          <a:pPr lvl="0" algn="ctr" defTabSz="222250">
            <a:lnSpc>
              <a:spcPct val="90000"/>
            </a:lnSpc>
            <a:spcBef>
              <a:spcPct val="0"/>
            </a:spcBef>
            <a:spcAft>
              <a:spcPct val="35000"/>
            </a:spcAft>
          </a:pPr>
          <a:endParaRPr lang="en-US" sz="500" kern="1200" dirty="0"/>
        </a:p>
      </dsp:txBody>
      <dsp:txXfrm>
        <a:off x="6239565" y="201630"/>
        <a:ext cx="1287261" cy="402915"/>
      </dsp:txXfrm>
    </dsp:sp>
    <dsp:sp modelId="{58E6CFB9-95DA-4015-AAC0-507A8E92A5C6}">
      <dsp:nvSpPr>
        <dsp:cNvPr id="0" name=""/>
        <dsp:cNvSpPr/>
      </dsp:nvSpPr>
      <dsp:spPr>
        <a:xfrm>
          <a:off x="1937498" y="280835"/>
          <a:ext cx="3798091" cy="40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n-US" sz="1800" b="1" kern="1200" dirty="0" smtClean="0"/>
            <a:t>Public Involvement</a:t>
          </a:r>
          <a:endParaRPr lang="en-US" sz="1800" kern="1200" dirty="0"/>
        </a:p>
      </dsp:txBody>
      <dsp:txXfrm>
        <a:off x="1937498" y="280835"/>
        <a:ext cx="3798091" cy="402915"/>
      </dsp:txXfrm>
    </dsp:sp>
    <dsp:sp modelId="{439DD6ED-C966-45A1-B953-02314FD817BB}">
      <dsp:nvSpPr>
        <dsp:cNvPr id="0" name=""/>
        <dsp:cNvSpPr/>
      </dsp:nvSpPr>
      <dsp:spPr>
        <a:xfrm>
          <a:off x="639308" y="201630"/>
          <a:ext cx="1287261" cy="40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n-US" sz="500" kern="1200" dirty="0" smtClean="0"/>
        </a:p>
        <a:p>
          <a:pPr lvl="0" algn="ctr" defTabSz="222250">
            <a:lnSpc>
              <a:spcPct val="90000"/>
            </a:lnSpc>
            <a:spcBef>
              <a:spcPct val="0"/>
            </a:spcBef>
            <a:spcAft>
              <a:spcPct val="35000"/>
            </a:spcAft>
          </a:pPr>
          <a:endParaRPr lang="en-US" sz="500" kern="1200" dirty="0"/>
        </a:p>
      </dsp:txBody>
      <dsp:txXfrm>
        <a:off x="639308" y="201630"/>
        <a:ext cx="1287261" cy="402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C1D41B2-135D-4F46-9782-662806EF6AC6}" type="datetimeFigureOut">
              <a:rPr lang="en-US" smtClean="0"/>
              <a:t>5/27/2016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4911AB2-529E-465A-9B8B-0ACE7BAC7F58}" type="slidenum">
              <a:rPr lang="en-US" smtClean="0"/>
              <a:t>‹#›</a:t>
            </a:fld>
            <a:endParaRPr lang="en-US"/>
          </a:p>
        </p:txBody>
      </p:sp>
    </p:spTree>
    <p:extLst>
      <p:ext uri="{BB962C8B-B14F-4D97-AF65-F5344CB8AC3E}">
        <p14:creationId xmlns:p14="http://schemas.microsoft.com/office/powerpoint/2010/main" val="63203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a:xfrm>
            <a:off x="717917" y="4495520"/>
            <a:ext cx="5743335" cy="4658429"/>
          </a:xfrm>
        </p:spPr>
        <p:txBody>
          <a:bodyPr/>
          <a:lstStyle/>
          <a:p>
            <a:pPr marL="356613" marR="0" indent="-356613" algn="l" defTabSz="914400" rtl="0" eaLnBrk="1" fontAlgn="auto" latinLnBrk="0" hangingPunct="1">
              <a:lnSpc>
                <a:spcPct val="100000"/>
              </a:lnSpc>
              <a:spcBef>
                <a:spcPct val="20000"/>
              </a:spcBef>
              <a:spcAft>
                <a:spcPts val="0"/>
              </a:spcAft>
              <a:buClrTx/>
              <a:buSzTx/>
              <a:buFontTx/>
              <a:buNone/>
              <a:tabLst/>
              <a:defRPr/>
            </a:pPr>
            <a:r>
              <a:rPr lang="en-US" sz="1200" kern="1200" dirty="0" smtClean="0">
                <a:solidFill>
                  <a:schemeClr val="tx1"/>
                </a:solidFill>
                <a:effectLst/>
                <a:latin typeface="+mn-lt"/>
                <a:ea typeface="+mn-ea"/>
                <a:cs typeface="+mn-cs"/>
              </a:rPr>
              <a:t>The Illinois Department of Transportation, or IDOT, welcomes you to the second Public Meeting for the Illinois 83 and Illinois 137 Preliminary Engineering and Environmental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study. </a:t>
            </a:r>
            <a:endParaRPr lang="en-US" sz="1600" dirty="0"/>
          </a:p>
        </p:txBody>
      </p:sp>
    </p:spTree>
    <p:extLst>
      <p:ext uri="{BB962C8B-B14F-4D97-AF65-F5344CB8AC3E}">
        <p14:creationId xmlns:p14="http://schemas.microsoft.com/office/powerpoint/2010/main" val="395869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endParaRPr lang="en-US" i="1" dirty="0">
              <a:solidFill>
                <a:prstClr val="black"/>
              </a:solidFill>
            </a:endParaRPr>
          </a:p>
          <a:p>
            <a:pPr defTabSz="933186">
              <a:defRPr/>
            </a:pPr>
            <a:r>
              <a:rPr lang="en-US" dirty="0" smtClean="0">
                <a:solidFill>
                  <a:prstClr val="black"/>
                </a:solidFill>
              </a:rPr>
              <a:t>With safety identified as</a:t>
            </a:r>
            <a:r>
              <a:rPr lang="en-US" baseline="0" dirty="0" smtClean="0">
                <a:solidFill>
                  <a:prstClr val="black"/>
                </a:solidFill>
              </a:rPr>
              <a:t> a</a:t>
            </a:r>
            <a:r>
              <a:rPr lang="en-US" dirty="0" smtClean="0">
                <a:solidFill>
                  <a:prstClr val="black"/>
                </a:solidFill>
              </a:rPr>
              <a:t> key concern for the corridor, c</a:t>
            </a:r>
            <a:r>
              <a:rPr lang="en-US" baseline="0" dirty="0" smtClean="0">
                <a:solidFill>
                  <a:prstClr val="black"/>
                </a:solidFill>
              </a:rPr>
              <a:t>rash history along the corridor was utilized to identify high crash locations and to determine patterns related to safety concerns.  There were 706 Crashes identified through the corridor in the 3 year period (2009 to 2011) studied. </a:t>
            </a:r>
          </a:p>
          <a:p>
            <a:pPr defTabSz="933186">
              <a:defRPr/>
            </a:pPr>
            <a:endParaRPr lang="en-US" baseline="0" dirty="0" smtClean="0">
              <a:solidFill>
                <a:prstClr val="black"/>
              </a:solidFill>
            </a:endParaRPr>
          </a:p>
          <a:p>
            <a:pPr marL="0" marR="0" indent="0" algn="l" defTabSz="933186"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Times New Roman"/>
              </a:rPr>
              <a:t>A Crash Analysis conducted along this corridor found 54% of these</a:t>
            </a:r>
            <a:r>
              <a:rPr lang="en-US" baseline="0" dirty="0" smtClean="0">
                <a:solidFill>
                  <a:prstClr val="black"/>
                </a:solidFill>
                <a:latin typeface="Times New Roman"/>
              </a:rPr>
              <a:t> crashes </a:t>
            </a:r>
            <a:r>
              <a:rPr lang="en-US" dirty="0" smtClean="0">
                <a:solidFill>
                  <a:prstClr val="black"/>
                </a:solidFill>
                <a:latin typeface="Times New Roman"/>
              </a:rPr>
              <a:t>were rear-end collisions and 19% were turning crashes . These rates </a:t>
            </a:r>
            <a:r>
              <a:rPr lang="en-US" baseline="0" dirty="0" smtClean="0">
                <a:solidFill>
                  <a:prstClr val="black"/>
                </a:solidFill>
                <a:latin typeface="Times New Roman"/>
              </a:rPr>
              <a:t>were </a:t>
            </a:r>
            <a:r>
              <a:rPr lang="en-US" dirty="0" smtClean="0">
                <a:solidFill>
                  <a:prstClr val="black"/>
                </a:solidFill>
                <a:latin typeface="Times New Roman"/>
              </a:rPr>
              <a:t>identified as inordinately high and indicative of heavy traffic conditions.  Given the anticipated growth along the corridor, Illinois  83 and Illinois 137 will likely experience more crashes as a result of increasing traffic. Therefore, in order to reduce the potential for these</a:t>
            </a:r>
            <a:r>
              <a:rPr lang="en-US" baseline="0" dirty="0" smtClean="0">
                <a:solidFill>
                  <a:prstClr val="black"/>
                </a:solidFill>
                <a:latin typeface="Times New Roman"/>
              </a:rPr>
              <a:t> </a:t>
            </a:r>
            <a:r>
              <a:rPr lang="en-US" dirty="0" smtClean="0">
                <a:solidFill>
                  <a:prstClr val="black"/>
                </a:solidFill>
                <a:latin typeface="Times New Roman"/>
              </a:rPr>
              <a:t>crashes along IL 83/IL 137, the traffic capacity of the roadway must be improved.  </a:t>
            </a:r>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0455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endParaRPr lang="en-US" i="1" dirty="0">
              <a:solidFill>
                <a:prstClr val="black"/>
              </a:solidFill>
            </a:endParaRPr>
          </a:p>
          <a:p>
            <a:pPr defTabSz="933186">
              <a:defRPr/>
            </a:pPr>
            <a:r>
              <a:rPr lang="en-US" dirty="0" smtClean="0">
                <a:solidFill>
                  <a:prstClr val="black"/>
                </a:solidFill>
              </a:rPr>
              <a:t>To determine the mobility within the corridor, the existing traffic</a:t>
            </a:r>
            <a:r>
              <a:rPr lang="en-US" baseline="0" dirty="0" smtClean="0">
                <a:solidFill>
                  <a:prstClr val="black"/>
                </a:solidFill>
              </a:rPr>
              <a:t> volumes are measured and future volumes projected.  The existing needs can then be determined and </a:t>
            </a:r>
            <a:r>
              <a:rPr lang="en-US" dirty="0" smtClean="0">
                <a:solidFill>
                  <a:prstClr val="black"/>
                </a:solidFill>
              </a:rPr>
              <a:t>alternatives developed to provide </a:t>
            </a:r>
            <a:r>
              <a:rPr lang="en-US" dirty="0">
                <a:solidFill>
                  <a:prstClr val="black"/>
                </a:solidFill>
              </a:rPr>
              <a:t>the capacity as to meet the required design criteria. </a:t>
            </a:r>
            <a:endParaRPr lang="en-US" dirty="0" smtClean="0">
              <a:solidFill>
                <a:prstClr val="black"/>
              </a:solidFill>
            </a:endParaRPr>
          </a:p>
          <a:p>
            <a:pPr defTabSz="933186">
              <a:defRPr/>
            </a:pPr>
            <a:endParaRPr lang="en-US" dirty="0" smtClean="0">
              <a:solidFill>
                <a:prstClr val="black"/>
              </a:solidFill>
            </a:endParaRPr>
          </a:p>
          <a:p>
            <a:r>
              <a:rPr lang="en-US" sz="1200" dirty="0" smtClean="0">
                <a:latin typeface="Arial" panose="020B0604020202020204" pitchFamily="34" charset="0"/>
                <a:ea typeface="Arial Narrow" panose="020B0606020202030204" pitchFamily="34" charset="0"/>
              </a:rPr>
              <a:t>Traffic capacity and the associated traffic congestions are defined in terms of level of service , or LOS. </a:t>
            </a:r>
          </a:p>
          <a:p>
            <a:r>
              <a:rPr lang="en-US" sz="1200" dirty="0" smtClean="0">
                <a:latin typeface="Arial" panose="020B0604020202020204" pitchFamily="34" charset="0"/>
                <a:ea typeface="Arial Narrow" panose="020B0606020202030204" pitchFamily="34" charset="0"/>
              </a:rPr>
              <a:t>The level</a:t>
            </a:r>
            <a:r>
              <a:rPr lang="en-US" sz="1200" baseline="0" dirty="0" smtClean="0">
                <a:latin typeface="Arial" panose="020B0604020202020204" pitchFamily="34" charset="0"/>
                <a:ea typeface="Arial Narrow" panose="020B0606020202030204" pitchFamily="34" charset="0"/>
              </a:rPr>
              <a:t> </a:t>
            </a:r>
            <a:r>
              <a:rPr lang="en-US" sz="1200" dirty="0" smtClean="0">
                <a:latin typeface="Arial" panose="020B0604020202020204" pitchFamily="34" charset="0"/>
                <a:ea typeface="Arial Narrow" panose="020B0606020202030204" pitchFamily="34" charset="0"/>
              </a:rPr>
              <a:t>of service is expressed by a scale ranging from “A” to “F.”   </a:t>
            </a:r>
          </a:p>
          <a:p>
            <a:r>
              <a:rPr lang="en-US" sz="1200" dirty="0" smtClean="0">
                <a:latin typeface="Arial" panose="020B0604020202020204" pitchFamily="34" charset="0"/>
                <a:ea typeface="Arial Narrow" panose="020B0606020202030204" pitchFamily="34" charset="0"/>
              </a:rPr>
              <a:t>“A” represents the best traffic condition with no backups or obstacles to traffic flow and “F” represents a total breakdown in traffic operations accompanied by extensive delays and traffic volumes that approach capacity. </a:t>
            </a:r>
            <a:endParaRPr lang="en-US" sz="1200" dirty="0" smtClean="0"/>
          </a:p>
          <a:p>
            <a:pPr defTabSz="933186">
              <a:defRPr/>
            </a:pPr>
            <a:endParaRPr lang="en-US" dirty="0" smtClean="0">
              <a:solidFill>
                <a:prstClr val="black"/>
              </a:solidFill>
            </a:endParaRPr>
          </a:p>
          <a:p>
            <a:pPr defTabSz="933186">
              <a:defRPr/>
            </a:pPr>
            <a:r>
              <a:rPr lang="en-US" dirty="0" smtClean="0">
                <a:solidFill>
                  <a:prstClr val="black"/>
                </a:solidFill>
              </a:rPr>
              <a:t>The </a:t>
            </a:r>
            <a:r>
              <a:rPr lang="en-US" dirty="0">
                <a:solidFill>
                  <a:prstClr val="black"/>
                </a:solidFill>
              </a:rPr>
              <a:t>design criteria requires that the projected 2040 traffic capacity along the </a:t>
            </a:r>
            <a:r>
              <a:rPr lang="en-US" dirty="0" smtClean="0">
                <a:solidFill>
                  <a:prstClr val="black"/>
                </a:solidFill>
              </a:rPr>
              <a:t>corridor </a:t>
            </a:r>
            <a:r>
              <a:rPr lang="en-US" dirty="0">
                <a:solidFill>
                  <a:prstClr val="black"/>
                </a:solidFill>
              </a:rPr>
              <a:t>have a Minimum Level of Service of D and a Target LOS of C or higher.</a:t>
            </a:r>
          </a:p>
          <a:p>
            <a:pPr defTabSz="933186">
              <a:defRPr/>
            </a:pPr>
            <a:endParaRPr lang="en-US" dirty="0">
              <a:solidFill>
                <a:prstClr val="black"/>
              </a:solidFill>
            </a:endParaRPr>
          </a:p>
          <a:p>
            <a:pPr defTabSz="933186">
              <a:defRPr/>
            </a:pPr>
            <a:endParaRPr lang="en-US" i="1" dirty="0">
              <a:solidFill>
                <a:srgbClr val="FF0000"/>
              </a:solidFill>
            </a:endParaRPr>
          </a:p>
          <a:p>
            <a:pPr defTabSz="950969">
              <a:defRPr/>
            </a:pPr>
            <a:endParaRPr lang="en-US" i="1"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71712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endParaRPr lang="en-US" i="1" dirty="0">
              <a:solidFill>
                <a:prstClr val="black"/>
              </a:solidFill>
            </a:endParaRPr>
          </a:p>
          <a:p>
            <a:pPr defTabSz="933186">
              <a:defRPr/>
            </a:pPr>
            <a:r>
              <a:rPr lang="en-US" i="0" dirty="0" smtClean="0">
                <a:solidFill>
                  <a:schemeClr val="tx1"/>
                </a:solidFill>
              </a:rPr>
              <a:t>The existing</a:t>
            </a:r>
            <a:r>
              <a:rPr lang="en-US" i="0" baseline="0" dirty="0" smtClean="0">
                <a:solidFill>
                  <a:schemeClr val="tx1"/>
                </a:solidFill>
              </a:rPr>
              <a:t> traffic volumes along the corridor range from 13,000 to approximately 22,000 vehicles per day.   With no-improvement to the corridor, the traffic volume is projected to increase to 14,000 to 31,000 vehicles per day by year 2040.</a:t>
            </a:r>
            <a:endParaRPr lang="en-US" i="0" dirty="0">
              <a:solidFill>
                <a:schemeClr val="tx1"/>
              </a:solidFill>
            </a:endParaRPr>
          </a:p>
          <a:p>
            <a:pPr defTabSz="933186">
              <a:defRPr/>
            </a:pPr>
            <a:endParaRPr lang="en-US" dirty="0">
              <a:solidFill>
                <a:prstClr val="black"/>
              </a:solidFill>
            </a:endParaRPr>
          </a:p>
          <a:p>
            <a:pPr defTabSz="933186">
              <a:defRPr/>
            </a:pPr>
            <a:r>
              <a:rPr lang="en-US" dirty="0" smtClean="0">
                <a:solidFill>
                  <a:prstClr val="black"/>
                </a:solidFill>
              </a:rPr>
              <a:t>With this volume of traffic, the </a:t>
            </a:r>
            <a:r>
              <a:rPr lang="en-US" dirty="0">
                <a:solidFill>
                  <a:prstClr val="black"/>
                </a:solidFill>
              </a:rPr>
              <a:t>projected Level of Service for the corridor </a:t>
            </a:r>
            <a:r>
              <a:rPr lang="en-US" dirty="0" smtClean="0">
                <a:solidFill>
                  <a:prstClr val="black"/>
                </a:solidFill>
              </a:rPr>
              <a:t>will </a:t>
            </a:r>
            <a:r>
              <a:rPr lang="en-US" dirty="0">
                <a:solidFill>
                  <a:prstClr val="black"/>
                </a:solidFill>
              </a:rPr>
              <a:t>be below </a:t>
            </a:r>
            <a:r>
              <a:rPr lang="en-US" dirty="0" smtClean="0">
                <a:solidFill>
                  <a:prstClr val="black"/>
                </a:solidFill>
              </a:rPr>
              <a:t>the </a:t>
            </a:r>
            <a:r>
              <a:rPr lang="en-US" dirty="0">
                <a:solidFill>
                  <a:prstClr val="black"/>
                </a:solidFill>
              </a:rPr>
              <a:t>acceptable level in most areas.  The only areas where acceptable levels were found is where 4 or 5 lane improvements have been completed or are </a:t>
            </a:r>
            <a:r>
              <a:rPr lang="en-US" dirty="0" smtClean="0">
                <a:solidFill>
                  <a:prstClr val="black"/>
                </a:solidFill>
              </a:rPr>
              <a:t>planned to be completed.  </a:t>
            </a:r>
            <a:endParaRPr lang="en-US" dirty="0">
              <a:solidFill>
                <a:prstClr val="black"/>
              </a:solidFill>
            </a:endParaRPr>
          </a:p>
          <a:p>
            <a:pPr defTabSz="933186">
              <a:defRPr/>
            </a:pPr>
            <a:endParaRPr lang="en-US" dirty="0" smtClean="0">
              <a:solidFill>
                <a:prstClr val="black"/>
              </a:solidFill>
            </a:endParaRPr>
          </a:p>
          <a:p>
            <a:pPr defTabSz="933186">
              <a:defRPr/>
            </a:pPr>
            <a:endParaRPr lang="en-US" i="1" dirty="0">
              <a:solidFill>
                <a:srgbClr val="FF0000"/>
              </a:solidFill>
            </a:endParaRPr>
          </a:p>
          <a:p>
            <a:pPr defTabSz="950969">
              <a:defRPr/>
            </a:pPr>
            <a:endParaRPr lang="en-US" i="1"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0309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endParaRPr lang="en-US" i="1" dirty="0">
              <a:solidFill>
                <a:prstClr val="black"/>
              </a:solidFill>
            </a:endParaRPr>
          </a:p>
          <a:p>
            <a:pPr defTabSz="933186">
              <a:defRPr/>
            </a:pPr>
            <a:r>
              <a:rPr lang="en-US" baseline="0" dirty="0" smtClean="0">
                <a:solidFill>
                  <a:prstClr val="black"/>
                </a:solidFill>
              </a:rPr>
              <a:t>Multi-modal opportunities was identified as another need along this corridor.  Because of the residential and commercial land use found along the corridor, as well as the frequency of parks, schools, bicycle paths and Metra stations within the area, the inclusion of  bicycle and pedestrian facilities along the corridor provides residents and travelers an alternative means of travel and access.   </a:t>
            </a:r>
            <a:endParaRPr lang="en-US" dirty="0" smtClean="0">
              <a:solidFill>
                <a:prstClr val="black"/>
              </a:solidFill>
              <a:latin typeface="Times New Roman"/>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15899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38" y="4499398"/>
            <a:ext cx="6445645" cy="4809702"/>
          </a:xfrm>
        </p:spPr>
        <p:txBody>
          <a:bodyPr/>
          <a:lstStyle/>
          <a:p>
            <a:r>
              <a:rPr lang="en-US" sz="1200" kern="1200" dirty="0" smtClean="0">
                <a:solidFill>
                  <a:schemeClr val="tx1"/>
                </a:solidFill>
                <a:effectLst/>
                <a:latin typeface="+mn-lt"/>
                <a:ea typeface="+mn-ea"/>
                <a:cs typeface="+mn-cs"/>
              </a:rPr>
              <a:t>The Alternative Development Process is a multi-step process of developing, improving, screening, and eliminating alternatives until a preferred alternative is selected.  Throughout this process IDOT utilizes the CSS to keep the community engaged in the project, which helps to ensure the preferred alternative fits the needs of the community.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process begins by screening initial alternatives to make sure they meet the Purpose and Need of the project and they do not have fatal flaws.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Following this screening the Range of Alternatives carried forward are evaluated in greater detail.  This is the</a:t>
            </a:r>
            <a:r>
              <a:rPr lang="en-US" sz="1200" kern="1200" baseline="0" dirty="0" smtClean="0">
                <a:solidFill>
                  <a:schemeClr val="tx1"/>
                </a:solidFill>
                <a:effectLst/>
                <a:latin typeface="+mn-lt"/>
                <a:ea typeface="+mn-ea"/>
                <a:cs typeface="+mn-cs"/>
              </a:rPr>
              <a:t> point in the process we are at now.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alternatives and their associated impacts will then be further refined, and subsequently screened until a preferred</a:t>
            </a:r>
            <a:r>
              <a:rPr lang="en-US" sz="1200" kern="1200" baseline="0" dirty="0" smtClean="0">
                <a:solidFill>
                  <a:schemeClr val="tx1"/>
                </a:solidFill>
                <a:effectLst/>
                <a:latin typeface="+mn-lt"/>
                <a:ea typeface="+mn-ea"/>
                <a:cs typeface="+mn-cs"/>
              </a:rPr>
              <a:t> alternative is selected.</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7433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consideration of both Environmental Resources and Engineering design elements found within the corridor is an integral part of Developing a Range of Alternatives that provide viable options</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for improving the roadway corridor.</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i="1" baseline="0" dirty="0"/>
          </a:p>
          <a:p>
            <a:endParaRPr lang="en-US" i="1" baseline="0" dirty="0"/>
          </a:p>
        </p:txBody>
      </p:sp>
    </p:spTree>
    <p:extLst>
      <p:ext uri="{BB962C8B-B14F-4D97-AF65-F5344CB8AC3E}">
        <p14:creationId xmlns:p14="http://schemas.microsoft.com/office/powerpoint/2010/main" val="950112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Environmental surveys were collected throughout the project area so that critical areas can be identified and  the impacts of potential alternatives can be measured.  This allows us to identify alternatives that best serves the purpose and need of the project while taking into</a:t>
            </a:r>
            <a:r>
              <a:rPr lang="en-US" sz="1200" kern="1200" baseline="0" dirty="0" smtClean="0">
                <a:solidFill>
                  <a:schemeClr val="tx1"/>
                </a:solidFill>
                <a:effectLst/>
                <a:latin typeface="+mn-lt"/>
                <a:ea typeface="+mn-ea"/>
                <a:cs typeface="+mn-cs"/>
              </a:rPr>
              <a:t> consideration the </a:t>
            </a:r>
            <a:r>
              <a:rPr lang="en-US" sz="1200" kern="1200" dirty="0" smtClean="0">
                <a:solidFill>
                  <a:schemeClr val="tx1"/>
                </a:solidFill>
                <a:effectLst/>
                <a:latin typeface="+mn-lt"/>
                <a:ea typeface="+mn-ea"/>
                <a:cs typeface="+mn-cs"/>
              </a:rPr>
              <a:t>environmental impacts.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Environmental features include:  wetlands, protected species and habitat, floodplains, 4(f) resources such as historic sites and parks, community and social</a:t>
            </a:r>
            <a:r>
              <a:rPr lang="en-US" sz="1200" kern="1200" baseline="0" dirty="0" smtClean="0">
                <a:solidFill>
                  <a:schemeClr val="tx1"/>
                </a:solidFill>
                <a:effectLst/>
                <a:latin typeface="+mn-lt"/>
                <a:ea typeface="+mn-ea"/>
                <a:cs typeface="+mn-cs"/>
              </a:rPr>
              <a:t> resources </a:t>
            </a:r>
            <a:r>
              <a:rPr lang="en-US" sz="1200" kern="1200" dirty="0" smtClean="0">
                <a:solidFill>
                  <a:schemeClr val="tx1"/>
                </a:solidFill>
                <a:effectLst/>
                <a:latin typeface="+mn-lt"/>
                <a:ea typeface="+mn-ea"/>
                <a:cs typeface="+mn-cs"/>
              </a:rPr>
              <a:t>and property impacts.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23444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Proposed alternatives also require considerable engineering design considerations.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intersections, the considerations included looking at signal warrants,  alternative design concepts such as roundabouts and geometric improvements to provide additional</a:t>
            </a:r>
            <a:r>
              <a:rPr lang="en-US" sz="1200" kern="1200" baseline="0" dirty="0" smtClean="0">
                <a:solidFill>
                  <a:schemeClr val="tx1"/>
                </a:solidFill>
                <a:effectLst/>
                <a:latin typeface="+mn-lt"/>
                <a:ea typeface="+mn-ea"/>
                <a:cs typeface="+mn-cs"/>
              </a:rPr>
              <a:t> turn lanes where needed for future traffic demand.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i="1" baseline="0" dirty="0"/>
          </a:p>
          <a:p>
            <a:endParaRPr lang="en-US" i="1" baseline="0" dirty="0"/>
          </a:p>
        </p:txBody>
      </p:sp>
    </p:spTree>
    <p:extLst>
      <p:ext uri="{BB962C8B-B14F-4D97-AF65-F5344CB8AC3E}">
        <p14:creationId xmlns:p14="http://schemas.microsoft.com/office/powerpoint/2010/main" val="403266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Roundabouts are examined as an alternative in projects considering construction of new or improved intersections.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Modern </a:t>
            </a:r>
            <a:r>
              <a:rPr lang="en-US" dirty="0"/>
              <a:t>roundabouts are a type of intersection characterized by a generally circular shape where all entering traffic yields to traffic circulation counterclockwise around a central island.  They are designed with geometric features that create a low-speed environment </a:t>
            </a:r>
            <a:r>
              <a:rPr lang="en-US" dirty="0" smtClean="0"/>
              <a:t>and have </a:t>
            </a:r>
            <a:r>
              <a:rPr lang="en-US" dirty="0"/>
              <a:t>been demonstrated to provide a number of </a:t>
            </a:r>
            <a:r>
              <a:rPr lang="en-US" dirty="0" smtClean="0"/>
              <a:t>safety and operational </a:t>
            </a:r>
            <a:r>
              <a:rPr lang="en-US" dirty="0"/>
              <a:t>benefits when compared to other types of intersections. </a:t>
            </a:r>
          </a:p>
          <a:p>
            <a:endParaRPr lang="en-US" dirty="0"/>
          </a:p>
          <a:p>
            <a:pPr defTabSz="931744">
              <a:defRPr/>
            </a:pPr>
            <a:endParaRPr lang="en-US" i="1" baseline="0" dirty="0"/>
          </a:p>
        </p:txBody>
      </p:sp>
    </p:spTree>
    <p:extLst>
      <p:ext uri="{BB962C8B-B14F-4D97-AF65-F5344CB8AC3E}">
        <p14:creationId xmlns:p14="http://schemas.microsoft.com/office/powerpoint/2010/main" val="399350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There are advantages to utilizing the roundabout deign:</a:t>
            </a:r>
            <a:endParaRPr lang="en-US" i="0" baseline="0" dirty="0"/>
          </a:p>
          <a:p>
            <a:pPr marL="174702" indent="-174702" defTabSz="931744">
              <a:buFont typeface="Arial" panose="020B0604020202020204" pitchFamily="34" charset="0"/>
              <a:buChar char="•"/>
              <a:defRPr/>
            </a:pPr>
            <a:r>
              <a:rPr lang="en-US" dirty="0">
                <a:solidFill>
                  <a:prstClr val="black"/>
                </a:solidFill>
              </a:rPr>
              <a:t>Due to the physical </a:t>
            </a:r>
            <a:r>
              <a:rPr lang="en-US" dirty="0" smtClean="0">
                <a:solidFill>
                  <a:prstClr val="black"/>
                </a:solidFill>
              </a:rPr>
              <a:t>shape, </a:t>
            </a:r>
            <a:r>
              <a:rPr lang="en-US" dirty="0">
                <a:solidFill>
                  <a:prstClr val="black"/>
                </a:solidFill>
              </a:rPr>
              <a:t>this design reduces the number of crossing conflict points thus reducing accident rates and severity.</a:t>
            </a:r>
          </a:p>
          <a:p>
            <a:pPr marL="174702" indent="-174702" defTabSz="931744">
              <a:buFont typeface="Arial" panose="020B0604020202020204" pitchFamily="34" charset="0"/>
              <a:buChar char="•"/>
              <a:defRPr/>
            </a:pPr>
            <a:r>
              <a:rPr lang="en-US" dirty="0">
                <a:solidFill>
                  <a:prstClr val="black"/>
                </a:solidFill>
              </a:rPr>
              <a:t>A federal study has found </a:t>
            </a:r>
            <a:r>
              <a:rPr lang="en-US" sz="900" dirty="0">
                <a:solidFill>
                  <a:prstClr val="black"/>
                </a:solidFill>
              </a:rPr>
              <a:t>overall reductions of 35 % in total crashes &amp; 76 % in injury </a:t>
            </a:r>
            <a:r>
              <a:rPr lang="en-US" sz="900" dirty="0" smtClean="0">
                <a:solidFill>
                  <a:prstClr val="black"/>
                </a:solidFill>
              </a:rPr>
              <a:t>crashes.</a:t>
            </a:r>
            <a:endParaRPr lang="en-US" sz="900" dirty="0">
              <a:solidFill>
                <a:prstClr val="black"/>
              </a:solidFill>
            </a:endParaRPr>
          </a:p>
          <a:p>
            <a:pPr marL="174702" indent="-174702" defTabSz="931744">
              <a:buFont typeface="Arial" panose="020B0604020202020204" pitchFamily="34" charset="0"/>
              <a:buChar char="•"/>
              <a:defRPr/>
            </a:pPr>
            <a:r>
              <a:rPr lang="en-US" sz="900" dirty="0">
                <a:solidFill>
                  <a:prstClr val="black"/>
                </a:solidFill>
              </a:rPr>
              <a:t>Due to the near elimination of head-on </a:t>
            </a:r>
            <a:r>
              <a:rPr lang="en-US" sz="900" dirty="0" smtClean="0">
                <a:solidFill>
                  <a:prstClr val="black"/>
                </a:solidFill>
              </a:rPr>
              <a:t>impacts, </a:t>
            </a:r>
            <a:r>
              <a:rPr lang="en-US" sz="900" dirty="0">
                <a:solidFill>
                  <a:prstClr val="black"/>
                </a:solidFill>
              </a:rPr>
              <a:t>severe, incapacitating injuries and fatalities are </a:t>
            </a:r>
            <a:r>
              <a:rPr lang="en-US" sz="900" dirty="0" smtClean="0">
                <a:solidFill>
                  <a:prstClr val="black"/>
                </a:solidFill>
              </a:rPr>
              <a:t>less likely</a:t>
            </a:r>
            <a:endParaRPr lang="en-US" sz="900" dirty="0">
              <a:solidFill>
                <a:prstClr val="black"/>
              </a:solidFill>
            </a:endParaRPr>
          </a:p>
          <a:p>
            <a:pPr marL="0" indent="0" defTabSz="931744">
              <a:buFont typeface="Arial" panose="020B0604020202020204" pitchFamily="34" charset="0"/>
              <a:buNone/>
              <a:defRPr/>
            </a:pPr>
            <a:endParaRPr lang="en-US" i="0" baseline="0" dirty="0" smtClean="0"/>
          </a:p>
          <a:p>
            <a:pPr marL="0" indent="0" defTabSz="931744">
              <a:buFont typeface="Arial" panose="020B0604020202020204" pitchFamily="34" charset="0"/>
              <a:buNone/>
              <a:defRPr/>
            </a:pPr>
            <a:r>
              <a:rPr lang="en-US" i="0" baseline="0" dirty="0" smtClean="0"/>
              <a:t>Some potential disadvantages include:</a:t>
            </a:r>
          </a:p>
          <a:p>
            <a:pPr marL="171450" indent="-171450" defTabSz="931744">
              <a:buFont typeface="Arial" panose="020B0604020202020204" pitchFamily="34" charset="0"/>
              <a:buChar char="•"/>
              <a:defRPr/>
            </a:pPr>
            <a:r>
              <a:rPr lang="en-US" i="0" baseline="0" dirty="0" smtClean="0"/>
              <a:t>drivers unfamiliar with the use of roundabouts </a:t>
            </a:r>
          </a:p>
          <a:p>
            <a:pPr marL="171450" indent="-171450" defTabSz="931744">
              <a:buFont typeface="Arial" panose="020B0604020202020204" pitchFamily="34" charset="0"/>
              <a:buChar char="•"/>
              <a:defRPr/>
            </a:pPr>
            <a:r>
              <a:rPr lang="en-US" i="0" baseline="0" dirty="0" smtClean="0"/>
              <a:t>No signal to stop traffic for pedestrians</a:t>
            </a:r>
          </a:p>
          <a:p>
            <a:pPr marL="171450" indent="-171450" defTabSz="931744">
              <a:buFont typeface="Arial" panose="020B0604020202020204" pitchFamily="34" charset="0"/>
              <a:buChar char="•"/>
              <a:defRPr/>
            </a:pPr>
            <a:r>
              <a:rPr lang="en-US" i="0" baseline="0" dirty="0" smtClean="0"/>
              <a:t>And lighting is required at roundabout locations</a:t>
            </a:r>
            <a:endParaRPr lang="en-US" i="0" baseline="0" dirty="0"/>
          </a:p>
        </p:txBody>
      </p:sp>
    </p:spTree>
    <p:extLst>
      <p:ext uri="{BB962C8B-B14F-4D97-AF65-F5344CB8AC3E}">
        <p14:creationId xmlns:p14="http://schemas.microsoft.com/office/powerpoint/2010/main" val="240242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i="0" baseline="0" dirty="0" smtClean="0"/>
              <a:t>The Purpose for tonight’s meeting is to provide a brief overview of the project, to present the purpose and need for the project , to solicit input on the range of alternatives that have been developed, and to provide information regarding the next steps in completing this study. </a:t>
            </a:r>
            <a:endParaRPr lang="en-US" b="0" i="0" baseline="0" dirty="0"/>
          </a:p>
          <a:p>
            <a:endParaRPr lang="en-US" i="0" baseline="0" dirty="0"/>
          </a:p>
        </p:txBody>
      </p:sp>
    </p:spTree>
    <p:extLst>
      <p:ext uri="{BB962C8B-B14F-4D97-AF65-F5344CB8AC3E}">
        <p14:creationId xmlns:p14="http://schemas.microsoft.com/office/powerpoint/2010/main" val="112211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The effectiveness of the alternatives depend on many factors but is evaluated by how well they address the Purpose and need.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Two of the primary factors identified in our </a:t>
            </a:r>
            <a:r>
              <a:rPr lang="en-US" b="0" i="0" baseline="0" smtClean="0"/>
              <a:t>P&amp;N are </a:t>
            </a:r>
            <a:r>
              <a:rPr lang="en-US" b="0" i="0" baseline="0" dirty="0" smtClean="0"/>
              <a:t>Safety and Mobility.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Access management is defined as the </a:t>
            </a:r>
            <a:r>
              <a:rPr lang="en-US" altLang="en-US" sz="1200" dirty="0" smtClean="0"/>
              <a:t>control of the location, spacing, design, and operation of driveways, median openings, interchanges, and street connections to a roadway.  The purpose of access management is </a:t>
            </a:r>
            <a:r>
              <a:rPr lang="en-US" b="0" i="0" baseline="0" dirty="0" smtClean="0"/>
              <a:t>to help balance safety and mobility.  By doing so, the number of conflict points are reduced and through traffic is freed-up.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Driveways are inevitable and necessary, but an increase in their frequency within a corridor also increases the likelihood for accidents to occur.  Raised medians are a key tool used for access management.  Raised medians separate traffic and direct motorists where to access properties.  Turn lanes are used to queue separate movements and to “free up” through traffic.  Additionally, raised medians provide opportunities for improving aesthetics.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p:txBody>
      </p:sp>
    </p:spTree>
    <p:extLst>
      <p:ext uri="{BB962C8B-B14F-4D97-AF65-F5344CB8AC3E}">
        <p14:creationId xmlns:p14="http://schemas.microsoft.com/office/powerpoint/2010/main" val="402077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Intersection studies were completed throughout the corridor.  Because of the safety and capacity benefits that a roundabout could provide if it is placed in a suitable location, 20 intersection locations within the corridor were reviewed to determine if a multilane roundabout may be suitable.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Traffic analysis at these locations identified concerns related to traffic and locations were eliminated due to traffic volumes and traffic patterns.  Following this analysis two potentially suitable locations were identified and carried forward.  These are the intersections at Illinois 83 and Frederick Rd and at Illinois 83 and Library Lane.    </a:t>
            </a:r>
          </a:p>
          <a:p>
            <a:pPr defTabSz="931744">
              <a:defRPr/>
            </a:pPr>
            <a:endParaRPr lang="en-US" sz="1800" dirty="0">
              <a:solidFill>
                <a:prstClr val="black"/>
              </a:solidFill>
            </a:endParaRPr>
          </a:p>
          <a:p>
            <a:pPr defTabSz="931744">
              <a:defRPr/>
            </a:pPr>
            <a:endParaRPr lang="en-US" i="1" baseline="0" dirty="0"/>
          </a:p>
          <a:p>
            <a:endParaRPr lang="en-US" i="1" baseline="0" dirty="0"/>
          </a:p>
        </p:txBody>
      </p:sp>
    </p:spTree>
    <p:extLst>
      <p:ext uri="{BB962C8B-B14F-4D97-AF65-F5344CB8AC3E}">
        <p14:creationId xmlns:p14="http://schemas.microsoft.com/office/powerpoint/2010/main" val="2883065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38" y="4499398"/>
            <a:ext cx="6445645" cy="4809702"/>
          </a:xfrm>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lane configuration was also studied throughout the corridor by  developing </a:t>
            </a:r>
            <a:r>
              <a:rPr lang="en-US" sz="1200" kern="1200" dirty="0" smtClean="0">
                <a:solidFill>
                  <a:schemeClr val="tx1"/>
                </a:solidFill>
                <a:effectLst/>
                <a:latin typeface="+mn-lt"/>
                <a:ea typeface="+mn-ea"/>
                <a:cs typeface="+mn-cs"/>
              </a:rPr>
              <a:t>initial build alternatives.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initial alternatives developed throughout the corridor included: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2-lane alternative (which is an alternative with one through lane in each direction and a center turn lane)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3 basic types of 4-lane alternatives (all of which have 2 through lanes in each direction). These include an alternative with a raised curb median, an alternative with a center turn lane and an alternative with a depressed (grass) median, which is used in rural areas with higher speeds.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74334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a:p>
            <a:pPr defTabSz="933186">
              <a:defRPr/>
            </a:pPr>
            <a:r>
              <a:rPr lang="en-US" i="0" baseline="0" dirty="0"/>
              <a:t>To determine the feasibility of </a:t>
            </a:r>
            <a:r>
              <a:rPr lang="en-US" i="0" baseline="0" dirty="0" smtClean="0"/>
              <a:t>a 2-lane alternative, it was modeled to </a:t>
            </a:r>
            <a:r>
              <a:rPr lang="en-US" i="0" baseline="0" dirty="0"/>
              <a:t>determine </a:t>
            </a:r>
            <a:r>
              <a:rPr lang="en-US" i="0" baseline="0" dirty="0" smtClean="0"/>
              <a:t>its capacity.  This alternative was considered in areas that were not already widened to 4 or more lanes.  As </a:t>
            </a:r>
            <a:r>
              <a:rPr lang="en-US" i="0" baseline="0" dirty="0"/>
              <a:t>previously </a:t>
            </a:r>
            <a:r>
              <a:rPr lang="en-US" i="0" baseline="0" dirty="0" smtClean="0"/>
              <a:t>stated, </a:t>
            </a:r>
            <a:r>
              <a:rPr lang="en-US" i="0" baseline="0" dirty="0"/>
              <a:t>the design criteria requires a projected 2040 traffic capacity level of D or Higher.  </a:t>
            </a:r>
            <a:r>
              <a:rPr lang="en-US" i="0" baseline="0" dirty="0" smtClean="0"/>
              <a:t> The 2-lane </a:t>
            </a:r>
            <a:r>
              <a:rPr lang="en-US" i="0" baseline="0" dirty="0"/>
              <a:t>roadway </a:t>
            </a:r>
            <a:r>
              <a:rPr lang="en-US" i="0" baseline="0" dirty="0" smtClean="0"/>
              <a:t>models produced a level of service of E, where they were used within the corridor.  </a:t>
            </a:r>
          </a:p>
          <a:p>
            <a:pPr defTabSz="933186">
              <a:defRPr/>
            </a:pPr>
            <a:endParaRPr lang="en-US" i="0" baseline="0" dirty="0" smtClean="0"/>
          </a:p>
          <a:p>
            <a:pPr defTabSz="933186">
              <a:defRPr/>
            </a:pPr>
            <a:r>
              <a:rPr lang="en-US" i="0" baseline="0" dirty="0" smtClean="0"/>
              <a:t>Since this alternative did not meet the required capacity, the alternative was dismissed from further consideration. </a:t>
            </a:r>
            <a:endParaRPr lang="en-US" dirty="0"/>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9147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a:p>
            <a:pPr defTabSz="933186">
              <a:defRPr/>
            </a:pPr>
            <a:r>
              <a:rPr lang="en-US" i="0" baseline="0" dirty="0"/>
              <a:t>To determine the feasibility of </a:t>
            </a:r>
            <a:r>
              <a:rPr lang="en-US" i="0" baseline="0" dirty="0" smtClean="0"/>
              <a:t>4-lane alternatives, </a:t>
            </a:r>
            <a:r>
              <a:rPr lang="en-US" i="0" baseline="0" dirty="0"/>
              <a:t>they were </a:t>
            </a:r>
            <a:r>
              <a:rPr lang="en-US" i="0" baseline="0" dirty="0" smtClean="0"/>
              <a:t>also analyzed </a:t>
            </a:r>
            <a:r>
              <a:rPr lang="en-US" i="0" baseline="0" dirty="0"/>
              <a:t>to determine </a:t>
            </a:r>
            <a:r>
              <a:rPr lang="en-US" i="0" baseline="0" dirty="0" smtClean="0"/>
              <a:t>capacity</a:t>
            </a:r>
            <a:r>
              <a:rPr lang="en-US" i="0" baseline="0" dirty="0"/>
              <a:t>.  As previously </a:t>
            </a:r>
            <a:r>
              <a:rPr lang="en-US" i="0" baseline="0" dirty="0" smtClean="0"/>
              <a:t>stated, </a:t>
            </a:r>
            <a:r>
              <a:rPr lang="en-US" i="0" baseline="0" dirty="0"/>
              <a:t>the design criteria requires a projected 2040 traffic capacity level of D or Higher.  </a:t>
            </a:r>
          </a:p>
          <a:p>
            <a:pPr defTabSz="933186">
              <a:defRPr/>
            </a:pPr>
            <a:endParaRPr lang="en-US" i="0" baseline="0" dirty="0"/>
          </a:p>
          <a:p>
            <a:pPr defTabSz="933186">
              <a:defRPr/>
            </a:pPr>
            <a:r>
              <a:rPr lang="en-US" i="0" baseline="0" dirty="0"/>
              <a:t>Using Highway Capacity Software and projected traffic volumes </a:t>
            </a:r>
            <a:r>
              <a:rPr lang="en-US" i="0" baseline="0" dirty="0" smtClean="0"/>
              <a:t>provided by Chicago Metropolitan Agency for </a:t>
            </a:r>
            <a:r>
              <a:rPr lang="en-US" i="0" baseline="0" dirty="0"/>
              <a:t>Planning, the Projected LOS in these areas with a 4 </a:t>
            </a:r>
            <a:r>
              <a:rPr lang="en-US" i="0" baseline="0" dirty="0" smtClean="0"/>
              <a:t>lane </a:t>
            </a:r>
            <a:r>
              <a:rPr lang="en-US" i="0" baseline="0" dirty="0"/>
              <a:t>improvement was found to be between a B and a D</a:t>
            </a:r>
            <a:r>
              <a:rPr lang="en-US" i="0" baseline="0" dirty="0" smtClean="0"/>
              <a:t>. </a:t>
            </a:r>
            <a:endParaRPr lang="en-US" i="0" baseline="0" dirty="0"/>
          </a:p>
          <a:p>
            <a:pPr defTabSz="933186">
              <a:defRPr/>
            </a:pPr>
            <a:endParaRPr lang="en-US" i="0" baseline="0" dirty="0"/>
          </a:p>
          <a:p>
            <a:pPr defTabSz="933186">
              <a:defRPr/>
            </a:pPr>
            <a:r>
              <a:rPr lang="en-US" i="0" baseline="0" dirty="0" smtClean="0"/>
              <a:t>Since the 4-lane alternatives provide suitable mobility, 4-lane design alternatives will </a:t>
            </a:r>
            <a:r>
              <a:rPr lang="en-US" i="0" baseline="0" dirty="0"/>
              <a:t>be used </a:t>
            </a:r>
            <a:r>
              <a:rPr lang="en-US" i="0" baseline="0" dirty="0" smtClean="0"/>
              <a:t>for the Range of Alternatives </a:t>
            </a:r>
            <a:r>
              <a:rPr lang="en-US" i="0" baseline="0" dirty="0"/>
              <a:t>throughout the </a:t>
            </a:r>
            <a:r>
              <a:rPr lang="en-US" i="0" baseline="0" dirty="0" smtClean="0"/>
              <a:t>corridor.  </a:t>
            </a:r>
            <a:endParaRPr lang="en-US" dirty="0"/>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83450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defRPr/>
            </a:pPr>
            <a:r>
              <a:rPr lang="en-US" dirty="0" smtClean="0">
                <a:solidFill>
                  <a:schemeClr val="tx1"/>
                </a:solidFill>
              </a:rPr>
              <a:t>The characteristics</a:t>
            </a:r>
            <a:r>
              <a:rPr lang="en-US" baseline="0" dirty="0" smtClean="0">
                <a:solidFill>
                  <a:schemeClr val="tx1"/>
                </a:solidFill>
              </a:rPr>
              <a:t> of the corridor area is another important element in identifying the elements used in the Range of Alternatives.  </a:t>
            </a:r>
          </a:p>
          <a:p>
            <a:pPr defTabSz="950969">
              <a:defRPr/>
            </a:pPr>
            <a:endParaRPr lang="en-US" baseline="0" dirty="0" smtClean="0">
              <a:solidFill>
                <a:schemeClr val="tx1"/>
              </a:solidFill>
            </a:endParaRPr>
          </a:p>
          <a:p>
            <a:pPr defTabSz="950969">
              <a:defRPr/>
            </a:pPr>
            <a:r>
              <a:rPr lang="en-US" baseline="0" dirty="0" smtClean="0">
                <a:solidFill>
                  <a:schemeClr val="tx1"/>
                </a:solidFill>
              </a:rPr>
              <a:t>The land use </a:t>
            </a:r>
            <a:r>
              <a:rPr lang="en-US" dirty="0" smtClean="0">
                <a:solidFill>
                  <a:schemeClr val="tx1"/>
                </a:solidFill>
              </a:rPr>
              <a:t>varies significantly </a:t>
            </a:r>
            <a:r>
              <a:rPr lang="en-US" baseline="0" dirty="0" smtClean="0">
                <a:solidFill>
                  <a:schemeClr val="tx1"/>
                </a:solidFill>
              </a:rPr>
              <a:t>along the Illinois 83 and Illinois 137 corridor area</a:t>
            </a:r>
            <a:r>
              <a:rPr lang="en-US" dirty="0" smtClean="0">
                <a:solidFill>
                  <a:schemeClr val="tx1"/>
                </a:solidFill>
              </a:rPr>
              <a:t>.   To</a:t>
            </a:r>
            <a:r>
              <a:rPr lang="en-US" baseline="0" dirty="0" smtClean="0">
                <a:solidFill>
                  <a:schemeClr val="tx1"/>
                </a:solidFill>
              </a:rPr>
              <a:t> develop alternatives that more closely align with the land use in the various areas, t</a:t>
            </a:r>
            <a:r>
              <a:rPr lang="en-US" dirty="0" smtClean="0">
                <a:solidFill>
                  <a:schemeClr val="tx1"/>
                </a:solidFill>
              </a:rPr>
              <a:t>he </a:t>
            </a:r>
            <a:r>
              <a:rPr lang="en-US" dirty="0">
                <a:solidFill>
                  <a:schemeClr val="tx1"/>
                </a:solidFill>
              </a:rPr>
              <a:t>corridor </a:t>
            </a:r>
            <a:r>
              <a:rPr lang="en-US" dirty="0" smtClean="0">
                <a:solidFill>
                  <a:schemeClr val="tx1"/>
                </a:solidFill>
              </a:rPr>
              <a:t>was first divided </a:t>
            </a:r>
            <a:r>
              <a:rPr lang="en-US" dirty="0">
                <a:solidFill>
                  <a:schemeClr val="tx1"/>
                </a:solidFill>
              </a:rPr>
              <a:t>into 3 sections for evaluation due to </a:t>
            </a:r>
            <a:r>
              <a:rPr lang="en-US" dirty="0" smtClean="0">
                <a:solidFill>
                  <a:schemeClr val="tx1"/>
                </a:solidFill>
              </a:rPr>
              <a:t>distinctly different characteristics. These are referred to</a:t>
            </a:r>
            <a:r>
              <a:rPr lang="en-US" baseline="0" dirty="0" smtClean="0">
                <a:solidFill>
                  <a:schemeClr val="tx1"/>
                </a:solidFill>
              </a:rPr>
              <a:t> as the project’s </a:t>
            </a:r>
            <a:r>
              <a:rPr lang="en-US" dirty="0" smtClean="0">
                <a:solidFill>
                  <a:schemeClr val="tx1"/>
                </a:solidFill>
              </a:rPr>
              <a:t>north, central and south sections.  </a:t>
            </a:r>
            <a:endParaRPr lang="en-US" dirty="0">
              <a:solidFill>
                <a:schemeClr val="tx1"/>
              </a:solidFill>
            </a:endParaRPr>
          </a:p>
          <a:p>
            <a:pPr marL="0" marR="0" indent="0" algn="l" defTabSz="950969" rtl="0" eaLnBrk="1" fontAlgn="auto" latinLnBrk="0" hangingPunct="1">
              <a:lnSpc>
                <a:spcPct val="100000"/>
              </a:lnSpc>
              <a:spcBef>
                <a:spcPts val="0"/>
              </a:spcBef>
              <a:spcAft>
                <a:spcPts val="0"/>
              </a:spcAft>
              <a:buClrTx/>
              <a:buSzTx/>
              <a:buFontTx/>
              <a:buNone/>
              <a:tabLst/>
              <a:defRPr/>
            </a:pPr>
            <a:r>
              <a:rPr lang="en-US" dirty="0">
                <a:solidFill>
                  <a:schemeClr val="tx1"/>
                </a:solidFill>
              </a:rPr>
              <a:t>	</a:t>
            </a:r>
            <a:endParaRPr lang="en-US" dirty="0" smtClean="0">
              <a:solidFill>
                <a:schemeClr val="tx1"/>
              </a:solidFill>
            </a:endParaRPr>
          </a:p>
          <a:p>
            <a:pPr marL="0" marR="0" indent="0" algn="l" defTabSz="950969"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North section extends from IL 132 to</a:t>
            </a:r>
            <a:r>
              <a:rPr lang="en-US" baseline="0" dirty="0" smtClean="0">
                <a:solidFill>
                  <a:schemeClr val="tx1"/>
                </a:solidFill>
              </a:rPr>
              <a:t> Washington St and is </a:t>
            </a:r>
            <a:r>
              <a:rPr lang="en-US" dirty="0" smtClean="0">
                <a:solidFill>
                  <a:schemeClr val="tx1"/>
                </a:solidFill>
              </a:rPr>
              <a:t>suburban in nature with moderate level of development </a:t>
            </a:r>
          </a:p>
          <a:p>
            <a:pPr marL="0" marR="0" indent="0" algn="l" defTabSz="950969"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pPr marL="0" marR="0" indent="0" algn="l" defTabSz="950969"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Central </a:t>
            </a:r>
            <a:r>
              <a:rPr lang="en-US" dirty="0">
                <a:solidFill>
                  <a:schemeClr val="tx1"/>
                </a:solidFill>
              </a:rPr>
              <a:t>section </a:t>
            </a:r>
            <a:r>
              <a:rPr lang="en-US" dirty="0" smtClean="0">
                <a:solidFill>
                  <a:schemeClr val="tx1"/>
                </a:solidFill>
              </a:rPr>
              <a:t>extends from Washington St. to IL</a:t>
            </a:r>
            <a:r>
              <a:rPr lang="en-US" baseline="0" dirty="0" smtClean="0">
                <a:solidFill>
                  <a:schemeClr val="tx1"/>
                </a:solidFill>
              </a:rPr>
              <a:t> 120 </a:t>
            </a:r>
            <a:r>
              <a:rPr lang="en-US" dirty="0" smtClean="0">
                <a:solidFill>
                  <a:schemeClr val="tx1"/>
                </a:solidFill>
              </a:rPr>
              <a:t>is a more </a:t>
            </a:r>
            <a:r>
              <a:rPr lang="en-US" dirty="0">
                <a:solidFill>
                  <a:schemeClr val="tx1"/>
                </a:solidFill>
              </a:rPr>
              <a:t>highly developed or urban </a:t>
            </a:r>
            <a:r>
              <a:rPr lang="en-US" dirty="0" smtClean="0">
                <a:solidFill>
                  <a:schemeClr val="tx1"/>
                </a:solidFill>
              </a:rPr>
              <a:t>section</a:t>
            </a:r>
          </a:p>
          <a:p>
            <a:pPr marL="0" marR="0" indent="0" algn="l" defTabSz="950969"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defTabSz="950969">
              <a:defRPr/>
            </a:pPr>
            <a:r>
              <a:rPr lang="en-US" dirty="0" smtClean="0">
                <a:solidFill>
                  <a:schemeClr val="tx1"/>
                </a:solidFill>
              </a:rPr>
              <a:t>and a South </a:t>
            </a:r>
            <a:r>
              <a:rPr lang="en-US" dirty="0">
                <a:solidFill>
                  <a:schemeClr val="tx1"/>
                </a:solidFill>
              </a:rPr>
              <a:t>section </a:t>
            </a:r>
            <a:r>
              <a:rPr lang="en-US" dirty="0" smtClean="0">
                <a:solidFill>
                  <a:schemeClr val="tx1"/>
                </a:solidFill>
              </a:rPr>
              <a:t>extending from IL 120 to east of US45 has higher operating speeds</a:t>
            </a:r>
            <a:r>
              <a:rPr lang="en-US" baseline="0" dirty="0" smtClean="0">
                <a:solidFill>
                  <a:schemeClr val="tx1"/>
                </a:solidFill>
              </a:rPr>
              <a:t> and </a:t>
            </a:r>
            <a:r>
              <a:rPr lang="en-US" dirty="0" smtClean="0">
                <a:solidFill>
                  <a:schemeClr val="tx1"/>
                </a:solidFill>
              </a:rPr>
              <a:t>is </a:t>
            </a:r>
            <a:r>
              <a:rPr lang="en-US" dirty="0">
                <a:solidFill>
                  <a:schemeClr val="tx1"/>
                </a:solidFill>
              </a:rPr>
              <a:t>more </a:t>
            </a:r>
            <a:r>
              <a:rPr lang="en-US" dirty="0" smtClean="0">
                <a:solidFill>
                  <a:schemeClr val="tx1"/>
                </a:solidFill>
              </a:rPr>
              <a:t>rural.</a:t>
            </a:r>
          </a:p>
          <a:p>
            <a:pPr defTabSz="950969">
              <a:defRPr/>
            </a:pPr>
            <a:r>
              <a:rPr lang="en-US" dirty="0" smtClean="0">
                <a:solidFill>
                  <a:schemeClr val="tx1"/>
                </a:solidFill>
              </a:rPr>
              <a:t> </a:t>
            </a:r>
            <a:endParaRPr lang="en-US" dirty="0">
              <a:solidFill>
                <a:schemeClr val="tx1"/>
              </a:solidFill>
            </a:endParaRPr>
          </a:p>
          <a:p>
            <a:pPr defTabSz="950969">
              <a:defRPr/>
            </a:pPr>
            <a:r>
              <a:rPr lang="en-US" dirty="0">
                <a:solidFill>
                  <a:schemeClr val="tx1"/>
                </a:solidFill>
              </a:rPr>
              <a:t>By dividing the corridor up in this way we </a:t>
            </a:r>
            <a:r>
              <a:rPr lang="en-US" dirty="0" smtClean="0">
                <a:solidFill>
                  <a:schemeClr val="tx1"/>
                </a:solidFill>
              </a:rPr>
              <a:t>could </a:t>
            </a:r>
            <a:r>
              <a:rPr lang="en-US" dirty="0">
                <a:solidFill>
                  <a:schemeClr val="tx1"/>
                </a:solidFill>
              </a:rPr>
              <a:t>better focus on the alternatives in those areas </a:t>
            </a:r>
            <a:r>
              <a:rPr lang="en-US" dirty="0" smtClean="0">
                <a:solidFill>
                  <a:schemeClr val="tx1"/>
                </a:solidFill>
              </a:rPr>
              <a:t>that will better </a:t>
            </a:r>
            <a:r>
              <a:rPr lang="en-US" dirty="0">
                <a:solidFill>
                  <a:schemeClr val="tx1"/>
                </a:solidFill>
              </a:rPr>
              <a:t>serve the community.</a:t>
            </a:r>
          </a:p>
        </p:txBody>
      </p:sp>
      <p:sp>
        <p:nvSpPr>
          <p:cNvPr id="4" name="Slide Number Placeholder 3"/>
          <p:cNvSpPr>
            <a:spLocks noGrp="1"/>
          </p:cNvSpPr>
          <p:nvPr>
            <p:ph type="sldNum" sz="quarter" idx="10"/>
          </p:nvPr>
        </p:nvSpPr>
        <p:spPr/>
        <p:txBody>
          <a:bodyPr/>
          <a:lstStyle/>
          <a:p>
            <a:fld id="{54E93800-31AA-4FA1-A49D-BCDBC865491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01010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Times New Roman" panose="02020603050405020304" pitchFamily="18" charset="0"/>
                <a:ea typeface="Times New Roman" panose="02020603050405020304" pitchFamily="18" charset="0"/>
              </a:rPr>
              <a:t>In the North Section, we have two </a:t>
            </a:r>
            <a:r>
              <a:rPr lang="en-US" dirty="0" smtClean="0">
                <a:latin typeface="Times New Roman" panose="02020603050405020304" pitchFamily="18" charset="0"/>
                <a:ea typeface="Times New Roman" panose="02020603050405020304" pitchFamily="18" charset="0"/>
              </a:rPr>
              <a:t>alternatives</a:t>
            </a:r>
            <a:r>
              <a:rPr lang="en-US" dirty="0">
                <a:latin typeface="Times New Roman" panose="02020603050405020304" pitchFamily="18" charset="0"/>
                <a:ea typeface="Times New Roman" panose="02020603050405020304" pitchFamily="18" charset="0"/>
              </a:rPr>
              <a:t>.  </a:t>
            </a:r>
          </a:p>
          <a:p>
            <a:pPr algn="just"/>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The first alternative is a 4-lane cross-section with a 22 foot barrier median, outside curb and gutter, a sidewalk on the west side of the roadway and a multi-use path along the east side of the </a:t>
            </a:r>
            <a:r>
              <a:rPr lang="en-US" dirty="0" smtClean="0">
                <a:latin typeface="Times New Roman" panose="02020603050405020304" pitchFamily="18" charset="0"/>
                <a:ea typeface="Times New Roman" panose="02020603050405020304" pitchFamily="18" charset="0"/>
              </a:rPr>
              <a:t>roadway. </a:t>
            </a:r>
            <a:r>
              <a:rPr lang="en-US" dirty="0">
                <a:latin typeface="Times New Roman" panose="02020603050405020304" pitchFamily="18" charset="0"/>
                <a:ea typeface="Times New Roman" panose="02020603050405020304" pitchFamily="18" charset="0"/>
              </a:rPr>
              <a:t>This alternative would extend throughout the </a:t>
            </a:r>
            <a:r>
              <a:rPr lang="en-US" dirty="0" smtClean="0">
                <a:latin typeface="Times New Roman" panose="02020603050405020304" pitchFamily="18" charset="0"/>
                <a:ea typeface="Times New Roman" panose="02020603050405020304" pitchFamily="18" charset="0"/>
              </a:rPr>
              <a:t>north section. </a:t>
            </a:r>
          </a:p>
          <a:p>
            <a:pPr algn="just"/>
            <a:endParaRPr lang="en-US" dirty="0">
              <a:latin typeface="Times New Roman" panose="02020603050405020304" pitchFamily="18" charset="0"/>
              <a:ea typeface="Times New Roman" panose="02020603050405020304" pitchFamily="18" charset="0"/>
            </a:endParaRPr>
          </a:p>
          <a:p>
            <a:pPr algn="just"/>
            <a:r>
              <a:rPr lang="en-US" dirty="0" smtClean="0">
                <a:latin typeface="Times New Roman" panose="02020603050405020304" pitchFamily="18" charset="0"/>
                <a:ea typeface="Times New Roman" panose="02020603050405020304" pitchFamily="18" charset="0"/>
              </a:rPr>
              <a:t>In the northern portion of the North section there are numerous commercial and residential close to the roadway and frequent access points.  An alternative design in this area is </a:t>
            </a:r>
            <a:r>
              <a:rPr lang="en-US" dirty="0">
                <a:latin typeface="Times New Roman" panose="02020603050405020304" pitchFamily="18" charset="0"/>
                <a:ea typeface="Times New Roman" panose="02020603050405020304" pitchFamily="18" charset="0"/>
              </a:rPr>
              <a:t>a </a:t>
            </a:r>
            <a:r>
              <a:rPr lang="en-US" dirty="0" smtClean="0">
                <a:latin typeface="Times New Roman" panose="02020603050405020304" pitchFamily="18" charset="0"/>
                <a:ea typeface="Times New Roman" panose="02020603050405020304" pitchFamily="18" charset="0"/>
              </a:rPr>
              <a:t>4-lane section with a flush center turn lane.</a:t>
            </a:r>
            <a:r>
              <a:rPr lang="en-US" baseline="0" dirty="0" smtClean="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This </a:t>
            </a:r>
            <a:r>
              <a:rPr lang="en-US" dirty="0">
                <a:latin typeface="Times New Roman" panose="02020603050405020304" pitchFamily="18" charset="0"/>
                <a:ea typeface="Times New Roman" panose="02020603050405020304" pitchFamily="18" charset="0"/>
              </a:rPr>
              <a:t>alternative narrows the footprint and would provide more access but </a:t>
            </a:r>
            <a:r>
              <a:rPr lang="en-US" dirty="0" smtClean="0">
                <a:latin typeface="Times New Roman" panose="02020603050405020304" pitchFamily="18" charset="0"/>
                <a:ea typeface="Times New Roman" panose="02020603050405020304" pitchFamily="18" charset="0"/>
              </a:rPr>
              <a:t>safety </a:t>
            </a:r>
            <a:r>
              <a:rPr lang="en-US" dirty="0">
                <a:latin typeface="Times New Roman" panose="02020603050405020304" pitchFamily="18" charset="0"/>
                <a:ea typeface="Times New Roman" panose="02020603050405020304" pitchFamily="18" charset="0"/>
              </a:rPr>
              <a:t>impacts related to two way left turn lanes will need to be reviewed.  This alternative would also include a multi-use path along the east side of the roadway throughout the section and a sidewalk on the west side of the roadway through most of the section.</a:t>
            </a:r>
          </a:p>
        </p:txBody>
      </p:sp>
      <p:sp>
        <p:nvSpPr>
          <p:cNvPr id="4" name="Slide Number Placeholder 3"/>
          <p:cNvSpPr>
            <a:spLocks noGrp="1"/>
          </p:cNvSpPr>
          <p:nvPr>
            <p:ph type="sldNum" sz="quarter" idx="10"/>
          </p:nvPr>
        </p:nvSpPr>
        <p:spPr/>
        <p:txBody>
          <a:bodyPr/>
          <a:lstStyle/>
          <a:p>
            <a:fld id="{7999C5C9-F345-4672-962F-8FEB122173E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744275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Times New Roman" panose="02020603050405020304" pitchFamily="18" charset="0"/>
                <a:ea typeface="Times New Roman" panose="02020603050405020304" pitchFamily="18" charset="0"/>
              </a:rPr>
              <a:t>In the Central Section three alternatives were developed.  </a:t>
            </a:r>
          </a:p>
          <a:p>
            <a:pPr algn="just"/>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The first alternative replicates the 4-lane cross-section in the north section, with a 22 foot barrier median and outside curb and gutter.  </a:t>
            </a:r>
          </a:p>
          <a:p>
            <a:pPr algn="just"/>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The second alternative is a </a:t>
            </a:r>
            <a:r>
              <a:rPr lang="en-US" dirty="0" smtClean="0">
                <a:latin typeface="Times New Roman" panose="02020603050405020304" pitchFamily="18" charset="0"/>
                <a:ea typeface="Times New Roman" panose="02020603050405020304" pitchFamily="18" charset="0"/>
              </a:rPr>
              <a:t>4-lane </a:t>
            </a:r>
            <a:r>
              <a:rPr lang="en-US" dirty="0">
                <a:latin typeface="Times New Roman" panose="02020603050405020304" pitchFamily="18" charset="0"/>
                <a:ea typeface="Times New Roman" panose="02020603050405020304" pitchFamily="18" charset="0"/>
              </a:rPr>
              <a:t>roadway with a paved two-way left turn lane median and outside curb and gutter.  </a:t>
            </a:r>
          </a:p>
          <a:p>
            <a:pPr algn="just"/>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The third alternative is a 4-lane roadway with a narrower 8 foot barrier median and outside curb and gutter.  This alternative includes roundabout improvements at two of the intersections within the section. All three alternatives primarily follow the existing centerline alignment and include a multi-use path along the east side of the roadway and a sidewalk on the west side of the roadway throughout the length of the section.  </a:t>
            </a:r>
          </a:p>
        </p:txBody>
      </p:sp>
      <p:sp>
        <p:nvSpPr>
          <p:cNvPr id="4" name="Slide Number Placeholder 3"/>
          <p:cNvSpPr>
            <a:spLocks noGrp="1"/>
          </p:cNvSpPr>
          <p:nvPr>
            <p:ph type="sldNum" sz="quarter" idx="10"/>
          </p:nvPr>
        </p:nvSpPr>
        <p:spPr/>
        <p:txBody>
          <a:bodyPr/>
          <a:lstStyle/>
          <a:p>
            <a:fld id="{7999C5C9-F345-4672-962F-8FEB122173E8}"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029505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 the South Section an alternative </a:t>
            </a:r>
            <a:r>
              <a:rPr lang="en-US" dirty="0" smtClean="0"/>
              <a:t>was first developed </a:t>
            </a:r>
            <a:r>
              <a:rPr lang="en-US" dirty="0"/>
              <a:t>that provides a 4-lane roadway with a standard 50 foot  wide depressed median, outside paved shoulders and ditches and a multi-use path along the east side of the roadway.  </a:t>
            </a:r>
          </a:p>
          <a:p>
            <a:pPr defTabSz="933237">
              <a:defRPr/>
            </a:pPr>
            <a:endParaRPr lang="en-US" dirty="0"/>
          </a:p>
          <a:p>
            <a:pPr defTabSz="933237">
              <a:defRPr/>
            </a:pPr>
            <a:r>
              <a:rPr lang="en-US" dirty="0" smtClean="0"/>
              <a:t>This section  lies immediately</a:t>
            </a:r>
            <a:r>
              <a:rPr lang="en-US" baseline="0" dirty="0" smtClean="0"/>
              <a:t> adjacent to a railroad and constraints on right-of way were recognized immediately, s</a:t>
            </a:r>
            <a:r>
              <a:rPr lang="en-US" dirty="0" smtClean="0"/>
              <a:t>o to reduce the right-of-way impacts an alternative </a:t>
            </a:r>
            <a:r>
              <a:rPr lang="en-US" dirty="0"/>
              <a:t>was developed  with </a:t>
            </a:r>
            <a:r>
              <a:rPr lang="en-US" dirty="0">
                <a:latin typeface="Times New Roman" panose="02020603050405020304" pitchFamily="18" charset="0"/>
                <a:ea typeface="Times New Roman" panose="02020603050405020304" pitchFamily="18" charset="0"/>
              </a:rPr>
              <a:t> a narrower </a:t>
            </a:r>
            <a:r>
              <a:rPr lang="en-US" dirty="0"/>
              <a:t>30 foot </a:t>
            </a:r>
            <a:r>
              <a:rPr lang="en-US" dirty="0" smtClean="0"/>
              <a:t> </a:t>
            </a:r>
            <a:r>
              <a:rPr lang="en-US" dirty="0"/>
              <a:t>depressed </a:t>
            </a:r>
            <a:r>
              <a:rPr lang="en-US" dirty="0" smtClean="0"/>
              <a:t>median.  This alternative reduced impacts significantly</a:t>
            </a:r>
            <a:r>
              <a:rPr lang="en-US" baseline="0" dirty="0" smtClean="0"/>
              <a:t>, </a:t>
            </a:r>
            <a:r>
              <a:rPr lang="en-US" dirty="0" smtClean="0"/>
              <a:t>allowing </a:t>
            </a:r>
            <a:r>
              <a:rPr lang="en-US" dirty="0"/>
              <a:t>the 50’ alternative to be eliminated from further consideration</a:t>
            </a:r>
            <a:r>
              <a:rPr lang="en-US" dirty="0" smtClean="0"/>
              <a:t>.  This alternative is the primary design</a:t>
            </a:r>
            <a:r>
              <a:rPr lang="en-US" baseline="0" dirty="0" smtClean="0"/>
              <a:t> used throughout the South Section.</a:t>
            </a:r>
            <a:endParaRPr lang="en-US" dirty="0" smtClean="0"/>
          </a:p>
          <a:p>
            <a:pPr defTabSz="933237">
              <a:defRPr/>
            </a:pPr>
            <a:endParaRPr lang="en-US" dirty="0" smtClean="0"/>
          </a:p>
          <a:p>
            <a:pPr marL="0" marR="0" indent="0" algn="l" defTabSz="933237"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areas of residential development, the 30’ median alternative was refined to provide alternatives that further reduced impacts.   These include an alternative that places the multi-use path along the edge of the shoulder , and an alternative with no path along the roadway.  </a:t>
            </a:r>
          </a:p>
          <a:p>
            <a:pPr marL="0" marR="0" indent="0" algn="l" defTabSz="933237"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33237"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 overhead view of the all of the alternatives in each section is provided</a:t>
            </a:r>
            <a:r>
              <a:rPr lang="en-US" baseline="0" dirty="0" smtClean="0">
                <a:solidFill>
                  <a:prstClr val="black"/>
                </a:solidFill>
              </a:rPr>
              <a:t> </a:t>
            </a:r>
            <a:r>
              <a:rPr lang="en-US" dirty="0" smtClean="0">
                <a:solidFill>
                  <a:prstClr val="black"/>
                </a:solidFill>
              </a:rPr>
              <a:t>for view today in</a:t>
            </a:r>
            <a:r>
              <a:rPr lang="en-US" baseline="0" dirty="0" smtClean="0">
                <a:solidFill>
                  <a:prstClr val="black"/>
                </a:solidFill>
              </a:rPr>
              <a:t> the proceeding exhibit room. </a:t>
            </a:r>
            <a:r>
              <a:rPr lang="en-US" dirty="0" smtClean="0">
                <a:solidFill>
                  <a:prstClr val="black"/>
                </a:solidFill>
              </a:rPr>
              <a:t> </a:t>
            </a:r>
            <a:endParaRPr lang="en-US" dirty="0"/>
          </a:p>
        </p:txBody>
      </p:sp>
      <p:sp>
        <p:nvSpPr>
          <p:cNvPr id="4" name="Slide Number Placeholder 3"/>
          <p:cNvSpPr>
            <a:spLocks noGrp="1"/>
          </p:cNvSpPr>
          <p:nvPr>
            <p:ph type="sldNum" sz="quarter" idx="10"/>
          </p:nvPr>
        </p:nvSpPr>
        <p:spPr/>
        <p:txBody>
          <a:bodyPr/>
          <a:lstStyle/>
          <a:p>
            <a:fld id="{7999C5C9-F345-4672-962F-8FEB122173E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36470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With the range of alternatives identified, the next steps in completing the study are: to use feedback from the community to help refine the alternatives, to screen the alternatives to determine the Alternatives to be Carried Forward, and to provide these refinements to the community in a Public meeting (tentatively scheduled for later this year).   </a:t>
            </a:r>
            <a:endParaRPr lang="en-US" i="0" baseline="0" dirty="0"/>
          </a:p>
        </p:txBody>
      </p:sp>
    </p:spTree>
    <p:extLst>
      <p:ext uri="{BB962C8B-B14F-4D97-AF65-F5344CB8AC3E}">
        <p14:creationId xmlns:p14="http://schemas.microsoft.com/office/powerpoint/2010/main" val="195155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Illinois 83 and Illinois 137 </a:t>
            </a:r>
            <a:r>
              <a:rPr lang="en-US" baseline="0" dirty="0" smtClean="0"/>
              <a:t>project extends through lake County, on IL 83 from IL 132  to IL 120 and along IL 137 from  IL 120 to east of US 45.  This project is approximately 11 miles in length and travels through the villages of Lake Villa, Round Lake Beach, Grayslake, and Libertyville.</a:t>
            </a:r>
          </a:p>
          <a:p>
            <a:pPr defTabSz="931774">
              <a:defRPr/>
            </a:pPr>
            <a:endParaRPr lang="en-US" baseline="0" dirty="0" smtClean="0"/>
          </a:p>
          <a:p>
            <a:pPr defTabSz="931774">
              <a:defRPr/>
            </a:pPr>
            <a:r>
              <a:rPr lang="en-US" baseline="0" dirty="0" smtClean="0"/>
              <a:t>The reason for this Study is to review the existing roadway for needs and concerns and determine methods for improving the conditions for travel within the corridor.   </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smtClean="0"/>
              <a:t>Improvements that are made will tie into </a:t>
            </a:r>
            <a:r>
              <a:rPr lang="en-US" dirty="0" smtClean="0">
                <a:solidFill>
                  <a:prstClr val="black"/>
                </a:solidFill>
                <a:ea typeface="Batang" pitchFamily="18" charset="-127"/>
              </a:rPr>
              <a:t>other improvements completed and planned in corridor, including i</a:t>
            </a:r>
            <a:r>
              <a:rPr lang="en-US" baseline="0" dirty="0" smtClean="0"/>
              <a:t>mprovements recently completed at Rollins Road and those planned at the intersection of Illinois 83 and </a:t>
            </a:r>
            <a:r>
              <a:rPr lang="en-US" dirty="0" smtClean="0"/>
              <a:t>Illinois 120</a:t>
            </a:r>
            <a:r>
              <a:rPr lang="en-US" baseline="0" dirty="0" smtClean="0"/>
              <a:t>.</a:t>
            </a:r>
          </a:p>
          <a:p>
            <a:pPr defTabSz="931774">
              <a:defRPr/>
            </a:pPr>
            <a:endParaRPr lang="en-US" baseline="0" dirty="0" smtClean="0"/>
          </a:p>
        </p:txBody>
      </p:sp>
    </p:spTree>
    <p:extLst>
      <p:ext uri="{BB962C8B-B14F-4D97-AF65-F5344CB8AC3E}">
        <p14:creationId xmlns:p14="http://schemas.microsoft.com/office/powerpoint/2010/main" val="3107239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hope this information has been helpful in understanding the Illinois 83 and Illinois 137 study and where we are in the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Your input is</a:t>
            </a:r>
            <a:r>
              <a:rPr lang="en-US" sz="1200" kern="1200" baseline="0" dirty="0" smtClean="0">
                <a:solidFill>
                  <a:schemeClr val="tx1"/>
                </a:solidFill>
                <a:effectLst/>
                <a:latin typeface="+mn-lt"/>
                <a:ea typeface="+mn-ea"/>
                <a:cs typeface="+mn-cs"/>
              </a:rPr>
              <a:t> very valuable to the project study s</a:t>
            </a:r>
            <a:r>
              <a:rPr lang="en-US" sz="1200" kern="1200" dirty="0" smtClean="0">
                <a:solidFill>
                  <a:schemeClr val="tx1"/>
                </a:solidFill>
                <a:effectLst/>
                <a:latin typeface="+mn-lt"/>
                <a:ea typeface="+mn-ea"/>
                <a:cs typeface="+mn-cs"/>
              </a:rPr>
              <a:t>o please review the alternatives in the next room and share your thoughts and comments by completing a comment form which are available here or on our  project website.  Or by sending comments by email to the project team  the website and email addresses are provided on your</a:t>
            </a:r>
            <a:r>
              <a:rPr lang="en-US" sz="1200" kern="1200" baseline="0" dirty="0" smtClean="0">
                <a:solidFill>
                  <a:schemeClr val="tx1"/>
                </a:solidFill>
                <a:effectLst/>
                <a:latin typeface="+mn-lt"/>
                <a:ea typeface="+mn-ea"/>
                <a:cs typeface="+mn-cs"/>
              </a:rPr>
              <a:t> comment sheets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Comments received by June 7th will be included in the public meeting record.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99C5C9-F345-4672-962F-8FEB122173E8}" type="slidenum">
              <a:rPr lang="en-US" smtClean="0"/>
              <a:pPr/>
              <a:t>30</a:t>
            </a:fld>
            <a:endParaRPr lang="en-US" dirty="0"/>
          </a:p>
        </p:txBody>
      </p:sp>
    </p:spTree>
    <p:extLst>
      <p:ext uri="{BB962C8B-B14F-4D97-AF65-F5344CB8AC3E}">
        <p14:creationId xmlns:p14="http://schemas.microsoft.com/office/powerpoint/2010/main" val="1007689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taking the time to attend tonight’s meeting.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proceed to the next room where the project exhibits are displayed, team members will be available to answer your questions and comment sheets can be submitted.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8590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i="0" baseline="0" dirty="0" smtClean="0"/>
              <a:t>IDOT develops highway transportation improvement projects in 3 phases.  The Illinois 83 and Illinois 137 study is currently in Phase I.  During this phase, preliminary engineering and environmental studies are completed to develop an improvement of the roadway that addresses an established purpose and need for the project.</a:t>
            </a:r>
          </a:p>
          <a:p>
            <a:endParaRPr lang="en-US" i="0" baseline="0" dirty="0" smtClean="0"/>
          </a:p>
          <a:p>
            <a:r>
              <a:rPr lang="en-US" sz="1200" b="0" i="0" u="none" strike="noStrike" kern="1200" baseline="0" dirty="0" smtClean="0">
                <a:solidFill>
                  <a:schemeClr val="tx1"/>
                </a:solidFill>
                <a:latin typeface="+mn-lt"/>
                <a:ea typeface="+mn-ea"/>
                <a:cs typeface="+mn-cs"/>
              </a:rPr>
              <a:t>This Phase I study and the phase II design have been funded.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Funding for the remaining phases, including land acquisition and construction will be considered as part of future Transportation Programs. </a:t>
            </a:r>
          </a:p>
        </p:txBody>
      </p:sp>
    </p:spTree>
    <p:extLst>
      <p:ext uri="{BB962C8B-B14F-4D97-AF65-F5344CB8AC3E}">
        <p14:creationId xmlns:p14="http://schemas.microsoft.com/office/powerpoint/2010/main" val="418850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Phase I study process involves 4 primary components.  These include: data collection, developing the Purpose and Need for a project, developing and evaluating alternatives and determining a Preferred Alternative.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IDOT will consider all input from stakeholders throughout the Phase I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Tree>
    <p:extLst>
      <p:ext uri="{BB962C8B-B14F-4D97-AF65-F5344CB8AC3E}">
        <p14:creationId xmlns:p14="http://schemas.microsoft.com/office/powerpoint/2010/main" val="290372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75" indent="0">
              <a:lnSpc>
                <a:spcPct val="130000"/>
              </a:lnSpc>
              <a:spcBef>
                <a:spcPct val="0"/>
              </a:spcBef>
              <a:buClr>
                <a:schemeClr val="tx2"/>
              </a:buClr>
              <a:buFont typeface="Symbol" pitchFamily="18" charset="2"/>
              <a:buNone/>
            </a:pPr>
            <a:r>
              <a:rPr lang="en-US" i="0" baseline="0" dirty="0" smtClean="0"/>
              <a:t>IDOT utilizes Context Sensitive Solutions , or CSS, to engage and inform the community.  CSS is a </a:t>
            </a:r>
            <a:r>
              <a:rPr lang="en-US" sz="1200" kern="1200" dirty="0" smtClean="0">
                <a:solidFill>
                  <a:schemeClr val="tx1"/>
                </a:solidFill>
                <a:latin typeface="+mn-lt"/>
                <a:ea typeface="Batang" pitchFamily="18" charset="-127"/>
                <a:cs typeface="+mn-cs"/>
              </a:rPr>
              <a:t>collaborative process to involve </a:t>
            </a:r>
            <a:r>
              <a:rPr lang="en-US" sz="1200" dirty="0" smtClean="0">
                <a:ea typeface="Batang" pitchFamily="18" charset="-127"/>
              </a:rPr>
              <a:t>stakeholders in decision making.  </a:t>
            </a:r>
          </a:p>
          <a:p>
            <a:pPr marL="168275" indent="0">
              <a:lnSpc>
                <a:spcPct val="130000"/>
              </a:lnSpc>
              <a:spcBef>
                <a:spcPct val="0"/>
              </a:spcBef>
              <a:buClr>
                <a:schemeClr val="tx2"/>
              </a:buClr>
              <a:buFont typeface="Symbol" pitchFamily="18" charset="2"/>
              <a:buNone/>
            </a:pPr>
            <a:endParaRPr lang="en-US" sz="1200" dirty="0" smtClean="0">
              <a:ea typeface="Batang" pitchFamily="18" charset="-127"/>
            </a:endParaRPr>
          </a:p>
          <a:p>
            <a:pPr marL="168275" indent="0">
              <a:lnSpc>
                <a:spcPct val="130000"/>
              </a:lnSpc>
              <a:spcBef>
                <a:spcPct val="0"/>
              </a:spcBef>
              <a:buClr>
                <a:schemeClr val="tx2"/>
              </a:buClr>
              <a:buFont typeface="Symbol" pitchFamily="18" charset="2"/>
              <a:buNone/>
            </a:pPr>
            <a:r>
              <a:rPr lang="en-US" sz="1200" dirty="0" smtClean="0">
                <a:ea typeface="Batang" pitchFamily="18" charset="-127"/>
              </a:rPr>
              <a:t>This coordination helps to ensure that a planned improvement</a:t>
            </a:r>
            <a:r>
              <a:rPr lang="en-US" sz="1200" baseline="0" dirty="0" smtClean="0">
                <a:ea typeface="Batang" pitchFamily="18" charset="-127"/>
              </a:rPr>
              <a:t> fit into its surrounding , also referred to as “its context”.  </a:t>
            </a:r>
          </a:p>
          <a:p>
            <a:pPr marL="168275" indent="0">
              <a:lnSpc>
                <a:spcPct val="130000"/>
              </a:lnSpc>
              <a:spcBef>
                <a:spcPct val="0"/>
              </a:spcBef>
              <a:buClr>
                <a:schemeClr val="tx2"/>
              </a:buClr>
              <a:buFont typeface="Symbol" pitchFamily="18" charset="2"/>
              <a:buNone/>
            </a:pPr>
            <a:endParaRPr lang="en-US" sz="1200" baseline="0" dirty="0" smtClean="0">
              <a:ea typeface="Batang" pitchFamily="18" charset="-127"/>
            </a:endParaRPr>
          </a:p>
          <a:p>
            <a:pPr marL="168275" indent="0">
              <a:lnSpc>
                <a:spcPct val="130000"/>
              </a:lnSpc>
              <a:spcBef>
                <a:spcPct val="0"/>
              </a:spcBef>
              <a:buClr>
                <a:schemeClr val="tx2"/>
              </a:buClr>
              <a:buFont typeface="Symbol" pitchFamily="18" charset="2"/>
              <a:buNone/>
            </a:pPr>
            <a:r>
              <a:rPr lang="en-US" sz="1200" baseline="0" dirty="0" smtClean="0">
                <a:ea typeface="Batang" pitchFamily="18" charset="-127"/>
              </a:rPr>
              <a:t>The CSS process considers need throughout the area of a project so improvements made for safety and mobility and other needs can also address all modes of transportation while preserving the scenic, economic, historic and natural qualities of the area.  </a:t>
            </a:r>
            <a:endParaRPr lang="en-US" sz="1200" dirty="0" smtClean="0">
              <a:ea typeface="Batang" pitchFamily="18" charset="-127"/>
            </a:endParaRPr>
          </a:p>
          <a:p>
            <a:pPr marL="168275" indent="0">
              <a:lnSpc>
                <a:spcPct val="130000"/>
              </a:lnSpc>
              <a:spcBef>
                <a:spcPct val="0"/>
              </a:spcBef>
              <a:buClr>
                <a:schemeClr val="tx2"/>
              </a:buClr>
              <a:buFont typeface="Symbol" pitchFamily="18" charset="2"/>
              <a:buNone/>
            </a:pPr>
            <a:endParaRPr lang="en-US" sz="1200" dirty="0" smtClean="0">
              <a:ea typeface="Batang" pitchFamily="18" charset="-127"/>
            </a:endParaRPr>
          </a:p>
          <a:p>
            <a:pPr marL="168275" indent="0">
              <a:lnSpc>
                <a:spcPct val="130000"/>
              </a:lnSpc>
              <a:spcBef>
                <a:spcPct val="0"/>
              </a:spcBef>
              <a:buClr>
                <a:schemeClr val="tx2"/>
              </a:buClr>
              <a:buFont typeface="Symbol" pitchFamily="18" charset="2"/>
              <a:buNone/>
            </a:pPr>
            <a:r>
              <a:rPr lang="en-US" sz="1200" dirty="0" smtClean="0">
                <a:ea typeface="Batang" pitchFamily="18" charset="-127"/>
              </a:rPr>
              <a:t>This process allows the project team and stakeholders to share information so all can better understand key issues and concerns within the area and </a:t>
            </a:r>
            <a:r>
              <a:rPr lang="en-US" sz="1200" baseline="0" dirty="0" smtClean="0">
                <a:ea typeface="Batang" pitchFamily="18" charset="-127"/>
              </a:rPr>
              <a:t> so alternatives that are developed </a:t>
            </a:r>
            <a:r>
              <a:rPr lang="en-US" sz="1200" kern="1200" dirty="0" smtClean="0">
                <a:solidFill>
                  <a:schemeClr val="tx1"/>
                </a:solidFill>
                <a:latin typeface="+mn-lt"/>
                <a:ea typeface="Batang" pitchFamily="18" charset="-127"/>
                <a:cs typeface="+mn-cs"/>
              </a:rPr>
              <a:t>better fit  the needs of</a:t>
            </a:r>
            <a:r>
              <a:rPr lang="en-US" sz="1200" kern="1200" baseline="0" dirty="0" smtClean="0">
                <a:solidFill>
                  <a:schemeClr val="tx1"/>
                </a:solidFill>
                <a:latin typeface="+mn-lt"/>
                <a:ea typeface="Batang" pitchFamily="18" charset="-127"/>
                <a:cs typeface="+mn-cs"/>
              </a:rPr>
              <a:t> the community.  </a:t>
            </a:r>
            <a:endParaRPr lang="en-US" sz="1200" kern="1200" dirty="0" smtClean="0">
              <a:solidFill>
                <a:schemeClr val="tx1"/>
              </a:solidFill>
              <a:latin typeface="+mn-lt"/>
              <a:ea typeface="Batang" pitchFamily="18" charset="-127"/>
              <a:cs typeface="+mn-cs"/>
            </a:endParaRPr>
          </a:p>
          <a:p>
            <a:pPr marL="168275" indent="0">
              <a:lnSpc>
                <a:spcPct val="130000"/>
              </a:lnSpc>
              <a:spcBef>
                <a:spcPct val="0"/>
              </a:spcBef>
              <a:buClr>
                <a:schemeClr val="tx2"/>
              </a:buClr>
              <a:buFont typeface="Symbol" pitchFamily="18" charset="2"/>
              <a:buNone/>
            </a:pPr>
            <a:endParaRPr lang="en-US" sz="1200" dirty="0" smtClean="0">
              <a:ea typeface="Batang" pitchFamily="18" charset="-127"/>
            </a:endParaRPr>
          </a:p>
        </p:txBody>
      </p:sp>
      <p:sp>
        <p:nvSpPr>
          <p:cNvPr id="4" name="Slide Number Placeholder 3"/>
          <p:cNvSpPr>
            <a:spLocks noGrp="1"/>
          </p:cNvSpPr>
          <p:nvPr>
            <p:ph type="sldNum" sz="quarter" idx="10"/>
          </p:nvPr>
        </p:nvSpPr>
        <p:spPr/>
        <p:txBody>
          <a:bodyPr/>
          <a:lstStyle/>
          <a:p>
            <a:fld id="{24911AB2-529E-465A-9B8B-0ACE7BAC7F58}" type="slidenum">
              <a:rPr lang="en-US" smtClean="0"/>
              <a:t>6</a:t>
            </a:fld>
            <a:endParaRPr lang="en-US"/>
          </a:p>
        </p:txBody>
      </p:sp>
    </p:spTree>
    <p:extLst>
      <p:ext uri="{BB962C8B-B14F-4D97-AF65-F5344CB8AC3E}">
        <p14:creationId xmlns:p14="http://schemas.microsoft.com/office/powerpoint/2010/main" val="309964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 CSS process, IDOT</a:t>
            </a:r>
            <a:r>
              <a:rPr lang="en-US" baseline="0" dirty="0" smtClean="0"/>
              <a:t> and the Project Team engages area stakeholders through a number of tools.  These include Public Meetings, Community Advisory Group Meetings, media outreach, the project website, Village or Local Agency Meetings, Project Newsletters, and other small group presentations.  This coordination helps to inform the community as well as provide the team with valuable input and concerns. </a:t>
            </a:r>
            <a:endParaRPr lang="en-US" dirty="0"/>
          </a:p>
        </p:txBody>
      </p:sp>
      <p:sp>
        <p:nvSpPr>
          <p:cNvPr id="4" name="Slide Number Placeholder 3"/>
          <p:cNvSpPr>
            <a:spLocks noGrp="1"/>
          </p:cNvSpPr>
          <p:nvPr>
            <p:ph type="sldNum" sz="quarter" idx="10"/>
          </p:nvPr>
        </p:nvSpPr>
        <p:spPr/>
        <p:txBody>
          <a:bodyPr/>
          <a:lstStyle/>
          <a:p>
            <a:fld id="{7999C5C9-F345-4672-962F-8FEB122173E8}" type="slidenum">
              <a:rPr lang="en-US" smtClean="0"/>
              <a:pPr/>
              <a:t>7</a:t>
            </a:fld>
            <a:endParaRPr lang="en-US" dirty="0"/>
          </a:p>
        </p:txBody>
      </p:sp>
    </p:spTree>
    <p:extLst>
      <p:ext uri="{BB962C8B-B14F-4D97-AF65-F5344CB8AC3E}">
        <p14:creationId xmlns:p14="http://schemas.microsoft.com/office/powerpoint/2010/main" val="92305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dirty="0" smtClean="0">
                <a:solidFill>
                  <a:prstClr val="black"/>
                </a:solidFill>
              </a:rPr>
              <a:t>This project is being developed in accordance with the </a:t>
            </a:r>
            <a:r>
              <a:rPr lang="en-US" sz="1200" b="1" dirty="0" smtClean="0">
                <a:solidFill>
                  <a:prstClr val="black"/>
                </a:solidFill>
              </a:rPr>
              <a:t>National Environmental Policy Act (or NEPA).  </a:t>
            </a:r>
            <a:r>
              <a:rPr lang="en-US" baseline="0" dirty="0" smtClean="0"/>
              <a:t>The environmental impacts of potential alternatives is a critical component to the overall alternative development process.  </a:t>
            </a:r>
            <a:endParaRPr lang="en-US" sz="1200" b="1" dirty="0" smtClean="0">
              <a:solidFill>
                <a:prstClr val="black"/>
              </a:solidFill>
            </a:endParaRPr>
          </a:p>
          <a:p>
            <a:endParaRPr lang="en-US" sz="1200" b="1" dirty="0" smtClean="0">
              <a:solidFill>
                <a:prstClr val="black"/>
              </a:solidFill>
            </a:endParaRPr>
          </a:p>
          <a:p>
            <a:r>
              <a:rPr lang="en-US" sz="1200" b="0" dirty="0" smtClean="0">
                <a:solidFill>
                  <a:prstClr val="black"/>
                </a:solidFill>
              </a:rPr>
              <a:t>Th</a:t>
            </a:r>
            <a:r>
              <a:rPr lang="en-US" sz="1200" dirty="0" smtClean="0">
                <a:solidFill>
                  <a:prstClr val="black"/>
                </a:solidFill>
              </a:rPr>
              <a:t>e purpose of NEPA is to ensure that environmental factors are weighted equally when compared to other factors in the decision making process.  Not only is IDOT responsible  for adhering to NEPA, but also to other environmental specific regulations, such as the Clean Water Act, and the Endangered Species Act.</a:t>
            </a:r>
            <a:endParaRPr lang="en-US" i="1" baseline="0" dirty="0"/>
          </a:p>
        </p:txBody>
      </p:sp>
    </p:spTree>
    <p:extLst>
      <p:ext uri="{BB962C8B-B14F-4D97-AF65-F5344CB8AC3E}">
        <p14:creationId xmlns:p14="http://schemas.microsoft.com/office/powerpoint/2010/main" val="4160271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a:xfrm>
            <a:off x="702310" y="4499398"/>
            <a:ext cx="5743335" cy="4258913"/>
          </a:xfrm>
        </p:spPr>
        <p:txBody>
          <a:bodyPr/>
          <a:lstStyle/>
          <a:p>
            <a:pPr algn="just">
              <a:lnSpc>
                <a:spcPct val="114000"/>
              </a:lnSpc>
              <a:buClr>
                <a:schemeClr val="tx2"/>
              </a:buClr>
            </a:pPr>
            <a:r>
              <a:rPr lang="en-US" dirty="0" smtClean="0">
                <a:ea typeface="Batang" pitchFamily="18" charset="-127"/>
              </a:rPr>
              <a:t>Through the</a:t>
            </a:r>
            <a:r>
              <a:rPr lang="en-US" baseline="0" dirty="0" smtClean="0">
                <a:ea typeface="Batang" pitchFamily="18" charset="-127"/>
              </a:rPr>
              <a:t> collaborative effort with the community </a:t>
            </a:r>
            <a:r>
              <a:rPr lang="en-US" dirty="0" smtClean="0">
                <a:ea typeface="Batang" pitchFamily="18" charset="-127"/>
              </a:rPr>
              <a:t>a Problem</a:t>
            </a:r>
            <a:r>
              <a:rPr lang="en-US" baseline="0" dirty="0" smtClean="0">
                <a:ea typeface="Batang" pitchFamily="18" charset="-127"/>
              </a:rPr>
              <a:t> Statement was developed for this project.  </a:t>
            </a:r>
            <a:r>
              <a:rPr lang="en-US" dirty="0" smtClean="0">
                <a:ea typeface="Batang" pitchFamily="18" charset="-127"/>
              </a:rPr>
              <a:t>The </a:t>
            </a:r>
            <a:r>
              <a:rPr lang="en-US" dirty="0">
                <a:ea typeface="Batang" pitchFamily="18" charset="-127"/>
              </a:rPr>
              <a:t>Problem Statement provided the community context basis for the improvement.  The Project Purpose and Need was developed from the problem statement as well as from </a:t>
            </a:r>
            <a:r>
              <a:rPr lang="en-US" dirty="0" smtClean="0">
                <a:ea typeface="Batang" pitchFamily="18" charset="-127"/>
              </a:rPr>
              <a:t>a </a:t>
            </a:r>
            <a:r>
              <a:rPr lang="en-US" dirty="0">
                <a:ea typeface="Batang" pitchFamily="18" charset="-127"/>
              </a:rPr>
              <a:t>technical analysis of the roadway and additional stakeholder input. </a:t>
            </a:r>
            <a:r>
              <a:rPr lang="en-US" dirty="0" smtClean="0">
                <a:ea typeface="Batang" pitchFamily="18" charset="-127"/>
              </a:rPr>
              <a:t>  </a:t>
            </a:r>
          </a:p>
          <a:p>
            <a:pPr algn="just">
              <a:lnSpc>
                <a:spcPct val="114000"/>
              </a:lnSpc>
              <a:buClr>
                <a:schemeClr val="tx2"/>
              </a:buClr>
            </a:pPr>
            <a:endParaRPr lang="en-US" dirty="0">
              <a:ea typeface="Batang" pitchFamily="18" charset="-127"/>
            </a:endParaRPr>
          </a:p>
          <a:p>
            <a:r>
              <a:rPr lang="en-US" sz="3200" b="0" dirty="0" smtClean="0">
                <a:solidFill>
                  <a:srgbClr val="0033CC"/>
                </a:solidFill>
                <a:ea typeface="Batang" pitchFamily="18" charset="-127"/>
              </a:rPr>
              <a:t>The purpose of this project is to i</a:t>
            </a:r>
            <a:r>
              <a:rPr lang="en-US" sz="2400" b="0" dirty="0" smtClean="0">
                <a:solidFill>
                  <a:prstClr val="black"/>
                </a:solidFill>
                <a:ea typeface="Batang" pitchFamily="18" charset="-127"/>
              </a:rPr>
              <a:t>mprove safety,</a:t>
            </a:r>
            <a:r>
              <a:rPr lang="en-US" sz="2400" b="0" baseline="0" dirty="0" smtClean="0">
                <a:solidFill>
                  <a:prstClr val="black"/>
                </a:solidFill>
                <a:ea typeface="Batang" pitchFamily="18" charset="-127"/>
              </a:rPr>
              <a:t> </a:t>
            </a:r>
            <a:r>
              <a:rPr lang="en-US" sz="2400" b="0" dirty="0" smtClean="0">
                <a:solidFill>
                  <a:prstClr val="black"/>
                </a:solidFill>
                <a:ea typeface="Batang" pitchFamily="18" charset="-127"/>
              </a:rPr>
              <a:t>Improve </a:t>
            </a:r>
            <a:r>
              <a:rPr lang="en-US" sz="2400" dirty="0" smtClean="0">
                <a:solidFill>
                  <a:prstClr val="black"/>
                </a:solidFill>
                <a:ea typeface="Batang" pitchFamily="18" charset="-127"/>
              </a:rPr>
              <a:t>mobility, and Improve multimodal opportunities. </a:t>
            </a:r>
          </a:p>
        </p:txBody>
      </p:sp>
    </p:spTree>
    <p:extLst>
      <p:ext uri="{BB962C8B-B14F-4D97-AF65-F5344CB8AC3E}">
        <p14:creationId xmlns:p14="http://schemas.microsoft.com/office/powerpoint/2010/main" val="3209054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3475" y="39624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152400" y="6378579"/>
            <a:ext cx="2895600" cy="365125"/>
          </a:xfrm>
        </p:spPr>
        <p:txBody>
          <a:bodyPr/>
          <a:lstStyle>
            <a:lvl1pPr>
              <a:defRPr sz="2000" b="1">
                <a:solidFill>
                  <a:schemeClr val="tx1"/>
                </a:solidFill>
              </a:defRPr>
            </a:lvl1pPr>
          </a:lstStyle>
          <a:p>
            <a:r>
              <a:rPr lang="en-US" dirty="0">
                <a:solidFill>
                  <a:prstClr val="black"/>
                </a:solidFill>
              </a:rPr>
              <a:t>www.IL83andIL137.org</a:t>
            </a:r>
          </a:p>
        </p:txBody>
      </p:sp>
      <p:pic>
        <p:nvPicPr>
          <p:cNvPr id="9" name="Picture 8"/>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85265" y="6324600"/>
            <a:ext cx="2706337" cy="4953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188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www.IL83andIL137.org</a:t>
            </a:r>
          </a:p>
        </p:txBody>
      </p:sp>
      <p:sp>
        <p:nvSpPr>
          <p:cNvPr id="6" name="Slide Number Placeholder 5"/>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8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www.IL83andIL137.org</a:t>
            </a:r>
          </a:p>
        </p:txBody>
      </p:sp>
      <p:sp>
        <p:nvSpPr>
          <p:cNvPr id="6" name="Slide Number Placeholder 5"/>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899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7D16DA-E2FE-4D88-B7DB-CDC54CD760F3}" type="datetimeFigureOut">
              <a:rPr lang="en-US" smtClean="0">
                <a:solidFill>
                  <a:prstClr val="black">
                    <a:tint val="75000"/>
                  </a:prstClr>
                </a:solidFill>
              </a:rPr>
              <a:pPr/>
              <a:t>5/27/2016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E7C881-A9F8-498F-9603-77EEC72BE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06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www.IL83andIL137.org</a:t>
            </a:r>
          </a:p>
        </p:txBody>
      </p:sp>
      <p:sp>
        <p:nvSpPr>
          <p:cNvPr id="6" name="Slide Number Placeholder 5"/>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85265" y="6324600"/>
            <a:ext cx="2706337" cy="495300"/>
          </a:xfrm>
          <a:prstGeom prst="rect">
            <a:avLst/>
          </a:prstGeom>
          <a:noFill/>
          <a:ln w="9525">
            <a:noFill/>
            <a:miter lim="800000"/>
            <a:headEnd/>
            <a:tailEnd/>
          </a:ln>
        </p:spPr>
      </p:pic>
    </p:spTree>
    <p:extLst>
      <p:ext uri="{BB962C8B-B14F-4D97-AF65-F5344CB8AC3E}">
        <p14:creationId xmlns:p14="http://schemas.microsoft.com/office/powerpoint/2010/main" val="39332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www.IL83andIL137.org</a:t>
            </a:r>
          </a:p>
        </p:txBody>
      </p:sp>
      <p:sp>
        <p:nvSpPr>
          <p:cNvPr id="6" name="Slide Number Placeholder 5"/>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txBox="1">
            <a:spLocks/>
          </p:cNvSpPr>
          <p:nvPr userDrawn="1"/>
        </p:nvSpPr>
        <p:spPr>
          <a:xfrm>
            <a:off x="152400" y="6378579"/>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2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prstClr val="black"/>
                </a:solidFill>
              </a:rPr>
              <a:t>www.IL83andIL137.org</a:t>
            </a:r>
          </a:p>
        </p:txBody>
      </p:sp>
      <p:pic>
        <p:nvPicPr>
          <p:cNvPr id="8" name="Picture 7"/>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85265" y="6324600"/>
            <a:ext cx="2706337" cy="495300"/>
          </a:xfrm>
          <a:prstGeom prst="rect">
            <a:avLst/>
          </a:prstGeom>
          <a:noFill/>
          <a:ln w="9525">
            <a:noFill/>
            <a:miter lim="800000"/>
            <a:headEnd/>
            <a:tailEnd/>
          </a:ln>
        </p:spPr>
      </p:pic>
    </p:spTree>
    <p:extLst>
      <p:ext uri="{BB962C8B-B14F-4D97-AF65-F5344CB8AC3E}">
        <p14:creationId xmlns:p14="http://schemas.microsoft.com/office/powerpoint/2010/main" val="220383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www.IL83andIL137.org</a:t>
            </a:r>
          </a:p>
        </p:txBody>
      </p:sp>
      <p:sp>
        <p:nvSpPr>
          <p:cNvPr id="7" name="Slide Number Placeholder 6"/>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33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a:solidFill>
                  <a:prstClr val="black">
                    <a:tint val="75000"/>
                  </a:prstClr>
                </a:solidFill>
              </a:rPr>
              <a:t>www.IL83andIL137.org</a:t>
            </a:r>
          </a:p>
        </p:txBody>
      </p:sp>
      <p:sp>
        <p:nvSpPr>
          <p:cNvPr id="9" name="Slide Number Placeholder 8"/>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1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solidFill>
                  <a:prstClr val="black">
                    <a:tint val="75000"/>
                  </a:prstClr>
                </a:solidFill>
              </a:rPr>
              <a:t>www.IL83andIL137.org</a:t>
            </a:r>
          </a:p>
        </p:txBody>
      </p:sp>
      <p:sp>
        <p:nvSpPr>
          <p:cNvPr id="5" name="Slide Number Placeholder 4"/>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6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www.IL83andIL137.org</a:t>
            </a:r>
          </a:p>
        </p:txBody>
      </p:sp>
      <p:sp>
        <p:nvSpPr>
          <p:cNvPr id="4" name="Slide Number Placeholder 3"/>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16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www.IL83andIL137.org</a:t>
            </a:r>
          </a:p>
        </p:txBody>
      </p:sp>
      <p:sp>
        <p:nvSpPr>
          <p:cNvPr id="7" name="Slide Number Placeholder 6"/>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7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www.IL83andIL137.org</a:t>
            </a:r>
          </a:p>
        </p:txBody>
      </p:sp>
      <p:sp>
        <p:nvSpPr>
          <p:cNvPr id="7" name="Slide Number Placeholder 6"/>
          <p:cNvSpPr>
            <a:spLocks noGrp="1"/>
          </p:cNvSpPr>
          <p:nvPr>
            <p:ph type="sldNum" sz="quarter" idx="12"/>
          </p:nvPr>
        </p:nvSpPr>
        <p:spPr/>
        <p:txBody>
          <a:body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21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prstClr val="black">
                    <a:tint val="75000"/>
                  </a:prstClr>
                </a:solidFill>
              </a:rPr>
              <a:t>www.IL83andIL137.org</a:t>
            </a: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81443-7F04-4122-A099-6CC52F1FD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636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5.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7.jpe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23.jpeg"/><Relationship Id="rId11" Type="http://schemas.openxmlformats.org/officeDocument/2006/relationships/image" Target="../media/image5.png"/><Relationship Id="rId5" Type="http://schemas.openxmlformats.org/officeDocument/2006/relationships/image" Target="../media/image7.jpeg"/><Relationship Id="rId10"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eg"/><Relationship Id="rId11" Type="http://schemas.openxmlformats.org/officeDocument/2006/relationships/image" Target="../media/image16.png"/><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Data" Target="../diagrams/data4.xml"/><Relationship Id="rId3" Type="http://schemas.openxmlformats.org/officeDocument/2006/relationships/slideLayout" Target="../slideLayouts/slideLayout1.xml"/><Relationship Id="rId7" Type="http://schemas.openxmlformats.org/officeDocument/2006/relationships/diagramLayout" Target="../diagrams/layout3.xml"/><Relationship Id="rId12" Type="http://schemas.openxmlformats.org/officeDocument/2006/relationships/image" Target="../media/image5.png"/><Relationship Id="rId17" Type="http://schemas.microsoft.com/office/2007/relationships/diagramDrawing" Target="../diagrams/drawing4.xml"/><Relationship Id="rId2" Type="http://schemas.microsoft.com/office/2007/relationships/media" Target="../media/media14.m4a"/><Relationship Id="rId16" Type="http://schemas.openxmlformats.org/officeDocument/2006/relationships/diagramColors" Target="../diagrams/colors4.xml"/><Relationship Id="rId1" Type="http://schemas.openxmlformats.org/officeDocument/2006/relationships/audio" Target="NULL" TargetMode="External"/><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image" Target="../media/image7.jpeg"/><Relationship Id="rId15" Type="http://schemas.openxmlformats.org/officeDocument/2006/relationships/diagramQuickStyle" Target="../diagrams/quickStyle4.xml"/><Relationship Id="rId10" Type="http://schemas.microsoft.com/office/2007/relationships/diagramDrawing" Target="../diagrams/drawing3.xml"/><Relationship Id="rId4" Type="http://schemas.openxmlformats.org/officeDocument/2006/relationships/notesSlide" Target="../notesSlides/notesSlide14.xml"/><Relationship Id="rId9" Type="http://schemas.openxmlformats.org/officeDocument/2006/relationships/diagramColors" Target="../diagrams/colors3.xml"/><Relationship Id="rId1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33.jpeg"/><Relationship Id="rId5" Type="http://schemas.openxmlformats.org/officeDocument/2006/relationships/image" Target="../media/image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jpe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hyperlink" Target="http://www.google.com/url?sa=i&amp;rct=j&amp;q=&amp;esrc=s&amp;source=images&amp;cd=&amp;cad=rja&amp;uact=8&amp;docid=8b2YqMBFds3enM&amp;tbnid=7oTbqwge0gjuOM:&amp;ved=0CAUQjRw&amp;url=http://streetsblog.net/2011/09/07/will-new-haven-replace-highway-with-highway-like-conditions/&amp;ei=Z00dU8qmBcmkrAH8ioGoCQ&amp;bvm=bv.62578216,d.aWc&amp;psig=AFQjCNE5VvQ7oGckYB6yxNAgtWHE43-uDg&amp;ust=1394515268573790" TargetMode="External"/><Relationship Id="rId11" Type="http://schemas.openxmlformats.org/officeDocument/2006/relationships/image" Target="../media/image5.png"/><Relationship Id="rId5" Type="http://schemas.openxmlformats.org/officeDocument/2006/relationships/image" Target="../media/image7.jpeg"/><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37.jpe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eg"/><Relationship Id="rId2" Type="http://schemas.microsoft.com/office/2007/relationships/media" Target="../media/media19.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jpeg"/><Relationship Id="rId2" Type="http://schemas.microsoft.com/office/2007/relationships/media" Target="../media/media2.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0.wav"/><Relationship Id="rId7" Type="http://schemas.microsoft.com/office/2007/relationships/hdphoto" Target="../media/hdphoto2.wdp"/><Relationship Id="rId12" Type="http://schemas.openxmlformats.org/officeDocument/2006/relationships/image" Target="../media/image41.png"/><Relationship Id="rId2" Type="http://schemas.microsoft.com/office/2007/relationships/media" Target="../media/media20.wav"/><Relationship Id="rId1" Type="http://schemas.openxmlformats.org/officeDocument/2006/relationships/tags" Target="../tags/tag2.xml"/><Relationship Id="rId6" Type="http://schemas.openxmlformats.org/officeDocument/2006/relationships/image" Target="../media/image38.png"/><Relationship Id="rId11" Type="http://schemas.openxmlformats.org/officeDocument/2006/relationships/image" Target="../media/image3.png"/><Relationship Id="rId5" Type="http://schemas.openxmlformats.org/officeDocument/2006/relationships/notesSlide" Target="../notesSlides/notesSlide20.xml"/><Relationship Id="rId10" Type="http://schemas.openxmlformats.org/officeDocument/2006/relationships/image" Target="../media/image7.jpeg"/><Relationship Id="rId4" Type="http://schemas.openxmlformats.org/officeDocument/2006/relationships/slideLayout" Target="../slideLayouts/slideLayout1.xml"/><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43.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42.jpeg"/><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3.m4a"/><Relationship Id="rId7" Type="http://schemas.openxmlformats.org/officeDocument/2006/relationships/image" Target="../media/image44.jpeg"/><Relationship Id="rId12"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7.jpeg"/><Relationship Id="rId11" Type="http://schemas.openxmlformats.org/officeDocument/2006/relationships/image" Target="../media/image26.png"/><Relationship Id="rId5" Type="http://schemas.openxmlformats.org/officeDocument/2006/relationships/notesSlide" Target="../notesSlides/notesSlide23.xml"/><Relationship Id="rId10" Type="http://schemas.openxmlformats.org/officeDocument/2006/relationships/image" Target="../media/image16.png"/><Relationship Id="rId4" Type="http://schemas.openxmlformats.org/officeDocument/2006/relationships/slideLayout" Target="../slideLayouts/slideLayout12.xml"/><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47.png"/><Relationship Id="rId2" Type="http://schemas.microsoft.com/office/2007/relationships/media" Target="../media/media24.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png"/><Relationship Id="rId5" Type="http://schemas.openxmlformats.org/officeDocument/2006/relationships/image" Target="../media/image7.jpeg"/><Relationship Id="rId10" Type="http://schemas.openxmlformats.org/officeDocument/2006/relationships/image" Target="../media/image25.jpeg"/><Relationship Id="rId4" Type="http://schemas.openxmlformats.org/officeDocument/2006/relationships/notesSlide" Target="../notesSlides/notesSlide24.xml"/><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5.mp3"/><Relationship Id="rId7" Type="http://schemas.openxmlformats.org/officeDocument/2006/relationships/image" Target="../media/image48.jpe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7.jpeg"/><Relationship Id="rId11" Type="http://schemas.openxmlformats.org/officeDocument/2006/relationships/image" Target="../media/image5.png"/><Relationship Id="rId5" Type="http://schemas.openxmlformats.org/officeDocument/2006/relationships/notesSlide" Target="../notesSlides/notesSlide25.xml"/><Relationship Id="rId10" Type="http://schemas.openxmlformats.org/officeDocument/2006/relationships/image" Target="../media/image26.png"/><Relationship Id="rId4" Type="http://schemas.openxmlformats.org/officeDocument/2006/relationships/slideLayout" Target="../slideLayouts/slideLayout12.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6.mp3"/><Relationship Id="rId7" Type="http://schemas.openxmlformats.org/officeDocument/2006/relationships/image" Target="../media/image50.png"/><Relationship Id="rId12"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49.png"/><Relationship Id="rId11" Type="http://schemas.openxmlformats.org/officeDocument/2006/relationships/image" Target="../media/image16.png"/><Relationship Id="rId5" Type="http://schemas.openxmlformats.org/officeDocument/2006/relationships/notesSlide" Target="../notesSlides/notesSlide26.xml"/><Relationship Id="rId10" Type="http://schemas.openxmlformats.org/officeDocument/2006/relationships/image" Target="../media/image7.jpeg"/><Relationship Id="rId4" Type="http://schemas.openxmlformats.org/officeDocument/2006/relationships/slideLayout" Target="../slideLayouts/slideLayout1.xml"/><Relationship Id="rId9"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7.mp3"/><Relationship Id="rId7" Type="http://schemas.openxmlformats.org/officeDocument/2006/relationships/image" Target="../media/image53.png"/><Relationship Id="rId12"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50.png"/><Relationship Id="rId11" Type="http://schemas.openxmlformats.org/officeDocument/2006/relationships/image" Target="../media/image16.png"/><Relationship Id="rId5" Type="http://schemas.openxmlformats.org/officeDocument/2006/relationships/notesSlide" Target="../notesSlides/notesSlide27.xml"/><Relationship Id="rId10" Type="http://schemas.openxmlformats.org/officeDocument/2006/relationships/image" Target="../media/image54.png"/><Relationship Id="rId4" Type="http://schemas.openxmlformats.org/officeDocument/2006/relationships/slideLayout" Target="../slideLayouts/slideLayout1.xml"/><Relationship Id="rId9" Type="http://schemas.openxmlformats.org/officeDocument/2006/relationships/image" Target="../media/image7.jpe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1.png"/><Relationship Id="rId3" Type="http://schemas.openxmlformats.org/officeDocument/2006/relationships/audio" Target="../media/media28.wav"/><Relationship Id="rId7" Type="http://schemas.openxmlformats.org/officeDocument/2006/relationships/image" Target="../media/image55.png"/><Relationship Id="rId12" Type="http://schemas.openxmlformats.org/officeDocument/2006/relationships/image" Target="../media/image16.png"/><Relationship Id="rId2" Type="http://schemas.microsoft.com/office/2007/relationships/media" Target="../media/media28.wav"/><Relationship Id="rId1" Type="http://schemas.openxmlformats.org/officeDocument/2006/relationships/tags" Target="../tags/tag7.xml"/><Relationship Id="rId6" Type="http://schemas.openxmlformats.org/officeDocument/2006/relationships/image" Target="../media/image7.jpeg"/><Relationship Id="rId11" Type="http://schemas.openxmlformats.org/officeDocument/2006/relationships/image" Target="../media/image26.png"/><Relationship Id="rId5" Type="http://schemas.openxmlformats.org/officeDocument/2006/relationships/notesSlide" Target="../notesSlides/notesSlide28.xml"/><Relationship Id="rId10" Type="http://schemas.openxmlformats.org/officeDocument/2006/relationships/image" Target="../media/image58.png"/><Relationship Id="rId4" Type="http://schemas.openxmlformats.org/officeDocument/2006/relationships/slideLayout" Target="../slideLayouts/slideLayout1.xml"/><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30.png"/><Relationship Id="rId4" Type="http://schemas.openxmlformats.org/officeDocument/2006/relationships/notesSlide" Target="../notesSlides/notesSlide29.xml"/><Relationship Id="rId9"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3"/><Relationship Id="rId7" Type="http://schemas.openxmlformats.org/officeDocument/2006/relationships/image" Target="../media/image9.jpe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notesSlide" Target="../notesSlides/notesSlide3.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xml"/><Relationship Id="rId7" Type="http://schemas.openxmlformats.org/officeDocument/2006/relationships/hyperlink" Target="mailto:IL83andIL137@volkert.com" TargetMode="External"/><Relationship Id="rId2" Type="http://schemas.microsoft.com/office/2007/relationships/media" Target="../media/media30.mp3"/><Relationship Id="rId1" Type="http://schemas.openxmlformats.org/officeDocument/2006/relationships/audio" Target="NULL" TargetMode="External"/><Relationship Id="rId6" Type="http://schemas.openxmlformats.org/officeDocument/2006/relationships/hyperlink" Target="http://www.idot.illinois.gov/projects/il83-137-study" TargetMode="External"/><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notesSlide" Target="../notesSlides/notesSlide30.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jp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diagramLayout" Target="../diagrams/layout1.xml"/><Relationship Id="rId12" Type="http://schemas.openxmlformats.org/officeDocument/2006/relationships/image" Target="../media/image3.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diagramData" Target="../diagrams/data1.xml"/><Relationship Id="rId11" Type="http://schemas.openxmlformats.org/officeDocument/2006/relationships/image" Target="../media/image11.jpg"/><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7.jpeg"/><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0.jp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13.jpe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7.jpeg"/><Relationship Id="rId12" Type="http://schemas.openxmlformats.org/officeDocument/2006/relationships/image" Target="../media/image5.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47474" y="262648"/>
            <a:ext cx="8210144" cy="6106236"/>
          </a:xfrm>
          <a:prstGeom prst="rect">
            <a:avLst/>
          </a:prstGeom>
          <a:effectLst>
            <a:outerShdw blurRad="50800" dist="50800" dir="5400000" algn="ctr" rotWithShape="0">
              <a:srgbClr val="000000">
                <a:alpha val="0"/>
              </a:srgbClr>
            </a:outerShdw>
          </a:effectLst>
        </p:spPr>
      </p:pic>
      <p:pic>
        <p:nvPicPr>
          <p:cNvPr id="93" name="Picture 92"/>
          <p:cNvPicPr>
            <a:picLocks noChangeAspect="1"/>
          </p:cNvPicPr>
          <p:nvPr/>
        </p:nvPicPr>
        <p:blipFill>
          <a:blip r:embed="rId7"/>
          <a:stretch>
            <a:fillRect/>
          </a:stretch>
        </p:blipFill>
        <p:spPr>
          <a:xfrm>
            <a:off x="6293573" y="6265663"/>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ctrTitle" idx="4294967295"/>
          </p:nvPr>
        </p:nvSpPr>
        <p:spPr>
          <a:xfrm>
            <a:off x="123660" y="2386445"/>
            <a:ext cx="8763000" cy="3429000"/>
          </a:xfrm>
          <a:ln>
            <a:noFill/>
          </a:ln>
          <a:effectLst>
            <a:outerShdw blurRad="50800" dist="38100" dir="2700000" algn="tl" rotWithShape="0">
              <a:prstClr val="black">
                <a:alpha val="40000"/>
              </a:prstClr>
            </a:outerShdw>
          </a:effectLst>
        </p:spPr>
        <p:txBody>
          <a:bodyPr>
            <a:normAutofit/>
          </a:bodyPr>
          <a:lstStyle/>
          <a:p>
            <a:r>
              <a:rPr lang="en-US" b="1" dirty="0" smtClean="0">
                <a:effectLst>
                  <a:outerShdw blurRad="38100" dist="38100" dir="2700000" algn="tl" rotWithShape="0">
                    <a:srgbClr val="000000">
                      <a:alpha val="43137"/>
                    </a:srgbClr>
                  </a:outerShdw>
                </a:effectLst>
                <a:latin typeface="+mn-lt"/>
              </a:rPr>
              <a:t>Welcome!</a:t>
            </a:r>
            <a:br>
              <a:rPr lang="en-US" b="1" dirty="0" smtClean="0">
                <a:effectLst>
                  <a:outerShdw blurRad="38100" dist="38100" dir="2700000" algn="tl" rotWithShape="0">
                    <a:srgbClr val="000000">
                      <a:alpha val="43137"/>
                    </a:srgbClr>
                  </a:outerShdw>
                </a:effectLst>
                <a:latin typeface="+mn-lt"/>
              </a:rPr>
            </a:br>
            <a:r>
              <a:rPr lang="en-US" sz="6000" b="1" dirty="0" smtClean="0">
                <a:effectLst>
                  <a:outerShdw blurRad="38100" dist="38100" dir="2700000" algn="tl" rotWithShape="0">
                    <a:srgbClr val="000000">
                      <a:alpha val="43137"/>
                    </a:srgbClr>
                  </a:outerShdw>
                </a:effectLst>
                <a:latin typeface="+mn-lt"/>
              </a:rPr>
              <a:t>Public Meeting #2</a:t>
            </a:r>
            <a:r>
              <a:rPr lang="en-US" sz="6000" b="1" dirty="0">
                <a:effectLst>
                  <a:glow rad="63500">
                    <a:schemeClr val="bg1"/>
                  </a:glow>
                  <a:outerShdw blurRad="38100" dist="38100" dir="2700000" algn="tl" rotWithShape="0">
                    <a:srgbClr val="000000">
                      <a:alpha val="43137"/>
                    </a:srgbClr>
                  </a:outerShdw>
                </a:effectLst>
                <a:latin typeface="+mn-lt"/>
                <a:ea typeface="Tahoma" pitchFamily="34" charset="0"/>
                <a:cs typeface="Tahoma" pitchFamily="34" charset="0"/>
              </a:rPr>
              <a:t/>
            </a:r>
            <a:br>
              <a:rPr lang="en-US" sz="6000" b="1" dirty="0">
                <a:effectLst>
                  <a:glow rad="63500">
                    <a:schemeClr val="bg1"/>
                  </a:glow>
                  <a:outerShdw blurRad="38100" dist="38100" dir="2700000" algn="tl" rotWithShape="0">
                    <a:srgbClr val="000000">
                      <a:alpha val="43137"/>
                    </a:srgbClr>
                  </a:outerShdw>
                </a:effectLst>
                <a:latin typeface="+mn-lt"/>
                <a:ea typeface="Tahoma" pitchFamily="34" charset="0"/>
                <a:cs typeface="Tahoma" pitchFamily="34" charset="0"/>
              </a:rPr>
            </a:br>
            <a:r>
              <a:rPr lang="en-US" sz="2800" b="1" dirty="0" smtClean="0">
                <a:solidFill>
                  <a:schemeClr val="accent1">
                    <a:lumMod val="75000"/>
                  </a:schemeClr>
                </a:solidFill>
                <a:effectLst>
                  <a:glow>
                    <a:schemeClr val="bg1"/>
                  </a:glow>
                  <a:outerShdw blurRad="38100" dist="38100" dir="2700000" algn="tl">
                    <a:srgbClr val="000000">
                      <a:alpha val="43137"/>
                    </a:srgbClr>
                  </a:outerShdw>
                </a:effectLst>
                <a:latin typeface="+mn-lt"/>
                <a:ea typeface="Tahoma" pitchFamily="34" charset="0"/>
                <a:cs typeface="Tahoma" pitchFamily="34" charset="0"/>
              </a:rPr>
              <a:t>May 24, </a:t>
            </a:r>
            <a:r>
              <a:rPr lang="en-US" sz="2800" b="1" dirty="0">
                <a:solidFill>
                  <a:schemeClr val="accent1">
                    <a:lumMod val="75000"/>
                  </a:schemeClr>
                </a:solidFill>
                <a:effectLst>
                  <a:glow>
                    <a:schemeClr val="bg1"/>
                  </a:glow>
                  <a:outerShdw blurRad="38100" dist="38100" dir="2700000" algn="tl">
                    <a:srgbClr val="000000">
                      <a:alpha val="43137"/>
                    </a:srgbClr>
                  </a:outerShdw>
                </a:effectLst>
                <a:latin typeface="+mn-lt"/>
                <a:ea typeface="Tahoma" pitchFamily="34" charset="0"/>
                <a:cs typeface="Tahoma" pitchFamily="34" charset="0"/>
              </a:rPr>
              <a:t>2016</a:t>
            </a:r>
            <a:endParaRPr lang="en-US" sz="2800" b="1" dirty="0">
              <a:effectLst>
                <a:glow>
                  <a:schemeClr val="bg1"/>
                </a:glow>
                <a:outerShdw blurRad="38100" dist="38100" dir="2700000" algn="tl">
                  <a:srgbClr val="000000">
                    <a:alpha val="43137"/>
                  </a:srgbClr>
                </a:outerShdw>
              </a:effectLst>
              <a:latin typeface="+mn-lt"/>
              <a:cs typeface="Arial" pitchFamily="34" charset="0"/>
            </a:endParaRPr>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35971" y="212557"/>
            <a:ext cx="8548105" cy="2161779"/>
          </a:xfrm>
          <a:prstGeom prst="rect">
            <a:avLst/>
          </a:prstGeom>
          <a:solidFill>
            <a:schemeClr val="accent1">
              <a:alpha val="40000"/>
            </a:schemeClr>
          </a:solidFill>
          <a:effectLst>
            <a:outerShdw dist="177800" dir="2640000" algn="tl" rotWithShape="0">
              <a:schemeClr val="bg1">
                <a:lumMod val="65000"/>
                <a:alpha val="40000"/>
              </a:schemeClr>
            </a:outerShdw>
          </a:effectLst>
          <a:scene3d>
            <a:camera prst="orthographicFront"/>
            <a:lightRig rig="threePt" dir="t"/>
          </a:scene3d>
          <a:sp3d>
            <a:bevelB w="114300" prst="artDeco"/>
          </a:sp3d>
        </p:spPr>
      </p:pic>
      <p:sp>
        <p:nvSpPr>
          <p:cNvPr id="5" name="TextBox 4"/>
          <p:cNvSpPr txBox="1"/>
          <p:nvPr/>
        </p:nvSpPr>
        <p:spPr>
          <a:xfrm>
            <a:off x="244895"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3" name="Slide 1">
            <a:hlinkClick r:id="" action="ppaction://media"/>
          </p:cNvPr>
          <p:cNvPicPr>
            <a:picLocks noChangeAspect="1"/>
          </p:cNvPicPr>
          <p:nvPr>
            <a:audioFile r:link="rId1"/>
            <p:extLst>
              <p:ext uri="{DAA4B4D4-6D71-4841-9C94-3DE7FCFB9230}">
                <p14:media xmlns:p14="http://schemas.microsoft.com/office/powerpoint/2010/main" r:embed="rId2">
                  <p14:trim st="456" end="876"/>
                </p14:media>
              </p:ext>
            </p:extLst>
          </p:nvPr>
        </p:nvPicPr>
        <p:blipFill>
          <a:blip r:embed="rId9"/>
          <a:stretch>
            <a:fillRect/>
          </a:stretch>
        </p:blipFill>
        <p:spPr>
          <a:xfrm>
            <a:off x="4349346" y="5409045"/>
            <a:ext cx="406400" cy="406400"/>
          </a:xfrm>
          <a:prstGeom prst="rect">
            <a:avLst/>
          </a:prstGeom>
        </p:spPr>
      </p:pic>
    </p:spTree>
    <p:extLst>
      <p:ext uri="{BB962C8B-B14F-4D97-AF65-F5344CB8AC3E}">
        <p14:creationId xmlns:p14="http://schemas.microsoft.com/office/powerpoint/2010/main" val="3502448231"/>
      </p:ext>
    </p:extLst>
  </p:cSld>
  <p:clrMapOvr>
    <a:masterClrMapping/>
  </p:clrMapOvr>
  <p:transition spd="slow" advTm="108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4"/>
        <p14:stopEvt time="1082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7381" y="2335696"/>
            <a:ext cx="8299176" cy="4055165"/>
          </a:xfrm>
          <a:prstGeom prst="rect">
            <a:avLst/>
          </a:prstGeom>
        </p:spPr>
      </p:pic>
      <p:pic>
        <p:nvPicPr>
          <p:cNvPr id="76" name="Picture 75"/>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3" name="TextBox 2"/>
          <p:cNvSpPr txBox="1"/>
          <p:nvPr/>
        </p:nvSpPr>
        <p:spPr>
          <a:xfrm>
            <a:off x="427381" y="2335696"/>
            <a:ext cx="7454900" cy="4093428"/>
          </a:xfrm>
          <a:prstGeom prst="rect">
            <a:avLst/>
          </a:prstGeom>
          <a:noFill/>
        </p:spPr>
        <p:txBody>
          <a:bodyPr wrap="square" rtlCol="0">
            <a:spAutoFit/>
          </a:bodyPr>
          <a:lstStyle/>
          <a:p>
            <a:r>
              <a:rPr lang="en-US" sz="2400" b="1" dirty="0"/>
              <a:t>Crash </a:t>
            </a:r>
            <a:r>
              <a:rPr lang="en-US" sz="2400" b="1" dirty="0" smtClean="0"/>
              <a:t>History (2009-2011)</a:t>
            </a:r>
          </a:p>
          <a:p>
            <a:pPr marL="285750" indent="-285750">
              <a:buFont typeface="Wingdings" panose="05000000000000000000" pitchFamily="2" charset="2"/>
              <a:buChar char="§"/>
            </a:pPr>
            <a:r>
              <a:rPr lang="en-US" sz="2200" dirty="0" smtClean="0"/>
              <a:t>Total </a:t>
            </a:r>
            <a:r>
              <a:rPr lang="en-US" sz="2200" dirty="0"/>
              <a:t>Crashes = 706 </a:t>
            </a:r>
            <a:endParaRPr lang="en-US" sz="2200" dirty="0" smtClean="0"/>
          </a:p>
          <a:p>
            <a:pPr marL="285750" indent="-285750">
              <a:buFont typeface="Wingdings" panose="05000000000000000000" pitchFamily="2" charset="2"/>
              <a:buChar char="§"/>
            </a:pPr>
            <a:endParaRPr lang="en-US" sz="2200" dirty="0"/>
          </a:p>
          <a:p>
            <a:endParaRPr lang="en-US" sz="4000" dirty="0" smtClean="0"/>
          </a:p>
          <a:p>
            <a:endParaRPr lang="en-US" sz="3600" dirty="0"/>
          </a:p>
          <a:p>
            <a:pPr marL="1657350" lvl="3" indent="-285750">
              <a:buFont typeface="Wingdings" panose="05000000000000000000" pitchFamily="2" charset="2"/>
              <a:buChar char="§"/>
            </a:pPr>
            <a:r>
              <a:rPr lang="en-US" sz="2200" dirty="0" smtClean="0"/>
              <a:t>54% Rear End</a:t>
            </a:r>
          </a:p>
          <a:p>
            <a:pPr lvl="1"/>
            <a:endParaRPr lang="en-US" sz="400" dirty="0" smtClean="0"/>
          </a:p>
          <a:p>
            <a:pPr marL="0" lvl="1"/>
            <a:r>
              <a:rPr lang="en-US" sz="2400" b="1" dirty="0" smtClean="0"/>
              <a:t>Crash Analysis Concluded</a:t>
            </a:r>
          </a:p>
          <a:p>
            <a:pPr marL="285750" indent="-285750">
              <a:buFont typeface="Wingdings" panose="05000000000000000000" pitchFamily="2" charset="2"/>
              <a:buChar char="§"/>
            </a:pPr>
            <a:r>
              <a:rPr lang="en-US" sz="2200" dirty="0" smtClean="0"/>
              <a:t>High rate of rear end crashes  indicates heavy stop and go traffic</a:t>
            </a:r>
          </a:p>
          <a:p>
            <a:pPr marL="285750" indent="-285750">
              <a:buFont typeface="Wingdings" panose="05000000000000000000" pitchFamily="2" charset="2"/>
              <a:buChar char="§"/>
            </a:pPr>
            <a:r>
              <a:rPr lang="en-US" sz="2200" dirty="0" smtClean="0"/>
              <a:t>Improve capacity to reduce potential for accidents</a:t>
            </a:r>
          </a:p>
        </p:txBody>
      </p:sp>
      <p:sp>
        <p:nvSpPr>
          <p:cNvPr id="105" name="TextBox 104"/>
          <p:cNvSpPr txBox="1"/>
          <p:nvPr/>
        </p:nvSpPr>
        <p:spPr>
          <a:xfrm>
            <a:off x="88730" y="272594"/>
            <a:ext cx="3546897" cy="1200329"/>
          </a:xfrm>
          <a:prstGeom prst="rect">
            <a:avLst/>
          </a:prstGeom>
          <a:noFill/>
        </p:spPr>
        <p:txBody>
          <a:bodyPr wrap="square" rtlCol="0">
            <a:spAutoFit/>
          </a:bodyPr>
          <a:lstStyle/>
          <a:p>
            <a:pPr marL="182880"/>
            <a:r>
              <a:rPr lang="en-US" sz="3600" dirty="0">
                <a:ln w="18415" cmpd="sng">
                  <a:solidFill>
                    <a:srgbClr val="FFFFFF"/>
                  </a:solidFill>
                  <a:prstDash val="solid"/>
                </a:ln>
                <a:solidFill>
                  <a:srgbClr val="FFFFFF"/>
                </a:solidFill>
                <a:latin typeface="Arial" pitchFamily="34" charset="0"/>
                <a:cs typeface="Arial" pitchFamily="34" charset="0"/>
              </a:rPr>
              <a:t>Safety </a:t>
            </a:r>
            <a:r>
              <a:rPr lang="en-US" sz="3600" dirty="0" smtClean="0">
                <a:ln w="18415" cmpd="sng">
                  <a:solidFill>
                    <a:srgbClr val="FFFFFF"/>
                  </a:solidFill>
                  <a:prstDash val="solid"/>
                </a:ln>
                <a:solidFill>
                  <a:srgbClr val="FFFFFF"/>
                </a:solidFill>
                <a:latin typeface="Arial" pitchFamily="34" charset="0"/>
                <a:cs typeface="Arial" pitchFamily="34" charset="0"/>
              </a:rPr>
              <a:t>Considerations</a:t>
            </a:r>
          </a:p>
        </p:txBody>
      </p:sp>
      <p:sp>
        <p:nvSpPr>
          <p:cNvPr id="2" name="Rectangle 1"/>
          <p:cNvSpPr/>
          <p:nvPr/>
        </p:nvSpPr>
        <p:spPr>
          <a:xfrm>
            <a:off x="4732305" y="4522304"/>
            <a:ext cx="2344040" cy="430887"/>
          </a:xfrm>
          <a:prstGeom prst="rect">
            <a:avLst/>
          </a:prstGeom>
        </p:spPr>
        <p:txBody>
          <a:bodyPr wrap="none">
            <a:spAutoFit/>
          </a:bodyPr>
          <a:lstStyle/>
          <a:p>
            <a:pPr marL="742950" lvl="1" indent="-285750">
              <a:buFont typeface="Wingdings" panose="05000000000000000000" pitchFamily="2" charset="2"/>
              <a:buChar char="§"/>
            </a:pPr>
            <a:r>
              <a:rPr lang="en-US" sz="2200" dirty="0"/>
              <a:t>19% Turning</a:t>
            </a:r>
          </a:p>
        </p:txBody>
      </p:sp>
      <p:pic>
        <p:nvPicPr>
          <p:cNvPr id="6" name="Slide 10">
            <a:hlinkClick r:id="" action="ppaction://media"/>
          </p:cNvPr>
          <p:cNvPicPr>
            <a:picLocks noChangeAspect="1"/>
          </p:cNvPicPr>
          <p:nvPr>
            <a:audioFile r:link="rId1"/>
            <p:extLst>
              <p:ext uri="{DAA4B4D4-6D71-4841-9C94-3DE7FCFB9230}">
                <p14:media xmlns:p14="http://schemas.microsoft.com/office/powerpoint/2010/main" r:embed="rId2">
                  <p14:trim st="936" end="308"/>
                </p14:media>
              </p:ext>
            </p:extLst>
          </p:nvPr>
        </p:nvPicPr>
        <p:blipFill>
          <a:blip r:embed="rId7"/>
          <a:stretch>
            <a:fillRect/>
          </a:stretch>
        </p:blipFill>
        <p:spPr>
          <a:xfrm>
            <a:off x="4368800" y="3225800"/>
            <a:ext cx="406400" cy="406400"/>
          </a:xfrm>
          <a:prstGeom prst="rect">
            <a:avLst/>
          </a:prstGeom>
        </p:spPr>
      </p:pic>
      <p:pic>
        <p:nvPicPr>
          <p:cNvPr id="1027" name="Picture 1"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376" y="3129889"/>
            <a:ext cx="2084916" cy="145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image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1022" y="3129889"/>
            <a:ext cx="2019091" cy="145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028521"/>
      </p:ext>
    </p:extLst>
  </p:cSld>
  <p:clrMapOvr>
    <a:masterClrMapping/>
  </p:clrMapOvr>
  <mc:AlternateContent xmlns:mc="http://schemas.openxmlformats.org/markup-compatibility/2006" xmlns:p14="http://schemas.microsoft.com/office/powerpoint/2010/main">
    <mc:Choice Requires="p14">
      <p:transition spd="med" p14:dur="700" advTm="47850">
        <p:fade/>
      </p:transition>
    </mc:Choice>
    <mc:Fallback xmlns="">
      <p:transition xmlns:p14="http://schemas.microsoft.com/office/powerpoint/2010/main" spd="med" advTm="47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36" fill="hold"/>
                                        <p:tgtEl>
                                          <p:spTgt spid="6"/>
                                        </p:tgtEl>
                                      </p:cBhvr>
                                    </p:cmd>
                                  </p:childTnLst>
                                </p:cTn>
                              </p:par>
                              <p:par>
                                <p:cTn id="7" presetID="1" presetClass="entr" presetSubtype="0" fill="hold" nodeType="withEffect">
                                  <p:stCondLst>
                                    <p:cond delay="2000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2000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2200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2200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2500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2500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3800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2" grpId="0"/>
    </p:bldLst>
  </p:timing>
  <p:extLst mod="1">
    <p:ext uri="{E180D4A7-C9FB-4DFB-919C-405C955672EB}">
      <p14:showEvtLst xmlns:p14="http://schemas.microsoft.com/office/powerpoint/2010/main">
        <p14:playEvt time="0" objId="8"/>
        <p14:stopEvt time="49335"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798" t="18956" r="50764" b="16173"/>
          <a:stretch/>
        </p:blipFill>
        <p:spPr bwMode="auto">
          <a:xfrm>
            <a:off x="-1168677" y="2414195"/>
            <a:ext cx="10871754" cy="52982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ctangle 11"/>
          <p:cNvSpPr/>
          <p:nvPr/>
        </p:nvSpPr>
        <p:spPr>
          <a:xfrm>
            <a:off x="-101324" y="154940"/>
            <a:ext cx="9144000" cy="257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5984" y="6438535"/>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sp>
        <p:nvSpPr>
          <p:cNvPr id="3" name="Rectangle 2"/>
          <p:cNvSpPr/>
          <p:nvPr/>
        </p:nvSpPr>
        <p:spPr>
          <a:xfrm>
            <a:off x="-202648" y="4985040"/>
            <a:ext cx="9346648" cy="208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6258396" y="6232830"/>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p:cNvSpPr/>
          <p:nvPr/>
        </p:nvSpPr>
        <p:spPr>
          <a:xfrm>
            <a:off x="0" y="2109827"/>
            <a:ext cx="9144000" cy="30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l="1515" t="52686" r="2665"/>
          <a:stretch/>
        </p:blipFill>
        <p:spPr>
          <a:xfrm>
            <a:off x="244548" y="257799"/>
            <a:ext cx="8654904" cy="1969742"/>
          </a:xfrm>
          <a:prstGeom prst="rect">
            <a:avLst/>
          </a:prstGeom>
          <a:effectLst>
            <a:outerShdw dist="139700" dir="2700000" algn="tl" rotWithShape="0">
              <a:schemeClr val="bg1">
                <a:lumMod val="50000"/>
                <a:alpha val="40000"/>
              </a:schemeClr>
            </a:outerShdw>
          </a:effectLst>
        </p:spPr>
      </p:pic>
      <p:sp>
        <p:nvSpPr>
          <p:cNvPr id="54" name="TextBox 53"/>
          <p:cNvSpPr txBox="1"/>
          <p:nvPr/>
        </p:nvSpPr>
        <p:spPr>
          <a:xfrm>
            <a:off x="311727" y="444453"/>
            <a:ext cx="9151885" cy="1015663"/>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Mobility Considerations</a:t>
            </a:r>
          </a:p>
          <a:p>
            <a:pPr marL="182880"/>
            <a:r>
              <a:rPr lang="en-US" sz="2400" dirty="0" smtClean="0">
                <a:ln w="18415" cmpd="sng">
                  <a:solidFill>
                    <a:srgbClr val="FFFFFF"/>
                  </a:solidFill>
                  <a:prstDash val="solid"/>
                </a:ln>
                <a:solidFill>
                  <a:srgbClr val="FFFFFF"/>
                </a:solidFill>
                <a:latin typeface="Arial" pitchFamily="34" charset="0"/>
                <a:cs typeface="Arial" pitchFamily="34" charset="0"/>
              </a:rPr>
              <a:t>Operational Level of Service (LOS)</a:t>
            </a:r>
            <a:endParaRPr lang="en-US" sz="2400" dirty="0">
              <a:ln w="18415" cmpd="sng">
                <a:solidFill>
                  <a:srgbClr val="FFFFFF"/>
                </a:solidFill>
                <a:prstDash val="solid"/>
              </a:ln>
              <a:solidFill>
                <a:srgbClr val="FFFFFF"/>
              </a:solidFill>
              <a:latin typeface="Arial" pitchFamily="34" charset="0"/>
              <a:cs typeface="Arial" pitchFamily="34" charset="0"/>
            </a:endParaRPr>
          </a:p>
        </p:txBody>
      </p:sp>
      <p:pic>
        <p:nvPicPr>
          <p:cNvPr id="4" name="Slide 11">
            <a:hlinkClick r:id="" action="ppaction://media"/>
          </p:cNvPr>
          <p:cNvPicPr>
            <a:picLocks noChangeAspect="1"/>
          </p:cNvPicPr>
          <p:nvPr>
            <a:audioFile r:link="rId1"/>
            <p:extLst>
              <p:ext uri="{DAA4B4D4-6D71-4841-9C94-3DE7FCFB9230}">
                <p14:media xmlns:p14="http://schemas.microsoft.com/office/powerpoint/2010/main" r:embed="rId2">
                  <p14:trim st="1014" end="847"/>
                </p14:media>
              </p:ext>
            </p:extLst>
          </p:nvPr>
        </p:nvPicPr>
        <p:blipFill>
          <a:blip r:embed="rId8"/>
          <a:stretch>
            <a:fillRect/>
          </a:stretch>
        </p:blipFill>
        <p:spPr>
          <a:xfrm>
            <a:off x="4267200" y="4860108"/>
            <a:ext cx="406400" cy="406400"/>
          </a:xfrm>
          <a:prstGeom prst="rect">
            <a:avLst/>
          </a:prstGeom>
        </p:spPr>
      </p:pic>
    </p:spTree>
    <p:extLst>
      <p:ext uri="{BB962C8B-B14F-4D97-AF65-F5344CB8AC3E}">
        <p14:creationId xmlns:p14="http://schemas.microsoft.com/office/powerpoint/2010/main" val="3851602707"/>
      </p:ext>
    </p:extLst>
  </p:cSld>
  <p:clrMapOvr>
    <a:masterClrMapping/>
  </p:clrMapOvr>
  <mc:AlternateContent xmlns:mc="http://schemas.openxmlformats.org/markup-compatibility/2006" xmlns:p14="http://schemas.microsoft.com/office/powerpoint/2010/main">
    <mc:Choice Requires="p14">
      <p:transition spd="med" p14:dur="700" advTm="47570">
        <p:fade/>
      </p:transition>
    </mc:Choice>
    <mc:Fallback xmlns="">
      <p:transition xmlns:p14="http://schemas.microsoft.com/office/powerpoint/2010/main" spd="med" advTm="4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2"/>
        <p14:stopEvt time="24783"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grpSp>
        <p:nvGrpSpPr>
          <p:cNvPr id="20" name="Group 19"/>
          <p:cNvGrpSpPr/>
          <p:nvPr/>
        </p:nvGrpSpPr>
        <p:grpSpPr>
          <a:xfrm>
            <a:off x="4058710" y="225152"/>
            <a:ext cx="5109469" cy="6557648"/>
            <a:chOff x="31791" y="1142219"/>
            <a:chExt cx="4946106" cy="5692362"/>
          </a:xfrm>
        </p:grpSpPr>
        <p:grpSp>
          <p:nvGrpSpPr>
            <p:cNvPr id="9" name="Group 8"/>
            <p:cNvGrpSpPr/>
            <p:nvPr/>
          </p:nvGrpSpPr>
          <p:grpSpPr>
            <a:xfrm>
              <a:off x="31791" y="1142219"/>
              <a:ext cx="4946106" cy="5692362"/>
              <a:chOff x="-4442266" y="696652"/>
              <a:chExt cx="4946106" cy="5692362"/>
            </a:xfrm>
          </p:grpSpPr>
          <p:grpSp>
            <p:nvGrpSpPr>
              <p:cNvPr id="124" name="Group 123"/>
              <p:cNvGrpSpPr/>
              <p:nvPr/>
            </p:nvGrpSpPr>
            <p:grpSpPr>
              <a:xfrm>
                <a:off x="-4442266" y="696652"/>
                <a:ext cx="4946106" cy="5692362"/>
                <a:chOff x="4628361" y="1131392"/>
                <a:chExt cx="4946106" cy="5692362"/>
              </a:xfrm>
            </p:grpSpPr>
            <p:grpSp>
              <p:nvGrpSpPr>
                <p:cNvPr id="132" name="Group 131"/>
                <p:cNvGrpSpPr/>
                <p:nvPr/>
              </p:nvGrpSpPr>
              <p:grpSpPr>
                <a:xfrm>
                  <a:off x="4628361" y="1131392"/>
                  <a:ext cx="4946106" cy="5692362"/>
                  <a:chOff x="4628361" y="1131392"/>
                  <a:chExt cx="4946106" cy="5692362"/>
                </a:xfrm>
              </p:grpSpPr>
              <p:pic>
                <p:nvPicPr>
                  <p:cNvPr id="1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8361" y="1131392"/>
                    <a:ext cx="4799711" cy="5692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5" name="Rectangle 134"/>
                  <p:cNvSpPr/>
                  <p:nvPr/>
                </p:nvSpPr>
                <p:spPr>
                  <a:xfrm>
                    <a:off x="4850296" y="1720186"/>
                    <a:ext cx="1145481"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132</a:t>
                    </a:r>
                  </a:p>
                </p:txBody>
              </p:sp>
              <p:sp>
                <p:nvSpPr>
                  <p:cNvPr id="136" name="Rectangle 135"/>
                  <p:cNvSpPr/>
                  <p:nvPr/>
                </p:nvSpPr>
                <p:spPr>
                  <a:xfrm>
                    <a:off x="5995777" y="4080283"/>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Washington St.</a:t>
                    </a:r>
                  </a:p>
                </p:txBody>
              </p:sp>
              <p:sp>
                <p:nvSpPr>
                  <p:cNvPr id="137" name="Rectangle 136"/>
                  <p:cNvSpPr/>
                  <p:nvPr/>
                </p:nvSpPr>
                <p:spPr>
                  <a:xfrm>
                    <a:off x="6154803" y="4970886"/>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120</a:t>
                    </a:r>
                  </a:p>
                </p:txBody>
              </p:sp>
              <p:sp>
                <p:nvSpPr>
                  <p:cNvPr id="138" name="Rectangle 137"/>
                  <p:cNvSpPr/>
                  <p:nvPr/>
                </p:nvSpPr>
                <p:spPr>
                  <a:xfrm rot="16200000">
                    <a:off x="6391305" y="5297881"/>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US 45</a:t>
                    </a:r>
                  </a:p>
                </p:txBody>
              </p:sp>
              <p:sp>
                <p:nvSpPr>
                  <p:cNvPr id="139" name="Rectangle 138"/>
                  <p:cNvSpPr/>
                  <p:nvPr/>
                </p:nvSpPr>
                <p:spPr>
                  <a:xfrm rot="16200000">
                    <a:off x="5619098" y="5622106"/>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83</a:t>
                    </a:r>
                  </a:p>
                </p:txBody>
              </p:sp>
              <p:sp>
                <p:nvSpPr>
                  <p:cNvPr id="140" name="Rectangle 139"/>
                  <p:cNvSpPr/>
                  <p:nvPr/>
                </p:nvSpPr>
                <p:spPr>
                  <a:xfrm>
                    <a:off x="5326806" y="6309301"/>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Peterson Rd.</a:t>
                    </a:r>
                  </a:p>
                </p:txBody>
              </p:sp>
              <p:sp>
                <p:nvSpPr>
                  <p:cNvPr id="141" name="Rectangle 140"/>
                  <p:cNvSpPr/>
                  <p:nvPr/>
                </p:nvSpPr>
                <p:spPr>
                  <a:xfrm rot="21151613">
                    <a:off x="5084401" y="3081057"/>
                    <a:ext cx="1840823" cy="31861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Rollins Rd.</a:t>
                    </a:r>
                  </a:p>
                </p:txBody>
              </p:sp>
              <p:sp>
                <p:nvSpPr>
                  <p:cNvPr id="142" name="Rectangle 141"/>
                  <p:cNvSpPr/>
                  <p:nvPr/>
                </p:nvSpPr>
                <p:spPr>
                  <a:xfrm>
                    <a:off x="7733644" y="6296677"/>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137</a:t>
                    </a:r>
                  </a:p>
                </p:txBody>
              </p:sp>
            </p:grpSp>
            <p:pic>
              <p:nvPicPr>
                <p:cNvPr id="131" name="Picture 130"/>
                <p:cNvPicPr>
                  <a:picLocks noChangeAspect="1"/>
                </p:cNvPicPr>
                <p:nvPr/>
              </p:nvPicPr>
              <p:blipFill rotWithShape="1">
                <a:blip r:embed="rId7">
                  <a:extLst>
                    <a:ext uri="{28A0092B-C50C-407E-A947-70E740481C1C}">
                      <a14:useLocalDpi xmlns:a14="http://schemas.microsoft.com/office/drawing/2010/main" val="0"/>
                    </a:ext>
                  </a:extLst>
                </a:blip>
                <a:srcRect l="33803" r="33860"/>
                <a:stretch/>
              </p:blipFill>
              <p:spPr>
                <a:xfrm>
                  <a:off x="5668920" y="5876574"/>
                  <a:ext cx="276244" cy="804549"/>
                </a:xfrm>
                <a:prstGeom prst="rect">
                  <a:avLst/>
                </a:prstGeom>
                <a:ln>
                  <a:solidFill>
                    <a:schemeClr val="tx1"/>
                  </a:solidFill>
                </a:ln>
              </p:spPr>
            </p:pic>
          </p:grpSp>
          <p:sp>
            <p:nvSpPr>
              <p:cNvPr id="143" name="TextBox 142"/>
              <p:cNvSpPr txBox="1"/>
              <p:nvPr/>
            </p:nvSpPr>
            <p:spPr>
              <a:xfrm rot="3584881">
                <a:off x="-4405476" y="1373076"/>
                <a:ext cx="820640" cy="307777"/>
              </a:xfrm>
              <a:prstGeom prst="rect">
                <a:avLst/>
              </a:prstGeom>
              <a:noFill/>
            </p:spPr>
            <p:txBody>
              <a:bodyPr wrap="square" rtlCol="0">
                <a:spAutoFit/>
              </a:bodyPr>
              <a:lstStyle/>
              <a:p>
                <a:r>
                  <a:rPr lang="en-US" sz="1400" b="1" dirty="0">
                    <a:solidFill>
                      <a:prstClr val="black"/>
                    </a:solidFill>
                  </a:rPr>
                  <a:t>13,600</a:t>
                </a:r>
              </a:p>
            </p:txBody>
          </p:sp>
          <p:sp>
            <p:nvSpPr>
              <p:cNvPr id="144" name="TextBox 143"/>
              <p:cNvSpPr txBox="1"/>
              <p:nvPr/>
            </p:nvSpPr>
            <p:spPr>
              <a:xfrm rot="3584881">
                <a:off x="-4031453" y="1282419"/>
                <a:ext cx="883636" cy="307777"/>
              </a:xfrm>
              <a:prstGeom prst="rect">
                <a:avLst/>
              </a:prstGeom>
              <a:noFill/>
            </p:spPr>
            <p:txBody>
              <a:bodyPr wrap="square" rtlCol="0">
                <a:spAutoFit/>
              </a:bodyPr>
              <a:lstStyle/>
              <a:p>
                <a:r>
                  <a:rPr lang="en-US" sz="1400" b="1" dirty="0">
                    <a:solidFill>
                      <a:srgbClr val="0070C0"/>
                    </a:solidFill>
                  </a:rPr>
                  <a:t>21,000</a:t>
                </a:r>
              </a:p>
            </p:txBody>
          </p:sp>
          <p:sp>
            <p:nvSpPr>
              <p:cNvPr id="145" name="TextBox 144"/>
              <p:cNvSpPr txBox="1"/>
              <p:nvPr/>
            </p:nvSpPr>
            <p:spPr>
              <a:xfrm rot="2170607">
                <a:off x="-2463873" y="5343623"/>
                <a:ext cx="807031" cy="307777"/>
              </a:xfrm>
              <a:prstGeom prst="rect">
                <a:avLst/>
              </a:prstGeom>
              <a:noFill/>
            </p:spPr>
            <p:txBody>
              <a:bodyPr wrap="square" rtlCol="0">
                <a:spAutoFit/>
              </a:bodyPr>
              <a:lstStyle/>
              <a:p>
                <a:r>
                  <a:rPr lang="en-US" sz="1400" b="1" dirty="0">
                    <a:solidFill>
                      <a:prstClr val="black"/>
                    </a:solidFill>
                  </a:rPr>
                  <a:t>14,200</a:t>
                </a:r>
              </a:p>
            </p:txBody>
          </p:sp>
          <p:sp>
            <p:nvSpPr>
              <p:cNvPr id="146" name="TextBox 145"/>
              <p:cNvSpPr txBox="1"/>
              <p:nvPr/>
            </p:nvSpPr>
            <p:spPr>
              <a:xfrm rot="4706886">
                <a:off x="-4234165" y="2183273"/>
                <a:ext cx="839757" cy="307777"/>
              </a:xfrm>
              <a:prstGeom prst="rect">
                <a:avLst/>
              </a:prstGeom>
              <a:noFill/>
            </p:spPr>
            <p:txBody>
              <a:bodyPr wrap="square" rtlCol="0">
                <a:spAutoFit/>
              </a:bodyPr>
              <a:lstStyle/>
              <a:p>
                <a:r>
                  <a:rPr lang="en-US" sz="1400" b="1" dirty="0">
                    <a:solidFill>
                      <a:prstClr val="black"/>
                    </a:solidFill>
                  </a:rPr>
                  <a:t>22,200</a:t>
                </a:r>
              </a:p>
            </p:txBody>
          </p:sp>
          <p:sp>
            <p:nvSpPr>
              <p:cNvPr id="147" name="TextBox 146"/>
              <p:cNvSpPr txBox="1"/>
              <p:nvPr/>
            </p:nvSpPr>
            <p:spPr>
              <a:xfrm rot="2372065">
                <a:off x="-3691718" y="3171145"/>
                <a:ext cx="786876" cy="307777"/>
              </a:xfrm>
              <a:prstGeom prst="rect">
                <a:avLst/>
              </a:prstGeom>
              <a:noFill/>
            </p:spPr>
            <p:txBody>
              <a:bodyPr wrap="square" rtlCol="0">
                <a:spAutoFit/>
              </a:bodyPr>
              <a:lstStyle/>
              <a:p>
                <a:r>
                  <a:rPr lang="en-US" sz="1400" b="1" dirty="0">
                    <a:solidFill>
                      <a:prstClr val="black"/>
                    </a:solidFill>
                  </a:rPr>
                  <a:t>21,000</a:t>
                </a:r>
              </a:p>
            </p:txBody>
          </p:sp>
          <p:sp>
            <p:nvSpPr>
              <p:cNvPr id="148" name="TextBox 147"/>
              <p:cNvSpPr txBox="1"/>
              <p:nvPr/>
            </p:nvSpPr>
            <p:spPr>
              <a:xfrm rot="5400000">
                <a:off x="-3142079" y="4046522"/>
                <a:ext cx="830869" cy="307777"/>
              </a:xfrm>
              <a:prstGeom prst="rect">
                <a:avLst/>
              </a:prstGeom>
              <a:noFill/>
            </p:spPr>
            <p:txBody>
              <a:bodyPr wrap="square" rtlCol="0">
                <a:spAutoFit/>
              </a:bodyPr>
              <a:lstStyle/>
              <a:p>
                <a:r>
                  <a:rPr lang="en-US" sz="1400" b="1" dirty="0">
                    <a:solidFill>
                      <a:prstClr val="black"/>
                    </a:solidFill>
                  </a:rPr>
                  <a:t>18,000</a:t>
                </a:r>
              </a:p>
            </p:txBody>
          </p:sp>
          <p:sp>
            <p:nvSpPr>
              <p:cNvPr id="149" name="TextBox 148"/>
              <p:cNvSpPr txBox="1"/>
              <p:nvPr/>
            </p:nvSpPr>
            <p:spPr>
              <a:xfrm rot="2163093">
                <a:off x="-1828443" y="5902734"/>
                <a:ext cx="794827" cy="307777"/>
              </a:xfrm>
              <a:prstGeom prst="rect">
                <a:avLst/>
              </a:prstGeom>
              <a:noFill/>
            </p:spPr>
            <p:txBody>
              <a:bodyPr wrap="square" rtlCol="0">
                <a:spAutoFit/>
              </a:bodyPr>
              <a:lstStyle/>
              <a:p>
                <a:r>
                  <a:rPr lang="en-US" sz="1400" b="1" dirty="0">
                    <a:solidFill>
                      <a:prstClr val="black"/>
                    </a:solidFill>
                  </a:rPr>
                  <a:t>16,300</a:t>
                </a:r>
              </a:p>
            </p:txBody>
          </p:sp>
          <p:sp>
            <p:nvSpPr>
              <p:cNvPr id="150" name="TextBox 149"/>
              <p:cNvSpPr txBox="1"/>
              <p:nvPr/>
            </p:nvSpPr>
            <p:spPr>
              <a:xfrm rot="4748942">
                <a:off x="-3943306" y="2183274"/>
                <a:ext cx="964826" cy="307777"/>
              </a:xfrm>
              <a:prstGeom prst="rect">
                <a:avLst/>
              </a:prstGeom>
              <a:noFill/>
            </p:spPr>
            <p:txBody>
              <a:bodyPr wrap="square" rtlCol="0">
                <a:spAutoFit/>
              </a:bodyPr>
              <a:lstStyle/>
              <a:p>
                <a:r>
                  <a:rPr lang="en-US" sz="1400" b="1" dirty="0">
                    <a:solidFill>
                      <a:srgbClr val="0070C0"/>
                    </a:solidFill>
                  </a:rPr>
                  <a:t>31,000</a:t>
                </a:r>
              </a:p>
            </p:txBody>
          </p:sp>
          <p:sp>
            <p:nvSpPr>
              <p:cNvPr id="151" name="TextBox 150"/>
              <p:cNvSpPr txBox="1"/>
              <p:nvPr/>
            </p:nvSpPr>
            <p:spPr>
              <a:xfrm rot="2445264">
                <a:off x="-3383091" y="2947374"/>
                <a:ext cx="799110" cy="307777"/>
              </a:xfrm>
              <a:prstGeom prst="rect">
                <a:avLst/>
              </a:prstGeom>
              <a:noFill/>
            </p:spPr>
            <p:txBody>
              <a:bodyPr wrap="square" rtlCol="0">
                <a:spAutoFit/>
              </a:bodyPr>
              <a:lstStyle/>
              <a:p>
                <a:r>
                  <a:rPr lang="en-US" sz="1400" b="1" dirty="0">
                    <a:solidFill>
                      <a:srgbClr val="0070C0"/>
                    </a:solidFill>
                  </a:rPr>
                  <a:t>27,000</a:t>
                </a:r>
              </a:p>
            </p:txBody>
          </p:sp>
          <p:sp>
            <p:nvSpPr>
              <p:cNvPr id="152" name="TextBox 151"/>
              <p:cNvSpPr txBox="1"/>
              <p:nvPr/>
            </p:nvSpPr>
            <p:spPr>
              <a:xfrm rot="2243801">
                <a:off x="-1468471" y="5696030"/>
                <a:ext cx="793557" cy="307777"/>
              </a:xfrm>
              <a:prstGeom prst="rect">
                <a:avLst/>
              </a:prstGeom>
              <a:noFill/>
            </p:spPr>
            <p:txBody>
              <a:bodyPr wrap="square" rtlCol="0">
                <a:spAutoFit/>
              </a:bodyPr>
              <a:lstStyle/>
              <a:p>
                <a:r>
                  <a:rPr lang="en-US" sz="1400" b="1" dirty="0">
                    <a:solidFill>
                      <a:srgbClr val="0070C0"/>
                    </a:solidFill>
                  </a:rPr>
                  <a:t>17,000</a:t>
                </a:r>
              </a:p>
            </p:txBody>
          </p:sp>
          <p:sp>
            <p:nvSpPr>
              <p:cNvPr id="153" name="TextBox 152"/>
              <p:cNvSpPr txBox="1"/>
              <p:nvPr/>
            </p:nvSpPr>
            <p:spPr>
              <a:xfrm rot="5400000">
                <a:off x="-2715630" y="4082067"/>
                <a:ext cx="789295" cy="307777"/>
              </a:xfrm>
              <a:prstGeom prst="rect">
                <a:avLst/>
              </a:prstGeom>
              <a:noFill/>
            </p:spPr>
            <p:txBody>
              <a:bodyPr wrap="square" rtlCol="0">
                <a:spAutoFit/>
              </a:bodyPr>
              <a:lstStyle/>
              <a:p>
                <a:r>
                  <a:rPr lang="en-US" sz="1400" b="1" dirty="0">
                    <a:solidFill>
                      <a:srgbClr val="0070C0"/>
                    </a:solidFill>
                  </a:rPr>
                  <a:t>29,000</a:t>
                </a:r>
              </a:p>
            </p:txBody>
          </p:sp>
          <p:sp>
            <p:nvSpPr>
              <p:cNvPr id="154" name="TextBox 153"/>
              <p:cNvSpPr txBox="1"/>
              <p:nvPr/>
            </p:nvSpPr>
            <p:spPr>
              <a:xfrm rot="2364303">
                <a:off x="-2275504" y="5082802"/>
                <a:ext cx="796071" cy="307777"/>
              </a:xfrm>
              <a:prstGeom prst="rect">
                <a:avLst/>
              </a:prstGeom>
              <a:noFill/>
            </p:spPr>
            <p:txBody>
              <a:bodyPr wrap="square" rtlCol="0">
                <a:spAutoFit/>
              </a:bodyPr>
              <a:lstStyle/>
              <a:p>
                <a:r>
                  <a:rPr lang="en-US" sz="1400" b="1" dirty="0">
                    <a:solidFill>
                      <a:srgbClr val="0070C0"/>
                    </a:solidFill>
                  </a:rPr>
                  <a:t>14,000</a:t>
                </a:r>
              </a:p>
            </p:txBody>
          </p:sp>
        </p:grpSp>
        <p:grpSp>
          <p:nvGrpSpPr>
            <p:cNvPr id="19" name="Group 18"/>
            <p:cNvGrpSpPr/>
            <p:nvPr/>
          </p:nvGrpSpPr>
          <p:grpSpPr>
            <a:xfrm>
              <a:off x="512362" y="1652864"/>
              <a:ext cx="1665514" cy="3812106"/>
              <a:chOff x="512362" y="1652864"/>
              <a:chExt cx="1665514" cy="3812106"/>
            </a:xfrm>
          </p:grpSpPr>
          <p:sp>
            <p:nvSpPr>
              <p:cNvPr id="11" name="Freeform 10"/>
              <p:cNvSpPr/>
              <p:nvPr/>
            </p:nvSpPr>
            <p:spPr>
              <a:xfrm>
                <a:off x="512362" y="1652864"/>
                <a:ext cx="358483" cy="1288085"/>
              </a:xfrm>
              <a:custGeom>
                <a:avLst/>
                <a:gdLst>
                  <a:gd name="connsiteX0" fmla="*/ 0 w 365760"/>
                  <a:gd name="connsiteY0" fmla="*/ 0 h 1211580"/>
                  <a:gd name="connsiteX1" fmla="*/ 121920 w 365760"/>
                  <a:gd name="connsiteY1" fmla="*/ 129540 h 1211580"/>
                  <a:gd name="connsiteX2" fmla="*/ 198120 w 365760"/>
                  <a:gd name="connsiteY2" fmla="*/ 365760 h 1211580"/>
                  <a:gd name="connsiteX3" fmla="*/ 320040 w 365760"/>
                  <a:gd name="connsiteY3" fmla="*/ 998220 h 1211580"/>
                  <a:gd name="connsiteX4" fmla="*/ 36576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0" y="0"/>
                    </a:moveTo>
                    <a:cubicBezTo>
                      <a:pt x="44450" y="34290"/>
                      <a:pt x="88900" y="68580"/>
                      <a:pt x="121920" y="129540"/>
                    </a:cubicBezTo>
                    <a:cubicBezTo>
                      <a:pt x="154940" y="190500"/>
                      <a:pt x="165100" y="220980"/>
                      <a:pt x="198120" y="365760"/>
                    </a:cubicBezTo>
                    <a:cubicBezTo>
                      <a:pt x="231140" y="510540"/>
                      <a:pt x="292100" y="857250"/>
                      <a:pt x="320040" y="998220"/>
                    </a:cubicBezTo>
                    <a:cubicBezTo>
                      <a:pt x="347980" y="1139190"/>
                      <a:pt x="365760" y="1211580"/>
                      <a:pt x="365760" y="121158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78122" y="2914911"/>
                <a:ext cx="242815" cy="478622"/>
              </a:xfrm>
              <a:custGeom>
                <a:avLst/>
                <a:gdLst>
                  <a:gd name="connsiteX0" fmla="*/ 5865 w 226845"/>
                  <a:gd name="connsiteY0" fmla="*/ 0 h 472440"/>
                  <a:gd name="connsiteX1" fmla="*/ 5865 w 226845"/>
                  <a:gd name="connsiteY1" fmla="*/ 236220 h 472440"/>
                  <a:gd name="connsiteX2" fmla="*/ 66825 w 226845"/>
                  <a:gd name="connsiteY2" fmla="*/ 373380 h 472440"/>
                  <a:gd name="connsiteX3" fmla="*/ 226845 w 226845"/>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226845" h="472440">
                    <a:moveTo>
                      <a:pt x="5865" y="0"/>
                    </a:moveTo>
                    <a:cubicBezTo>
                      <a:pt x="785" y="86995"/>
                      <a:pt x="-4295" y="173990"/>
                      <a:pt x="5865" y="236220"/>
                    </a:cubicBezTo>
                    <a:cubicBezTo>
                      <a:pt x="16025" y="298450"/>
                      <a:pt x="29995" y="334010"/>
                      <a:pt x="66825" y="373380"/>
                    </a:cubicBezTo>
                    <a:cubicBezTo>
                      <a:pt x="103655" y="412750"/>
                      <a:pt x="165250" y="442595"/>
                      <a:pt x="226845" y="472440"/>
                    </a:cubicBezTo>
                  </a:path>
                </a:pathLst>
              </a:custGeom>
              <a:no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122109" y="3381801"/>
                <a:ext cx="842929" cy="1684923"/>
              </a:xfrm>
              <a:custGeom>
                <a:avLst/>
                <a:gdLst>
                  <a:gd name="connsiteX0" fmla="*/ 0 w 810548"/>
                  <a:gd name="connsiteY0" fmla="*/ 0 h 1432560"/>
                  <a:gd name="connsiteX1" fmla="*/ 449580 w 810548"/>
                  <a:gd name="connsiteY1" fmla="*/ 373380 h 1432560"/>
                  <a:gd name="connsiteX2" fmla="*/ 662940 w 810548"/>
                  <a:gd name="connsiteY2" fmla="*/ 533400 h 1432560"/>
                  <a:gd name="connsiteX3" fmla="*/ 800100 w 810548"/>
                  <a:gd name="connsiteY3" fmla="*/ 601980 h 1432560"/>
                  <a:gd name="connsiteX4" fmla="*/ 800100 w 810548"/>
                  <a:gd name="connsiteY4" fmla="*/ 746760 h 1432560"/>
                  <a:gd name="connsiteX5" fmla="*/ 792480 w 810548"/>
                  <a:gd name="connsiteY5" fmla="*/ 143256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548" h="1432560">
                    <a:moveTo>
                      <a:pt x="0" y="0"/>
                    </a:moveTo>
                    <a:lnTo>
                      <a:pt x="449580" y="373380"/>
                    </a:lnTo>
                    <a:cubicBezTo>
                      <a:pt x="560070" y="462280"/>
                      <a:pt x="604520" y="495300"/>
                      <a:pt x="662940" y="533400"/>
                    </a:cubicBezTo>
                    <a:cubicBezTo>
                      <a:pt x="721360" y="571500"/>
                      <a:pt x="777240" y="566420"/>
                      <a:pt x="800100" y="601980"/>
                    </a:cubicBezTo>
                    <a:cubicBezTo>
                      <a:pt x="822960" y="637540"/>
                      <a:pt x="801370" y="608330"/>
                      <a:pt x="800100" y="746760"/>
                    </a:cubicBezTo>
                    <a:cubicBezTo>
                      <a:pt x="798830" y="885190"/>
                      <a:pt x="795655" y="1158875"/>
                      <a:pt x="792480" y="143256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932891" y="4994947"/>
                <a:ext cx="244985" cy="470023"/>
              </a:xfrm>
              <a:custGeom>
                <a:avLst/>
                <a:gdLst>
                  <a:gd name="connsiteX0" fmla="*/ 6136 w 181396"/>
                  <a:gd name="connsiteY0" fmla="*/ 0 h 411480"/>
                  <a:gd name="connsiteX1" fmla="*/ 21376 w 181396"/>
                  <a:gd name="connsiteY1" fmla="*/ 106680 h 411480"/>
                  <a:gd name="connsiteX2" fmla="*/ 181396 w 181396"/>
                  <a:gd name="connsiteY2" fmla="*/ 411480 h 411480"/>
                </a:gdLst>
                <a:ahLst/>
                <a:cxnLst>
                  <a:cxn ang="0">
                    <a:pos x="connsiteX0" y="connsiteY0"/>
                  </a:cxn>
                  <a:cxn ang="0">
                    <a:pos x="connsiteX1" y="connsiteY1"/>
                  </a:cxn>
                  <a:cxn ang="0">
                    <a:pos x="connsiteX2" y="connsiteY2"/>
                  </a:cxn>
                </a:cxnLst>
                <a:rect l="l" t="t" r="r" b="b"/>
                <a:pathLst>
                  <a:path w="181396" h="411480">
                    <a:moveTo>
                      <a:pt x="6136" y="0"/>
                    </a:moveTo>
                    <a:cubicBezTo>
                      <a:pt x="-849" y="19050"/>
                      <a:pt x="-7834" y="38100"/>
                      <a:pt x="21376" y="106680"/>
                    </a:cubicBezTo>
                    <a:cubicBezTo>
                      <a:pt x="50586" y="175260"/>
                      <a:pt x="115991" y="293370"/>
                      <a:pt x="181396" y="41148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8362805" y="629963"/>
            <a:ext cx="467834" cy="3939381"/>
            <a:chOff x="8580505" y="2134019"/>
            <a:chExt cx="490485" cy="4365917"/>
          </a:xfrm>
        </p:grpSpPr>
        <p:pic>
          <p:nvPicPr>
            <p:cNvPr id="10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69575"/>
            <a:stretch/>
          </p:blipFill>
          <p:spPr bwMode="auto">
            <a:xfrm>
              <a:off x="8580505" y="2134019"/>
              <a:ext cx="490485" cy="436289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 name="Rectangle 110"/>
            <p:cNvSpPr/>
            <p:nvPr/>
          </p:nvSpPr>
          <p:spPr>
            <a:xfrm>
              <a:off x="8586854" y="3150752"/>
              <a:ext cx="484136" cy="59574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8593204" y="3779886"/>
              <a:ext cx="477785" cy="73439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Rectangle 112"/>
            <p:cNvSpPr/>
            <p:nvPr/>
          </p:nvSpPr>
          <p:spPr>
            <a:xfrm>
              <a:off x="8593204" y="4537752"/>
              <a:ext cx="477785" cy="5653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8593204" y="5138932"/>
              <a:ext cx="477786" cy="6745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114"/>
            <p:cNvSpPr/>
            <p:nvPr/>
          </p:nvSpPr>
          <p:spPr>
            <a:xfrm>
              <a:off x="8593205" y="5832554"/>
              <a:ext cx="477784" cy="66738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p:cNvGrpSpPr/>
            <p:nvPr/>
          </p:nvGrpSpPr>
          <p:grpSpPr>
            <a:xfrm>
              <a:off x="8586854" y="2443006"/>
              <a:ext cx="484136" cy="675995"/>
              <a:chOff x="8586854" y="2443006"/>
              <a:chExt cx="484136" cy="675995"/>
            </a:xfrm>
          </p:grpSpPr>
          <p:sp>
            <p:nvSpPr>
              <p:cNvPr id="110" name="Rectangle 109"/>
              <p:cNvSpPr/>
              <p:nvPr/>
            </p:nvSpPr>
            <p:spPr>
              <a:xfrm>
                <a:off x="8586854" y="2443006"/>
                <a:ext cx="484136" cy="67599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TextBox 115"/>
              <p:cNvSpPr txBox="1"/>
              <p:nvPr/>
            </p:nvSpPr>
            <p:spPr>
              <a:xfrm>
                <a:off x="8586854" y="2575333"/>
                <a:ext cx="484135" cy="381000"/>
              </a:xfrm>
              <a:prstGeom prst="rect">
                <a:avLst/>
              </a:prstGeom>
              <a:noFill/>
            </p:spPr>
            <p:txBody>
              <a:bodyPr wrap="square" rtlCol="0">
                <a:spAutoFit/>
              </a:bodyPr>
              <a:lstStyle/>
              <a:p>
                <a:pPr algn="ctr"/>
                <a:r>
                  <a:rPr lang="en-US" dirty="0">
                    <a:solidFill>
                      <a:prstClr val="white"/>
                    </a:solidFill>
                  </a:rPr>
                  <a:t>A</a:t>
                </a:r>
              </a:p>
            </p:txBody>
          </p:sp>
        </p:grpSp>
        <p:sp>
          <p:nvSpPr>
            <p:cNvPr id="117" name="TextBox 116"/>
            <p:cNvSpPr txBox="1"/>
            <p:nvPr/>
          </p:nvSpPr>
          <p:spPr>
            <a:xfrm>
              <a:off x="8580505" y="3261133"/>
              <a:ext cx="490484" cy="381000"/>
            </a:xfrm>
            <a:prstGeom prst="rect">
              <a:avLst/>
            </a:prstGeom>
            <a:noFill/>
          </p:spPr>
          <p:txBody>
            <a:bodyPr wrap="square" rtlCol="0">
              <a:spAutoFit/>
            </a:bodyPr>
            <a:lstStyle/>
            <a:p>
              <a:pPr algn="ctr"/>
              <a:r>
                <a:rPr lang="en-US" dirty="0">
                  <a:solidFill>
                    <a:prstClr val="white"/>
                  </a:solidFill>
                </a:rPr>
                <a:t>B</a:t>
              </a:r>
            </a:p>
          </p:txBody>
        </p:sp>
        <p:sp>
          <p:nvSpPr>
            <p:cNvPr id="118" name="TextBox 117"/>
            <p:cNvSpPr txBox="1"/>
            <p:nvPr/>
          </p:nvSpPr>
          <p:spPr>
            <a:xfrm>
              <a:off x="8593204" y="3946933"/>
              <a:ext cx="477785" cy="381000"/>
            </a:xfrm>
            <a:prstGeom prst="rect">
              <a:avLst/>
            </a:prstGeom>
            <a:noFill/>
          </p:spPr>
          <p:txBody>
            <a:bodyPr wrap="square" rtlCol="0">
              <a:spAutoFit/>
            </a:bodyPr>
            <a:lstStyle/>
            <a:p>
              <a:pPr algn="ctr"/>
              <a:r>
                <a:rPr lang="en-US" dirty="0">
                  <a:solidFill>
                    <a:prstClr val="black"/>
                  </a:solidFill>
                </a:rPr>
                <a:t>C</a:t>
              </a:r>
            </a:p>
          </p:txBody>
        </p:sp>
        <p:sp>
          <p:nvSpPr>
            <p:cNvPr id="119" name="TextBox 118"/>
            <p:cNvSpPr txBox="1"/>
            <p:nvPr/>
          </p:nvSpPr>
          <p:spPr>
            <a:xfrm>
              <a:off x="8593204" y="4632733"/>
              <a:ext cx="477786" cy="381000"/>
            </a:xfrm>
            <a:prstGeom prst="rect">
              <a:avLst/>
            </a:prstGeom>
            <a:noFill/>
          </p:spPr>
          <p:txBody>
            <a:bodyPr wrap="square" rtlCol="0">
              <a:spAutoFit/>
            </a:bodyPr>
            <a:lstStyle/>
            <a:p>
              <a:pPr algn="ctr"/>
              <a:r>
                <a:rPr lang="en-US" dirty="0">
                  <a:solidFill>
                    <a:prstClr val="black"/>
                  </a:solidFill>
                </a:rPr>
                <a:t>D</a:t>
              </a:r>
            </a:p>
          </p:txBody>
        </p:sp>
        <p:sp>
          <p:nvSpPr>
            <p:cNvPr id="121" name="TextBox 120"/>
            <p:cNvSpPr txBox="1"/>
            <p:nvPr/>
          </p:nvSpPr>
          <p:spPr>
            <a:xfrm>
              <a:off x="8593205" y="5972583"/>
              <a:ext cx="477784" cy="381000"/>
            </a:xfrm>
            <a:prstGeom prst="rect">
              <a:avLst/>
            </a:prstGeom>
            <a:noFill/>
          </p:spPr>
          <p:txBody>
            <a:bodyPr wrap="square" rtlCol="0">
              <a:spAutoFit/>
            </a:bodyPr>
            <a:lstStyle/>
            <a:p>
              <a:pPr algn="ctr"/>
              <a:r>
                <a:rPr lang="en-US" dirty="0">
                  <a:solidFill>
                    <a:prstClr val="white"/>
                  </a:solidFill>
                </a:rPr>
                <a:t>F</a:t>
              </a:r>
            </a:p>
          </p:txBody>
        </p:sp>
        <p:sp>
          <p:nvSpPr>
            <p:cNvPr id="122" name="TextBox 121"/>
            <p:cNvSpPr txBox="1"/>
            <p:nvPr/>
          </p:nvSpPr>
          <p:spPr>
            <a:xfrm>
              <a:off x="8593204" y="5280433"/>
              <a:ext cx="477785" cy="381000"/>
            </a:xfrm>
            <a:prstGeom prst="rect">
              <a:avLst/>
            </a:prstGeom>
            <a:noFill/>
          </p:spPr>
          <p:txBody>
            <a:bodyPr wrap="square" rtlCol="0">
              <a:spAutoFit/>
            </a:bodyPr>
            <a:lstStyle/>
            <a:p>
              <a:pPr algn="ctr"/>
              <a:r>
                <a:rPr lang="en-US" dirty="0">
                  <a:solidFill>
                    <a:prstClr val="white"/>
                  </a:solidFill>
                </a:rPr>
                <a:t>E</a:t>
              </a:r>
            </a:p>
          </p:txBody>
        </p:sp>
      </p:grpSp>
      <p:grpSp>
        <p:nvGrpSpPr>
          <p:cNvPr id="26" name="Group 25"/>
          <p:cNvGrpSpPr/>
          <p:nvPr/>
        </p:nvGrpSpPr>
        <p:grpSpPr>
          <a:xfrm>
            <a:off x="7085446" y="4875191"/>
            <a:ext cx="1903163" cy="1000418"/>
            <a:chOff x="7457585" y="3780037"/>
            <a:chExt cx="1903163" cy="1000418"/>
          </a:xfrm>
        </p:grpSpPr>
        <p:sp>
          <p:nvSpPr>
            <p:cNvPr id="7" name="Rectangle 6"/>
            <p:cNvSpPr/>
            <p:nvPr/>
          </p:nvSpPr>
          <p:spPr>
            <a:xfrm>
              <a:off x="7467681" y="3780037"/>
              <a:ext cx="1750014" cy="10004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457585" y="4088474"/>
              <a:ext cx="1903163" cy="683399"/>
              <a:chOff x="778307" y="5929421"/>
              <a:chExt cx="2420315" cy="1040182"/>
            </a:xfrm>
          </p:grpSpPr>
          <p:sp>
            <p:nvSpPr>
              <p:cNvPr id="106" name="TextBox 105"/>
              <p:cNvSpPr txBox="1"/>
              <p:nvPr/>
            </p:nvSpPr>
            <p:spPr>
              <a:xfrm>
                <a:off x="778308" y="6266916"/>
                <a:ext cx="2420314" cy="702687"/>
              </a:xfrm>
              <a:prstGeom prst="rect">
                <a:avLst/>
              </a:prstGeom>
              <a:noFill/>
            </p:spPr>
            <p:txBody>
              <a:bodyPr wrap="square" rtlCol="0">
                <a:spAutoFit/>
              </a:bodyPr>
              <a:lstStyle/>
              <a:p>
                <a:r>
                  <a:rPr lang="en-US" sz="1200" b="1" dirty="0" smtClean="0">
                    <a:solidFill>
                      <a:srgbClr val="0070C0"/>
                    </a:solidFill>
                  </a:rPr>
                  <a:t>XXXX Year </a:t>
                </a:r>
                <a:r>
                  <a:rPr lang="en-US" sz="1200" b="1" dirty="0">
                    <a:solidFill>
                      <a:srgbClr val="0070C0"/>
                    </a:solidFill>
                  </a:rPr>
                  <a:t>2040 No-Build ADT</a:t>
                </a:r>
              </a:p>
            </p:txBody>
          </p:sp>
          <p:sp>
            <p:nvSpPr>
              <p:cNvPr id="107" name="TextBox 106"/>
              <p:cNvSpPr txBox="1"/>
              <p:nvPr/>
            </p:nvSpPr>
            <p:spPr>
              <a:xfrm>
                <a:off x="778307" y="5929421"/>
                <a:ext cx="1937385" cy="421612"/>
              </a:xfrm>
              <a:prstGeom prst="rect">
                <a:avLst/>
              </a:prstGeom>
              <a:noFill/>
            </p:spPr>
            <p:txBody>
              <a:bodyPr wrap="square" rtlCol="0">
                <a:spAutoFit/>
              </a:bodyPr>
              <a:lstStyle/>
              <a:p>
                <a:r>
                  <a:rPr lang="en-US" sz="1200" b="1" dirty="0" smtClean="0">
                    <a:solidFill>
                      <a:prstClr val="black"/>
                    </a:solidFill>
                  </a:rPr>
                  <a:t>XXXX Existing ADT</a:t>
                </a:r>
                <a:endParaRPr lang="en-US" sz="1200" b="1" dirty="0">
                  <a:solidFill>
                    <a:prstClr val="black"/>
                  </a:solidFill>
                </a:endParaRPr>
              </a:p>
            </p:txBody>
          </p:sp>
        </p:grpSp>
        <p:sp>
          <p:nvSpPr>
            <p:cNvPr id="155" name="TextBox 154"/>
            <p:cNvSpPr txBox="1"/>
            <p:nvPr/>
          </p:nvSpPr>
          <p:spPr>
            <a:xfrm>
              <a:off x="7461484" y="3825473"/>
              <a:ext cx="1237274" cy="307777"/>
            </a:xfrm>
            <a:prstGeom prst="rect">
              <a:avLst/>
            </a:prstGeom>
            <a:noFill/>
          </p:spPr>
          <p:txBody>
            <a:bodyPr wrap="square" rtlCol="0">
              <a:spAutoFit/>
            </a:bodyPr>
            <a:lstStyle/>
            <a:p>
              <a:r>
                <a:rPr lang="en-US" sz="1400" b="1" u="sng" dirty="0" smtClean="0">
                  <a:solidFill>
                    <a:prstClr val="black"/>
                  </a:solidFill>
                </a:rPr>
                <a:t>Legend</a:t>
              </a:r>
              <a:r>
                <a:rPr lang="en-US" sz="1400" b="1" dirty="0" smtClean="0">
                  <a:solidFill>
                    <a:prstClr val="black"/>
                  </a:solidFill>
                </a:rPr>
                <a:t>:</a:t>
              </a:r>
              <a:endParaRPr lang="en-US" sz="1400" b="1" dirty="0">
                <a:solidFill>
                  <a:prstClr val="black"/>
                </a:solidFill>
              </a:endParaRPr>
            </a:p>
          </p:txBody>
        </p:sp>
      </p:grpSp>
      <p:sp>
        <p:nvSpPr>
          <p:cNvPr id="25" name="TextBox 24"/>
          <p:cNvSpPr txBox="1"/>
          <p:nvPr/>
        </p:nvSpPr>
        <p:spPr>
          <a:xfrm>
            <a:off x="141569" y="2764304"/>
            <a:ext cx="3430162" cy="1631216"/>
          </a:xfrm>
          <a:prstGeom prst="rect">
            <a:avLst/>
          </a:prstGeom>
          <a:noFill/>
        </p:spPr>
        <p:txBody>
          <a:bodyPr wrap="square" rtlCol="0">
            <a:spAutoFit/>
          </a:bodyPr>
          <a:lstStyle/>
          <a:p>
            <a:r>
              <a:rPr lang="en-US" sz="2000" b="1" dirty="0" smtClean="0">
                <a:solidFill>
                  <a:srgbClr val="0000FF"/>
                </a:solidFill>
              </a:rPr>
              <a:t>Average Daily Traffic (ADT)</a:t>
            </a:r>
            <a:endParaRPr lang="en-US" sz="2000" dirty="0" smtClean="0">
              <a:solidFill>
                <a:srgbClr val="0000FF"/>
              </a:solidFill>
            </a:endParaRPr>
          </a:p>
          <a:p>
            <a:pPr marL="285750" indent="-285750">
              <a:buFont typeface="Arial" panose="020B0604020202020204" pitchFamily="34" charset="0"/>
              <a:buChar char="•"/>
            </a:pPr>
            <a:r>
              <a:rPr lang="en-US" sz="2000" dirty="0" smtClean="0"/>
              <a:t>Existing ADT = </a:t>
            </a:r>
            <a:r>
              <a:rPr lang="en-US" sz="2000" b="1" dirty="0" smtClean="0"/>
              <a:t>13,000 to 22,000</a:t>
            </a:r>
          </a:p>
          <a:p>
            <a:pPr marL="285750" indent="-285750">
              <a:buFont typeface="Arial" panose="020B0604020202020204" pitchFamily="34" charset="0"/>
              <a:buChar char="•"/>
            </a:pPr>
            <a:r>
              <a:rPr lang="en-US" sz="2000" dirty="0" smtClean="0"/>
              <a:t>Year 2040 No-Build ADT = </a:t>
            </a:r>
            <a:r>
              <a:rPr lang="en-US" sz="2000" b="1" dirty="0" smtClean="0"/>
              <a:t>14,000 to 31,000  </a:t>
            </a:r>
            <a:endParaRPr lang="en-US" sz="2000" b="1" dirty="0"/>
          </a:p>
        </p:txBody>
      </p:sp>
      <p:sp>
        <p:nvSpPr>
          <p:cNvPr id="156" name="TextBox 155"/>
          <p:cNvSpPr txBox="1"/>
          <p:nvPr/>
        </p:nvSpPr>
        <p:spPr>
          <a:xfrm>
            <a:off x="125430" y="4491131"/>
            <a:ext cx="3668146" cy="1938992"/>
          </a:xfrm>
          <a:prstGeom prst="rect">
            <a:avLst/>
          </a:prstGeom>
          <a:noFill/>
        </p:spPr>
        <p:txBody>
          <a:bodyPr wrap="square" rtlCol="0">
            <a:spAutoFit/>
          </a:bodyPr>
          <a:lstStyle/>
          <a:p>
            <a:r>
              <a:rPr lang="en-US" sz="2000" b="1" dirty="0" smtClean="0">
                <a:solidFill>
                  <a:srgbClr val="0000FF"/>
                </a:solidFill>
              </a:rPr>
              <a:t>Project No-Build (Year 2040) LOS</a:t>
            </a:r>
            <a:endParaRPr lang="en-US" sz="2000" dirty="0" smtClean="0">
              <a:solidFill>
                <a:srgbClr val="0000FF"/>
              </a:solidFill>
            </a:endParaRPr>
          </a:p>
          <a:p>
            <a:pPr marL="285750" indent="-285750">
              <a:buFont typeface="Arial" panose="020B0604020202020204" pitchFamily="34" charset="0"/>
              <a:buChar char="•"/>
            </a:pPr>
            <a:r>
              <a:rPr lang="en-US" sz="2000" dirty="0" smtClean="0"/>
              <a:t>Lack of capacity</a:t>
            </a:r>
          </a:p>
          <a:p>
            <a:pPr marL="285750" indent="-285750">
              <a:buFont typeface="Arial" panose="020B0604020202020204" pitchFamily="34" charset="0"/>
              <a:buChar char="•"/>
            </a:pPr>
            <a:r>
              <a:rPr lang="en-US" sz="2000" dirty="0" smtClean="0"/>
              <a:t>Without an improvement the traffic congestion within the corridor will be below acceptable levels </a:t>
            </a:r>
            <a:endParaRPr lang="en-US" sz="2000" dirty="0"/>
          </a:p>
        </p:txBody>
      </p:sp>
      <p:sp>
        <p:nvSpPr>
          <p:cNvPr id="27" name="TextBox 26"/>
          <p:cNvSpPr txBox="1"/>
          <p:nvPr/>
        </p:nvSpPr>
        <p:spPr>
          <a:xfrm>
            <a:off x="5107237" y="374617"/>
            <a:ext cx="2782093" cy="400110"/>
          </a:xfrm>
          <a:prstGeom prst="rect">
            <a:avLst/>
          </a:prstGeom>
          <a:solidFill>
            <a:schemeClr val="bg1"/>
          </a:solidFill>
          <a:ln>
            <a:solidFill>
              <a:schemeClr val="tx1"/>
            </a:solidFill>
          </a:ln>
        </p:spPr>
        <p:txBody>
          <a:bodyPr wrap="square" rtlCol="0">
            <a:spAutoFit/>
          </a:bodyPr>
          <a:lstStyle/>
          <a:p>
            <a:r>
              <a:rPr lang="en-US" sz="2000" b="1" dirty="0" smtClean="0"/>
              <a:t>Year 2040 No-Build LOS</a:t>
            </a:r>
            <a:endParaRPr lang="en-US" sz="2000" b="1" dirty="0"/>
          </a:p>
        </p:txBody>
      </p:sp>
      <p:pic>
        <p:nvPicPr>
          <p:cNvPr id="108" name="Picture 10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1033" y="3161658"/>
            <a:ext cx="297603" cy="297603"/>
          </a:xfrm>
          <a:prstGeom prst="rect">
            <a:avLst/>
          </a:prstGeom>
        </p:spPr>
      </p:pic>
      <p:sp>
        <p:nvSpPr>
          <p:cNvPr id="120" name="Rectangle 119"/>
          <p:cNvSpPr/>
          <p:nvPr/>
        </p:nvSpPr>
        <p:spPr>
          <a:xfrm rot="16200000">
            <a:off x="5446481" y="5759463"/>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83</a:t>
            </a:r>
          </a:p>
        </p:txBody>
      </p:sp>
      <p:sp>
        <p:nvSpPr>
          <p:cNvPr id="127" name="TextBox 126"/>
          <p:cNvSpPr txBox="1"/>
          <p:nvPr/>
        </p:nvSpPr>
        <p:spPr>
          <a:xfrm>
            <a:off x="141569" y="269865"/>
            <a:ext cx="9151885" cy="1200329"/>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Mobility</a:t>
            </a:r>
          </a:p>
          <a:p>
            <a:pPr marL="182880"/>
            <a:r>
              <a:rPr lang="en-US" sz="3600" dirty="0" smtClean="0">
                <a:ln w="18415" cmpd="sng">
                  <a:solidFill>
                    <a:srgbClr val="FFFFFF"/>
                  </a:solidFill>
                  <a:prstDash val="solid"/>
                </a:ln>
                <a:solidFill>
                  <a:srgbClr val="FFFFFF"/>
                </a:solidFill>
                <a:latin typeface="Arial" pitchFamily="34" charset="0"/>
                <a:cs typeface="Arial" pitchFamily="34" charset="0"/>
              </a:rPr>
              <a:t>Considerations</a:t>
            </a:r>
          </a:p>
        </p:txBody>
      </p:sp>
      <p:sp>
        <p:nvSpPr>
          <p:cNvPr id="8" name="Rectangle 7"/>
          <p:cNvSpPr/>
          <p:nvPr/>
        </p:nvSpPr>
        <p:spPr>
          <a:xfrm>
            <a:off x="123794" y="2228210"/>
            <a:ext cx="3900620" cy="584775"/>
          </a:xfrm>
          <a:prstGeom prst="rect">
            <a:avLst/>
          </a:prstGeom>
        </p:spPr>
        <p:txBody>
          <a:bodyPr wrap="none">
            <a:spAutoFit/>
          </a:bodyPr>
          <a:lstStyle/>
          <a:p>
            <a:r>
              <a:rPr lang="en-US" sz="3200" b="1" dirty="0" smtClean="0"/>
              <a:t>Level of Service (LOS) </a:t>
            </a:r>
            <a:endParaRPr lang="en-US" sz="3200" b="1" dirty="0"/>
          </a:p>
        </p:txBody>
      </p:sp>
      <p:cxnSp>
        <p:nvCxnSpPr>
          <p:cNvPr id="12" name="Straight Connector 11"/>
          <p:cNvCxnSpPr/>
          <p:nvPr/>
        </p:nvCxnSpPr>
        <p:spPr>
          <a:xfrm>
            <a:off x="6265790" y="5156883"/>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280022" y="5147733"/>
            <a:ext cx="1091821" cy="1173707"/>
          </a:xfrm>
          <a:custGeom>
            <a:avLst/>
            <a:gdLst>
              <a:gd name="connsiteX0" fmla="*/ 0 w 1091821"/>
              <a:gd name="connsiteY0" fmla="*/ 0 h 1173707"/>
              <a:gd name="connsiteX1" fmla="*/ 163773 w 1091821"/>
              <a:gd name="connsiteY1" fmla="*/ 286603 h 1173707"/>
              <a:gd name="connsiteX2" fmla="*/ 818866 w 1091821"/>
              <a:gd name="connsiteY2" fmla="*/ 805218 h 1173707"/>
              <a:gd name="connsiteX3" fmla="*/ 1023582 w 1091821"/>
              <a:gd name="connsiteY3" fmla="*/ 1119116 h 1173707"/>
              <a:gd name="connsiteX4" fmla="*/ 1091821 w 1091821"/>
              <a:gd name="connsiteY4" fmla="*/ 1173707 h 1173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21" h="1173707">
                <a:moveTo>
                  <a:pt x="0" y="0"/>
                </a:moveTo>
                <a:lnTo>
                  <a:pt x="163773" y="286603"/>
                </a:lnTo>
                <a:lnTo>
                  <a:pt x="818866" y="805218"/>
                </a:lnTo>
                <a:lnTo>
                  <a:pt x="1023582" y="1119116"/>
                </a:lnTo>
                <a:lnTo>
                  <a:pt x="1091821" y="1173707"/>
                </a:lnTo>
              </a:path>
            </a:pathLst>
          </a:cu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4459" y="6281014"/>
            <a:ext cx="324864" cy="258415"/>
          </a:xfrm>
          <a:prstGeom prst="rect">
            <a:avLst/>
          </a:prstGeom>
        </p:spPr>
      </p:pic>
      <p:pic>
        <p:nvPicPr>
          <p:cNvPr id="6" name="Slide 12">
            <a:hlinkClick r:id="" action="ppaction://media"/>
          </p:cNvPr>
          <p:cNvPicPr>
            <a:picLocks noChangeAspect="1"/>
          </p:cNvPicPr>
          <p:nvPr>
            <a:audioFile r:link="rId1"/>
            <p:extLst>
              <p:ext uri="{DAA4B4D4-6D71-4841-9C94-3DE7FCFB9230}">
                <p14:media xmlns:p14="http://schemas.microsoft.com/office/powerpoint/2010/main" r:embed="rId2">
                  <p14:trim st="833" end="1208"/>
                </p14:media>
              </p:ext>
            </p:extLst>
          </p:nvPr>
        </p:nvPicPr>
        <p:blipFill>
          <a:blip r:embed="rId11"/>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081108633"/>
      </p:ext>
    </p:extLst>
  </p:cSld>
  <p:clrMapOvr>
    <a:masterClrMapping/>
  </p:clrMapOvr>
  <mc:AlternateContent xmlns:mc="http://schemas.openxmlformats.org/markup-compatibility/2006" xmlns:p14="http://schemas.microsoft.com/office/powerpoint/2010/main">
    <mc:Choice Requires="p14">
      <p:transition spd="med" p14:dur="700" advTm="29150">
        <p:fade/>
      </p:transition>
    </mc:Choice>
    <mc:Fallback xmlns="">
      <p:transition xmlns:p14="http://schemas.microsoft.com/office/powerpoint/2010/main" spd="med" advTm="29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3"/>
        <p14:stopEvt time="35700"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0" y="317642"/>
            <a:ext cx="8654904" cy="1969742"/>
          </a:xfrm>
          <a:prstGeom prst="rect">
            <a:avLst/>
          </a:prstGeom>
          <a:effectLst>
            <a:outerShdw dist="139700" dir="2700000" algn="tl" rotWithShape="0">
              <a:schemeClr val="bg1">
                <a:lumMod val="50000"/>
                <a:alpha val="40000"/>
              </a:schemeClr>
            </a:outerShdw>
          </a:effectLst>
        </p:spPr>
      </p:pic>
      <p:grpSp>
        <p:nvGrpSpPr>
          <p:cNvPr id="13" name="Group 12"/>
          <p:cNvGrpSpPr/>
          <p:nvPr/>
        </p:nvGrpSpPr>
        <p:grpSpPr>
          <a:xfrm>
            <a:off x="3709851" y="248325"/>
            <a:ext cx="5192115" cy="6487209"/>
            <a:chOff x="4190536" y="248325"/>
            <a:chExt cx="4711430" cy="6487209"/>
          </a:xfrm>
        </p:grpSpPr>
        <p:grpSp>
          <p:nvGrpSpPr>
            <p:cNvPr id="40" name="Group 39"/>
            <p:cNvGrpSpPr/>
            <p:nvPr/>
          </p:nvGrpSpPr>
          <p:grpSpPr>
            <a:xfrm>
              <a:off x="4190536" y="248325"/>
              <a:ext cx="4711430" cy="6487209"/>
              <a:chOff x="4574069" y="1477175"/>
              <a:chExt cx="4547214" cy="5402533"/>
            </a:xfrm>
          </p:grpSpPr>
          <p:pic>
            <p:nvPicPr>
              <p:cNvPr id="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4069" y="1477175"/>
                <a:ext cx="4547214" cy="539290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Rectangle 41"/>
              <p:cNvSpPr/>
              <p:nvPr/>
            </p:nvSpPr>
            <p:spPr>
              <a:xfrm>
                <a:off x="4881828" y="1695762"/>
                <a:ext cx="1554767" cy="415652"/>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132</a:t>
                </a:r>
              </a:p>
            </p:txBody>
          </p:sp>
          <p:sp>
            <p:nvSpPr>
              <p:cNvPr id="43" name="Rectangle 42"/>
              <p:cNvSpPr/>
              <p:nvPr/>
            </p:nvSpPr>
            <p:spPr>
              <a:xfrm>
                <a:off x="6235324" y="4181447"/>
                <a:ext cx="2175512" cy="415652"/>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Washington St.</a:t>
                </a:r>
              </a:p>
            </p:txBody>
          </p:sp>
          <p:sp>
            <p:nvSpPr>
              <p:cNvPr id="44" name="Rectangle 43"/>
              <p:cNvSpPr/>
              <p:nvPr/>
            </p:nvSpPr>
            <p:spPr>
              <a:xfrm rot="21337498">
                <a:off x="7142028" y="4843742"/>
                <a:ext cx="1840823" cy="356251"/>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120</a:t>
                </a:r>
              </a:p>
            </p:txBody>
          </p:sp>
          <p:sp>
            <p:nvSpPr>
              <p:cNvPr id="45" name="Rectangle 44"/>
              <p:cNvSpPr/>
              <p:nvPr/>
            </p:nvSpPr>
            <p:spPr>
              <a:xfrm rot="16404554">
                <a:off x="6565898" y="4445880"/>
                <a:ext cx="1840822" cy="356251"/>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US 45</a:t>
                </a:r>
              </a:p>
            </p:txBody>
          </p:sp>
          <p:sp>
            <p:nvSpPr>
              <p:cNvPr id="47" name="Rectangle 46"/>
              <p:cNvSpPr/>
              <p:nvPr/>
            </p:nvSpPr>
            <p:spPr>
              <a:xfrm rot="20881169">
                <a:off x="5053048" y="3038119"/>
                <a:ext cx="1840823" cy="356251"/>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Rollins Rd.</a:t>
                </a: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33803" r="33860"/>
              <a:stretch/>
            </p:blipFill>
            <p:spPr>
              <a:xfrm>
                <a:off x="5909347" y="5706501"/>
                <a:ext cx="276244" cy="804549"/>
              </a:xfrm>
              <a:prstGeom prst="rect">
                <a:avLst/>
              </a:prstGeom>
              <a:ln w="15875">
                <a:solidFill>
                  <a:schemeClr val="tx1"/>
                </a:solidFill>
              </a:ln>
            </p:spPr>
          </p:pic>
          <p:sp>
            <p:nvSpPr>
              <p:cNvPr id="46" name="Rectangle 45"/>
              <p:cNvSpPr/>
              <p:nvPr/>
            </p:nvSpPr>
            <p:spPr>
              <a:xfrm>
                <a:off x="5613856" y="6491058"/>
                <a:ext cx="2209237" cy="388650"/>
              </a:xfrm>
              <a:prstGeom prst="rect">
                <a:avLst/>
              </a:prstGeom>
              <a:ln>
                <a:noFill/>
              </a:ln>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Peterson </a:t>
                </a:r>
                <a:r>
                  <a:rPr lang="en-US" sz="1400" b="1" dirty="0" smtClean="0">
                    <a:solidFill>
                      <a:prstClr val="black"/>
                    </a:solidFill>
                    <a:ea typeface="Tahoma" pitchFamily="34" charset="0"/>
                    <a:cs typeface="Tahoma" pitchFamily="34" charset="0"/>
                  </a:rPr>
                  <a:t>Rd</a:t>
                </a:r>
                <a:endParaRPr lang="en-US" sz="1400" b="1" dirty="0">
                  <a:solidFill>
                    <a:prstClr val="black"/>
                  </a:solidFill>
                  <a:ea typeface="Tahoma" pitchFamily="34" charset="0"/>
                  <a:cs typeface="Tahoma" pitchFamily="34" charset="0"/>
                </a:endParaRPr>
              </a:p>
            </p:txBody>
          </p:sp>
          <p:sp>
            <p:nvSpPr>
              <p:cNvPr id="49" name="Freeform 48"/>
              <p:cNvSpPr/>
              <p:nvPr/>
            </p:nvSpPr>
            <p:spPr>
              <a:xfrm>
                <a:off x="4774923" y="1672571"/>
                <a:ext cx="2560320" cy="5052060"/>
              </a:xfrm>
              <a:custGeom>
                <a:avLst/>
                <a:gdLst>
                  <a:gd name="connsiteX0" fmla="*/ 0 w 2560320"/>
                  <a:gd name="connsiteY0" fmla="*/ 0 h 5052060"/>
                  <a:gd name="connsiteX1" fmla="*/ 678180 w 2560320"/>
                  <a:gd name="connsiteY1" fmla="*/ 1943100 h 5052060"/>
                  <a:gd name="connsiteX2" fmla="*/ 868680 w 2560320"/>
                  <a:gd name="connsiteY2" fmla="*/ 2423160 h 5052060"/>
                  <a:gd name="connsiteX3" fmla="*/ 2560320 w 2560320"/>
                  <a:gd name="connsiteY3" fmla="*/ 5052060 h 5052060"/>
                </a:gdLst>
                <a:ahLst/>
                <a:cxnLst>
                  <a:cxn ang="0">
                    <a:pos x="connsiteX0" y="connsiteY0"/>
                  </a:cxn>
                  <a:cxn ang="0">
                    <a:pos x="connsiteX1" y="connsiteY1"/>
                  </a:cxn>
                  <a:cxn ang="0">
                    <a:pos x="connsiteX2" y="connsiteY2"/>
                  </a:cxn>
                  <a:cxn ang="0">
                    <a:pos x="connsiteX3" y="connsiteY3"/>
                  </a:cxn>
                </a:cxnLst>
                <a:rect l="l" t="t" r="r" b="b"/>
                <a:pathLst>
                  <a:path w="2560320" h="5052060">
                    <a:moveTo>
                      <a:pt x="0" y="0"/>
                    </a:moveTo>
                    <a:cubicBezTo>
                      <a:pt x="266700" y="769620"/>
                      <a:pt x="533400" y="1539240"/>
                      <a:pt x="678180" y="1943100"/>
                    </a:cubicBezTo>
                    <a:cubicBezTo>
                      <a:pt x="822960" y="2346960"/>
                      <a:pt x="554990" y="1905000"/>
                      <a:pt x="868680" y="2423160"/>
                    </a:cubicBezTo>
                    <a:cubicBezTo>
                      <a:pt x="1182370" y="2941320"/>
                      <a:pt x="2264410" y="4516120"/>
                      <a:pt x="2560320" y="505206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4479584" y="4232214"/>
              <a:ext cx="3458607" cy="2380798"/>
            </a:xfrm>
            <a:custGeom>
              <a:avLst/>
              <a:gdLst>
                <a:gd name="connsiteX0" fmla="*/ 3611880 w 3611880"/>
                <a:gd name="connsiteY0" fmla="*/ 2125980 h 2125980"/>
                <a:gd name="connsiteX1" fmla="*/ 3261360 w 3611880"/>
                <a:gd name="connsiteY1" fmla="*/ 2011680 h 2125980"/>
                <a:gd name="connsiteX2" fmla="*/ 2948940 w 3611880"/>
                <a:gd name="connsiteY2" fmla="*/ 1821180 h 2125980"/>
                <a:gd name="connsiteX3" fmla="*/ 2545080 w 3611880"/>
                <a:gd name="connsiteY3" fmla="*/ 1379220 h 2125980"/>
                <a:gd name="connsiteX4" fmla="*/ 2011680 w 3611880"/>
                <a:gd name="connsiteY4" fmla="*/ 990600 h 2125980"/>
                <a:gd name="connsiteX5" fmla="*/ 1356360 w 3611880"/>
                <a:gd name="connsiteY5" fmla="*/ 693420 h 2125980"/>
                <a:gd name="connsiteX6" fmla="*/ 243840 w 3611880"/>
                <a:gd name="connsiteY6" fmla="*/ 167640 h 2125980"/>
                <a:gd name="connsiteX7" fmla="*/ 0 w 3611880"/>
                <a:gd name="connsiteY7" fmla="*/ 0 h 21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80" h="2125980">
                  <a:moveTo>
                    <a:pt x="3611880" y="2125980"/>
                  </a:moveTo>
                  <a:cubicBezTo>
                    <a:pt x="3491865" y="2094230"/>
                    <a:pt x="3371850" y="2062480"/>
                    <a:pt x="3261360" y="2011680"/>
                  </a:cubicBezTo>
                  <a:cubicBezTo>
                    <a:pt x="3150870" y="1960880"/>
                    <a:pt x="3068320" y="1926590"/>
                    <a:pt x="2948940" y="1821180"/>
                  </a:cubicBezTo>
                  <a:cubicBezTo>
                    <a:pt x="2829560" y="1715770"/>
                    <a:pt x="2701290" y="1517650"/>
                    <a:pt x="2545080" y="1379220"/>
                  </a:cubicBezTo>
                  <a:cubicBezTo>
                    <a:pt x="2388870" y="1240790"/>
                    <a:pt x="2209800" y="1104900"/>
                    <a:pt x="2011680" y="990600"/>
                  </a:cubicBezTo>
                  <a:cubicBezTo>
                    <a:pt x="1813560" y="876300"/>
                    <a:pt x="1356360" y="693420"/>
                    <a:pt x="1356360" y="693420"/>
                  </a:cubicBezTo>
                  <a:lnTo>
                    <a:pt x="243840" y="167640"/>
                  </a:lnTo>
                  <a:cubicBezTo>
                    <a:pt x="17780" y="52070"/>
                    <a:pt x="8890" y="26035"/>
                    <a:pt x="0" y="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1132" y="5604297"/>
              <a:ext cx="125405" cy="153852"/>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4118" y="5492499"/>
              <a:ext cx="125405" cy="153852"/>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1090" y="4856885"/>
              <a:ext cx="114951" cy="141027"/>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9869" y="3565080"/>
              <a:ext cx="114951" cy="141027"/>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01" y="2274639"/>
              <a:ext cx="114951" cy="1410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4251589" y="4826794"/>
              <a:ext cx="1250726" cy="1889762"/>
              <a:chOff x="1324584" y="5262498"/>
              <a:chExt cx="2775653" cy="2034245"/>
            </a:xfrm>
          </p:grpSpPr>
          <p:sp>
            <p:nvSpPr>
              <p:cNvPr id="2" name="Rectangle 1"/>
              <p:cNvSpPr/>
              <p:nvPr/>
            </p:nvSpPr>
            <p:spPr>
              <a:xfrm>
                <a:off x="1324584" y="5262498"/>
                <a:ext cx="2775653" cy="1979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93433" y="5350310"/>
                <a:ext cx="2695174" cy="1946433"/>
              </a:xfrm>
              <a:prstGeom prst="rect">
                <a:avLst/>
              </a:prstGeom>
              <a:noFill/>
            </p:spPr>
            <p:txBody>
              <a:bodyPr wrap="square" rtlCol="0">
                <a:spAutoFit/>
              </a:bodyPr>
              <a:lstStyle/>
              <a:p>
                <a:r>
                  <a:rPr lang="en-US" b="1" dirty="0"/>
                  <a:t>LEGEND</a:t>
                </a:r>
                <a:r>
                  <a:rPr lang="en-US" b="1" dirty="0" smtClean="0"/>
                  <a:t>:</a:t>
                </a:r>
              </a:p>
              <a:p>
                <a:endParaRPr lang="en-US" sz="400" b="1" dirty="0" smtClean="0"/>
              </a:p>
              <a:p>
                <a:pPr>
                  <a:spcAft>
                    <a:spcPts val="300"/>
                  </a:spcAft>
                </a:pPr>
                <a:r>
                  <a:rPr lang="en-US" sz="1050" b="1" dirty="0" smtClean="0"/>
                  <a:t>       Parks</a:t>
                </a:r>
              </a:p>
              <a:p>
                <a:pPr>
                  <a:spcAft>
                    <a:spcPts val="300"/>
                  </a:spcAft>
                </a:pPr>
                <a:endParaRPr lang="en-US" sz="400" b="1" dirty="0" smtClean="0"/>
              </a:p>
              <a:p>
                <a:pPr>
                  <a:spcAft>
                    <a:spcPts val="300"/>
                  </a:spcAft>
                </a:pPr>
                <a:r>
                  <a:rPr lang="en-US" sz="1050" b="1" dirty="0" smtClean="0"/>
                  <a:t>       Schools</a:t>
                </a:r>
              </a:p>
              <a:p>
                <a:pPr>
                  <a:spcAft>
                    <a:spcPts val="300"/>
                  </a:spcAft>
                </a:pPr>
                <a:endParaRPr lang="en-US" sz="400" b="1" dirty="0" smtClean="0"/>
              </a:p>
              <a:p>
                <a:pPr>
                  <a:spcAft>
                    <a:spcPts val="300"/>
                  </a:spcAft>
                </a:pPr>
                <a:r>
                  <a:rPr lang="en-US" sz="1050" b="1" dirty="0"/>
                  <a:t> </a:t>
                </a:r>
                <a:r>
                  <a:rPr lang="en-US" sz="1050" b="1" dirty="0" smtClean="0"/>
                  <a:t>      Bicycle Paths</a:t>
                </a:r>
              </a:p>
              <a:p>
                <a:pPr>
                  <a:spcAft>
                    <a:spcPts val="300"/>
                  </a:spcAft>
                </a:pPr>
                <a:endParaRPr lang="en-US" sz="400" b="1" dirty="0" smtClean="0"/>
              </a:p>
              <a:p>
                <a:pPr>
                  <a:spcAft>
                    <a:spcPts val="300"/>
                  </a:spcAft>
                </a:pPr>
                <a:r>
                  <a:rPr lang="en-US" sz="1050" b="1" dirty="0" smtClean="0"/>
                  <a:t>       Metra Stations</a:t>
                </a:r>
                <a:endParaRPr lang="en-US" sz="1050" b="1" dirty="0"/>
              </a:p>
              <a:p>
                <a:r>
                  <a:rPr lang="en-US" b="1" dirty="0"/>
                  <a:t>    </a:t>
                </a:r>
                <a:endParaRPr lang="en-US" b="1" dirty="0" smtClean="0"/>
              </a:p>
            </p:txBody>
          </p:sp>
        </p:grpSp>
        <p:pic>
          <p:nvPicPr>
            <p:cNvPr id="57"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093" y="6151833"/>
              <a:ext cx="114951" cy="1410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351093" y="5266148"/>
              <a:ext cx="145914" cy="145915"/>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rot="16200000">
              <a:off x="4340491" y="5556089"/>
              <a:ext cx="159338" cy="138133"/>
            </a:xfrm>
            <a:prstGeom prst="homePlate">
              <a:avLst/>
            </a:prstGeom>
            <a:solidFill>
              <a:srgbClr val="FF99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entagon 65"/>
            <p:cNvSpPr/>
            <p:nvPr/>
          </p:nvSpPr>
          <p:spPr>
            <a:xfrm rot="16200000">
              <a:off x="4429740" y="613030"/>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16200000">
              <a:off x="4810175" y="837960"/>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840423" y="2315096"/>
              <a:ext cx="1243262" cy="1272688"/>
            </a:xfrm>
            <a:custGeom>
              <a:avLst/>
              <a:gdLst>
                <a:gd name="connsiteX0" fmla="*/ 0 w 1021405"/>
                <a:gd name="connsiteY0" fmla="*/ 778213 h 943583"/>
                <a:gd name="connsiteX1" fmla="*/ 38911 w 1021405"/>
                <a:gd name="connsiteY1" fmla="*/ 700391 h 943583"/>
                <a:gd name="connsiteX2" fmla="*/ 29183 w 1021405"/>
                <a:gd name="connsiteY2" fmla="*/ 447472 h 943583"/>
                <a:gd name="connsiteX3" fmla="*/ 175098 w 1021405"/>
                <a:gd name="connsiteY3" fmla="*/ 359923 h 943583"/>
                <a:gd name="connsiteX4" fmla="*/ 165370 w 1021405"/>
                <a:gd name="connsiteY4" fmla="*/ 0 h 943583"/>
                <a:gd name="connsiteX5" fmla="*/ 408562 w 1021405"/>
                <a:gd name="connsiteY5" fmla="*/ 9728 h 943583"/>
                <a:gd name="connsiteX6" fmla="*/ 700392 w 1021405"/>
                <a:gd name="connsiteY6" fmla="*/ 145915 h 943583"/>
                <a:gd name="connsiteX7" fmla="*/ 1001949 w 1021405"/>
                <a:gd name="connsiteY7" fmla="*/ 126459 h 943583"/>
                <a:gd name="connsiteX8" fmla="*/ 1021405 w 1021405"/>
                <a:gd name="connsiteY8" fmla="*/ 379379 h 943583"/>
                <a:gd name="connsiteX9" fmla="*/ 856034 w 1021405"/>
                <a:gd name="connsiteY9" fmla="*/ 408562 h 943583"/>
                <a:gd name="connsiteX10" fmla="*/ 651753 w 1021405"/>
                <a:gd name="connsiteY10" fmla="*/ 359923 h 943583"/>
                <a:gd name="connsiteX11" fmla="*/ 573932 w 1021405"/>
                <a:gd name="connsiteY11" fmla="*/ 398834 h 943583"/>
                <a:gd name="connsiteX12" fmla="*/ 573932 w 1021405"/>
                <a:gd name="connsiteY12" fmla="*/ 486383 h 943583"/>
                <a:gd name="connsiteX13" fmla="*/ 554477 w 1021405"/>
                <a:gd name="connsiteY13" fmla="*/ 544749 h 943583"/>
                <a:gd name="connsiteX14" fmla="*/ 564205 w 1021405"/>
                <a:gd name="connsiteY14" fmla="*/ 719847 h 943583"/>
                <a:gd name="connsiteX15" fmla="*/ 642026 w 1021405"/>
                <a:gd name="connsiteY15" fmla="*/ 778213 h 943583"/>
                <a:gd name="connsiteX16" fmla="*/ 778213 w 1021405"/>
                <a:gd name="connsiteY16" fmla="*/ 797668 h 943583"/>
                <a:gd name="connsiteX17" fmla="*/ 778213 w 1021405"/>
                <a:gd name="connsiteY17" fmla="*/ 943583 h 943583"/>
                <a:gd name="connsiteX18" fmla="*/ 369651 w 1021405"/>
                <a:gd name="connsiteY18" fmla="*/ 924128 h 943583"/>
                <a:gd name="connsiteX19" fmla="*/ 214009 w 1021405"/>
                <a:gd name="connsiteY19" fmla="*/ 943583 h 943583"/>
                <a:gd name="connsiteX20" fmla="*/ 0 w 1021405"/>
                <a:gd name="connsiteY20" fmla="*/ 778213 h 94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1405" h="943583">
                  <a:moveTo>
                    <a:pt x="0" y="778213"/>
                  </a:moveTo>
                  <a:lnTo>
                    <a:pt x="38911" y="700391"/>
                  </a:lnTo>
                  <a:lnTo>
                    <a:pt x="29183" y="447472"/>
                  </a:lnTo>
                  <a:lnTo>
                    <a:pt x="175098" y="359923"/>
                  </a:lnTo>
                  <a:lnTo>
                    <a:pt x="165370" y="0"/>
                  </a:lnTo>
                  <a:lnTo>
                    <a:pt x="408562" y="9728"/>
                  </a:lnTo>
                  <a:lnTo>
                    <a:pt x="700392" y="145915"/>
                  </a:lnTo>
                  <a:lnTo>
                    <a:pt x="1001949" y="126459"/>
                  </a:lnTo>
                  <a:lnTo>
                    <a:pt x="1021405" y="379379"/>
                  </a:lnTo>
                  <a:lnTo>
                    <a:pt x="856034" y="408562"/>
                  </a:lnTo>
                  <a:lnTo>
                    <a:pt x="651753" y="359923"/>
                  </a:lnTo>
                  <a:lnTo>
                    <a:pt x="573932" y="398834"/>
                  </a:lnTo>
                  <a:lnTo>
                    <a:pt x="573932" y="486383"/>
                  </a:lnTo>
                  <a:lnTo>
                    <a:pt x="554477" y="544749"/>
                  </a:lnTo>
                  <a:lnTo>
                    <a:pt x="564205" y="719847"/>
                  </a:lnTo>
                  <a:lnTo>
                    <a:pt x="642026" y="778213"/>
                  </a:lnTo>
                  <a:lnTo>
                    <a:pt x="778213" y="797668"/>
                  </a:lnTo>
                  <a:lnTo>
                    <a:pt x="778213" y="943583"/>
                  </a:lnTo>
                  <a:lnTo>
                    <a:pt x="369651" y="924128"/>
                  </a:lnTo>
                  <a:lnTo>
                    <a:pt x="214009" y="943583"/>
                  </a:lnTo>
                  <a:lnTo>
                    <a:pt x="0" y="778213"/>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Freeform 21"/>
            <p:cNvSpPr/>
            <p:nvPr/>
          </p:nvSpPr>
          <p:spPr>
            <a:xfrm rot="21420728">
              <a:off x="7241843" y="6409016"/>
              <a:ext cx="239136" cy="250178"/>
            </a:xfrm>
            <a:custGeom>
              <a:avLst/>
              <a:gdLst>
                <a:gd name="connsiteX0" fmla="*/ 166687 w 235743"/>
                <a:gd name="connsiteY0" fmla="*/ 0 h 188118"/>
                <a:gd name="connsiteX1" fmla="*/ 235743 w 235743"/>
                <a:gd name="connsiteY1" fmla="*/ 35718 h 188118"/>
                <a:gd name="connsiteX2" fmla="*/ 233362 w 235743"/>
                <a:gd name="connsiteY2" fmla="*/ 188118 h 188118"/>
                <a:gd name="connsiteX3" fmla="*/ 0 w 235743"/>
                <a:gd name="connsiteY3" fmla="*/ 180975 h 188118"/>
                <a:gd name="connsiteX4" fmla="*/ 7143 w 235743"/>
                <a:gd name="connsiteY4" fmla="*/ 116681 h 188118"/>
                <a:gd name="connsiteX5" fmla="*/ 69056 w 235743"/>
                <a:gd name="connsiteY5" fmla="*/ 78581 h 188118"/>
                <a:gd name="connsiteX6" fmla="*/ 130968 w 235743"/>
                <a:gd name="connsiteY6" fmla="*/ 71437 h 188118"/>
                <a:gd name="connsiteX7" fmla="*/ 133350 w 235743"/>
                <a:gd name="connsiteY7" fmla="*/ 38100 h 188118"/>
                <a:gd name="connsiteX8" fmla="*/ 166687 w 235743"/>
                <a:gd name="connsiteY8" fmla="*/ 0 h 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43" h="188118">
                  <a:moveTo>
                    <a:pt x="166687" y="0"/>
                  </a:moveTo>
                  <a:lnTo>
                    <a:pt x="235743" y="35718"/>
                  </a:lnTo>
                  <a:cubicBezTo>
                    <a:pt x="234949" y="86518"/>
                    <a:pt x="234156" y="137318"/>
                    <a:pt x="233362" y="188118"/>
                  </a:cubicBezTo>
                  <a:lnTo>
                    <a:pt x="0" y="180975"/>
                  </a:lnTo>
                  <a:lnTo>
                    <a:pt x="7143" y="116681"/>
                  </a:lnTo>
                  <a:lnTo>
                    <a:pt x="69056" y="78581"/>
                  </a:lnTo>
                  <a:lnTo>
                    <a:pt x="130968" y="71437"/>
                  </a:lnTo>
                  <a:lnTo>
                    <a:pt x="133350" y="38100"/>
                  </a:lnTo>
                  <a:lnTo>
                    <a:pt x="166687" y="0"/>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Freeform 22"/>
            <p:cNvSpPr/>
            <p:nvPr/>
          </p:nvSpPr>
          <p:spPr>
            <a:xfrm>
              <a:off x="5205972" y="847725"/>
              <a:ext cx="525567" cy="722651"/>
            </a:xfrm>
            <a:custGeom>
              <a:avLst/>
              <a:gdLst>
                <a:gd name="connsiteX0" fmla="*/ 140494 w 411957"/>
                <a:gd name="connsiteY0" fmla="*/ 0 h 554831"/>
                <a:gd name="connsiteX1" fmla="*/ 342900 w 411957"/>
                <a:gd name="connsiteY1" fmla="*/ 0 h 554831"/>
                <a:gd name="connsiteX2" fmla="*/ 321469 w 411957"/>
                <a:gd name="connsiteY2" fmla="*/ 130968 h 554831"/>
                <a:gd name="connsiteX3" fmla="*/ 376238 w 411957"/>
                <a:gd name="connsiteY3" fmla="*/ 226218 h 554831"/>
                <a:gd name="connsiteX4" fmla="*/ 371475 w 411957"/>
                <a:gd name="connsiteY4" fmla="*/ 371475 h 554831"/>
                <a:gd name="connsiteX5" fmla="*/ 411957 w 411957"/>
                <a:gd name="connsiteY5" fmla="*/ 390525 h 554831"/>
                <a:gd name="connsiteX6" fmla="*/ 411957 w 411957"/>
                <a:gd name="connsiteY6" fmla="*/ 554831 h 554831"/>
                <a:gd name="connsiteX7" fmla="*/ 323850 w 411957"/>
                <a:gd name="connsiteY7" fmla="*/ 550068 h 554831"/>
                <a:gd name="connsiteX8" fmla="*/ 0 w 411957"/>
                <a:gd name="connsiteY8" fmla="*/ 540543 h 554831"/>
                <a:gd name="connsiteX9" fmla="*/ 2382 w 411957"/>
                <a:gd name="connsiteY9" fmla="*/ 338137 h 554831"/>
                <a:gd name="connsiteX10" fmla="*/ 140494 w 411957"/>
                <a:gd name="connsiteY10" fmla="*/ 335756 h 554831"/>
                <a:gd name="connsiteX11" fmla="*/ 140494 w 411957"/>
                <a:gd name="connsiteY11" fmla="*/ 0 h 5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957" h="554831">
                  <a:moveTo>
                    <a:pt x="140494" y="0"/>
                  </a:moveTo>
                  <a:lnTo>
                    <a:pt x="342900" y="0"/>
                  </a:lnTo>
                  <a:lnTo>
                    <a:pt x="321469" y="130968"/>
                  </a:lnTo>
                  <a:lnTo>
                    <a:pt x="376238" y="226218"/>
                  </a:lnTo>
                  <a:lnTo>
                    <a:pt x="371475" y="371475"/>
                  </a:lnTo>
                  <a:lnTo>
                    <a:pt x="411957" y="390525"/>
                  </a:lnTo>
                  <a:lnTo>
                    <a:pt x="411957" y="554831"/>
                  </a:lnTo>
                  <a:lnTo>
                    <a:pt x="323850" y="550068"/>
                  </a:lnTo>
                  <a:lnTo>
                    <a:pt x="0" y="540543"/>
                  </a:lnTo>
                  <a:lnTo>
                    <a:pt x="2382" y="338137"/>
                  </a:lnTo>
                  <a:lnTo>
                    <a:pt x="140494" y="335756"/>
                  </a:lnTo>
                  <a:lnTo>
                    <a:pt x="140494" y="0"/>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Freeform 58"/>
            <p:cNvSpPr/>
            <p:nvPr/>
          </p:nvSpPr>
          <p:spPr>
            <a:xfrm>
              <a:off x="6364898" y="3585132"/>
              <a:ext cx="45719" cy="1143702"/>
            </a:xfrm>
            <a:custGeom>
              <a:avLst/>
              <a:gdLst>
                <a:gd name="connsiteX0" fmla="*/ 4762 w 4762"/>
                <a:gd name="connsiteY0" fmla="*/ 928687 h 928687"/>
                <a:gd name="connsiteX1" fmla="*/ 0 w 4762"/>
                <a:gd name="connsiteY1" fmla="*/ 0 h 928687"/>
              </a:gdLst>
              <a:ahLst/>
              <a:cxnLst>
                <a:cxn ang="0">
                  <a:pos x="connsiteX0" y="connsiteY0"/>
                </a:cxn>
                <a:cxn ang="0">
                  <a:pos x="connsiteX1" y="connsiteY1"/>
                </a:cxn>
              </a:cxnLst>
              <a:rect l="l" t="t" r="r" b="b"/>
              <a:pathLst>
                <a:path w="4762" h="928687">
                  <a:moveTo>
                    <a:pt x="4762" y="928687"/>
                  </a:moveTo>
                  <a:cubicBezTo>
                    <a:pt x="3175" y="619125"/>
                    <a:pt x="1587" y="309562"/>
                    <a:pt x="0" y="0"/>
                  </a:cubicBez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0" name="Freeform 59"/>
            <p:cNvSpPr/>
            <p:nvPr/>
          </p:nvSpPr>
          <p:spPr>
            <a:xfrm>
              <a:off x="6686821" y="4390371"/>
              <a:ext cx="359987" cy="2264089"/>
            </a:xfrm>
            <a:custGeom>
              <a:avLst/>
              <a:gdLst>
                <a:gd name="connsiteX0" fmla="*/ 28575 w 304800"/>
                <a:gd name="connsiteY0" fmla="*/ 1714500 h 1714500"/>
                <a:gd name="connsiteX1" fmla="*/ 61913 w 304800"/>
                <a:gd name="connsiteY1" fmla="*/ 1619250 h 1714500"/>
                <a:gd name="connsiteX2" fmla="*/ 57150 w 304800"/>
                <a:gd name="connsiteY2" fmla="*/ 976312 h 1714500"/>
                <a:gd name="connsiteX3" fmla="*/ 90488 w 304800"/>
                <a:gd name="connsiteY3" fmla="*/ 923925 h 1714500"/>
                <a:gd name="connsiteX4" fmla="*/ 133350 w 304800"/>
                <a:gd name="connsiteY4" fmla="*/ 909637 h 1714500"/>
                <a:gd name="connsiteX5" fmla="*/ 209550 w 304800"/>
                <a:gd name="connsiteY5" fmla="*/ 904875 h 1714500"/>
                <a:gd name="connsiteX6" fmla="*/ 257175 w 304800"/>
                <a:gd name="connsiteY6" fmla="*/ 909637 h 1714500"/>
                <a:gd name="connsiteX7" fmla="*/ 295275 w 304800"/>
                <a:gd name="connsiteY7" fmla="*/ 904875 h 1714500"/>
                <a:gd name="connsiteX8" fmla="*/ 304800 w 304800"/>
                <a:gd name="connsiteY8" fmla="*/ 866775 h 1714500"/>
                <a:gd name="connsiteX9" fmla="*/ 280988 w 304800"/>
                <a:gd name="connsiteY9" fmla="*/ 809625 h 1714500"/>
                <a:gd name="connsiteX10" fmla="*/ 295275 w 304800"/>
                <a:gd name="connsiteY10" fmla="*/ 752475 h 1714500"/>
                <a:gd name="connsiteX11" fmla="*/ 276225 w 304800"/>
                <a:gd name="connsiteY11" fmla="*/ 695325 h 1714500"/>
                <a:gd name="connsiteX12" fmla="*/ 300038 w 304800"/>
                <a:gd name="connsiteY12" fmla="*/ 647700 h 1714500"/>
                <a:gd name="connsiteX13" fmla="*/ 276225 w 304800"/>
                <a:gd name="connsiteY13" fmla="*/ 571500 h 1714500"/>
                <a:gd name="connsiteX14" fmla="*/ 290513 w 304800"/>
                <a:gd name="connsiteY14" fmla="*/ 519112 h 1714500"/>
                <a:gd name="connsiteX15" fmla="*/ 261938 w 304800"/>
                <a:gd name="connsiteY15" fmla="*/ 457200 h 1714500"/>
                <a:gd name="connsiteX16" fmla="*/ 238125 w 304800"/>
                <a:gd name="connsiteY16" fmla="*/ 376237 h 1714500"/>
                <a:gd name="connsiteX17" fmla="*/ 157163 w 304800"/>
                <a:gd name="connsiteY17" fmla="*/ 361950 h 1714500"/>
                <a:gd name="connsiteX18" fmla="*/ 119063 w 304800"/>
                <a:gd name="connsiteY18" fmla="*/ 371475 h 1714500"/>
                <a:gd name="connsiteX19" fmla="*/ 80963 w 304800"/>
                <a:gd name="connsiteY19" fmla="*/ 371475 h 1714500"/>
                <a:gd name="connsiteX20" fmla="*/ 80963 w 304800"/>
                <a:gd name="connsiteY20" fmla="*/ 371475 h 1714500"/>
                <a:gd name="connsiteX21" fmla="*/ 66675 w 304800"/>
                <a:gd name="connsiteY21" fmla="*/ 295275 h 1714500"/>
                <a:gd name="connsiteX22" fmla="*/ 71438 w 304800"/>
                <a:gd name="connsiteY22" fmla="*/ 161925 h 1714500"/>
                <a:gd name="connsiteX23" fmla="*/ 0 w 304800"/>
                <a:gd name="connsiteY23" fmla="*/ 90487 h 1714500"/>
                <a:gd name="connsiteX24" fmla="*/ 0 w 304800"/>
                <a:gd name="connsiteY24"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800" h="1714500">
                  <a:moveTo>
                    <a:pt x="28575" y="1714500"/>
                  </a:moveTo>
                  <a:lnTo>
                    <a:pt x="61913" y="1619250"/>
                  </a:lnTo>
                  <a:cubicBezTo>
                    <a:pt x="60325" y="1404937"/>
                    <a:pt x="58738" y="1190625"/>
                    <a:pt x="57150" y="976312"/>
                  </a:cubicBezTo>
                  <a:lnTo>
                    <a:pt x="90488" y="923925"/>
                  </a:lnTo>
                  <a:lnTo>
                    <a:pt x="133350" y="909637"/>
                  </a:lnTo>
                  <a:lnTo>
                    <a:pt x="209550" y="904875"/>
                  </a:lnTo>
                  <a:lnTo>
                    <a:pt x="257175" y="909637"/>
                  </a:lnTo>
                  <a:lnTo>
                    <a:pt x="295275" y="904875"/>
                  </a:lnTo>
                  <a:lnTo>
                    <a:pt x="304800" y="866775"/>
                  </a:lnTo>
                  <a:lnTo>
                    <a:pt x="280988" y="809625"/>
                  </a:lnTo>
                  <a:lnTo>
                    <a:pt x="295275" y="752475"/>
                  </a:lnTo>
                  <a:lnTo>
                    <a:pt x="276225" y="695325"/>
                  </a:lnTo>
                  <a:lnTo>
                    <a:pt x="300038" y="647700"/>
                  </a:lnTo>
                  <a:lnTo>
                    <a:pt x="276225" y="571500"/>
                  </a:lnTo>
                  <a:lnTo>
                    <a:pt x="290513" y="519112"/>
                  </a:lnTo>
                  <a:lnTo>
                    <a:pt x="261938" y="457200"/>
                  </a:lnTo>
                  <a:lnTo>
                    <a:pt x="238125" y="376237"/>
                  </a:lnTo>
                  <a:lnTo>
                    <a:pt x="157163" y="361950"/>
                  </a:lnTo>
                  <a:lnTo>
                    <a:pt x="119063" y="371475"/>
                  </a:lnTo>
                  <a:lnTo>
                    <a:pt x="80963" y="371475"/>
                  </a:lnTo>
                  <a:lnTo>
                    <a:pt x="80963" y="371475"/>
                  </a:lnTo>
                  <a:lnTo>
                    <a:pt x="66675" y="295275"/>
                  </a:lnTo>
                  <a:lnTo>
                    <a:pt x="71438" y="161925"/>
                  </a:lnTo>
                  <a:lnTo>
                    <a:pt x="0" y="90487"/>
                  </a:lnTo>
                  <a:lnTo>
                    <a:pt x="0"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1" name="Freeform 60"/>
            <p:cNvSpPr/>
            <p:nvPr/>
          </p:nvSpPr>
          <p:spPr>
            <a:xfrm>
              <a:off x="5853213" y="4705350"/>
              <a:ext cx="1010210" cy="170759"/>
            </a:xfrm>
            <a:custGeom>
              <a:avLst/>
              <a:gdLst>
                <a:gd name="connsiteX0" fmla="*/ 890588 w 890588"/>
                <a:gd name="connsiteY0" fmla="*/ 133350 h 133350"/>
                <a:gd name="connsiteX1" fmla="*/ 881063 w 890588"/>
                <a:gd name="connsiteY1" fmla="*/ 71438 h 133350"/>
                <a:gd name="connsiteX2" fmla="*/ 800100 w 890588"/>
                <a:gd name="connsiteY2" fmla="*/ 66675 h 133350"/>
                <a:gd name="connsiteX3" fmla="*/ 728663 w 890588"/>
                <a:gd name="connsiteY3" fmla="*/ 71438 h 133350"/>
                <a:gd name="connsiteX4" fmla="*/ 681038 w 890588"/>
                <a:gd name="connsiteY4" fmla="*/ 76200 h 133350"/>
                <a:gd name="connsiteX5" fmla="*/ 633413 w 890588"/>
                <a:gd name="connsiteY5" fmla="*/ 66675 h 133350"/>
                <a:gd name="connsiteX6" fmla="*/ 633413 w 890588"/>
                <a:gd name="connsiteY6" fmla="*/ 0 h 133350"/>
                <a:gd name="connsiteX7" fmla="*/ 490538 w 890588"/>
                <a:gd name="connsiteY7" fmla="*/ 47625 h 133350"/>
                <a:gd name="connsiteX8" fmla="*/ 490538 w 890588"/>
                <a:gd name="connsiteY8" fmla="*/ 23813 h 133350"/>
                <a:gd name="connsiteX9" fmla="*/ 385763 w 890588"/>
                <a:gd name="connsiteY9" fmla="*/ 47625 h 133350"/>
                <a:gd name="connsiteX10" fmla="*/ 290513 w 890588"/>
                <a:gd name="connsiteY10" fmla="*/ 52388 h 133350"/>
                <a:gd name="connsiteX11" fmla="*/ 261938 w 890588"/>
                <a:gd name="connsiteY11" fmla="*/ 90488 h 133350"/>
                <a:gd name="connsiteX12" fmla="*/ 0 w 890588"/>
                <a:gd name="connsiteY12" fmla="*/ 476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8" h="133350">
                  <a:moveTo>
                    <a:pt x="890588" y="133350"/>
                  </a:moveTo>
                  <a:lnTo>
                    <a:pt x="881063" y="71438"/>
                  </a:lnTo>
                  <a:lnTo>
                    <a:pt x="800100" y="66675"/>
                  </a:lnTo>
                  <a:lnTo>
                    <a:pt x="728663" y="71438"/>
                  </a:lnTo>
                  <a:lnTo>
                    <a:pt x="681038" y="76200"/>
                  </a:lnTo>
                  <a:lnTo>
                    <a:pt x="633413" y="66675"/>
                  </a:lnTo>
                  <a:lnTo>
                    <a:pt x="633413" y="0"/>
                  </a:lnTo>
                  <a:lnTo>
                    <a:pt x="490538" y="47625"/>
                  </a:lnTo>
                  <a:lnTo>
                    <a:pt x="490538" y="23813"/>
                  </a:lnTo>
                  <a:lnTo>
                    <a:pt x="385763" y="47625"/>
                  </a:lnTo>
                  <a:lnTo>
                    <a:pt x="290513" y="52388"/>
                  </a:lnTo>
                  <a:lnTo>
                    <a:pt x="261938" y="90488"/>
                  </a:lnTo>
                  <a:lnTo>
                    <a:pt x="0" y="47625"/>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2" name="Freeform 61"/>
            <p:cNvSpPr/>
            <p:nvPr/>
          </p:nvSpPr>
          <p:spPr>
            <a:xfrm>
              <a:off x="6007993" y="4072376"/>
              <a:ext cx="793161" cy="309889"/>
            </a:xfrm>
            <a:custGeom>
              <a:avLst/>
              <a:gdLst>
                <a:gd name="connsiteX0" fmla="*/ 657225 w 657225"/>
                <a:gd name="connsiteY0" fmla="*/ 238125 h 242888"/>
                <a:gd name="connsiteX1" fmla="*/ 500062 w 657225"/>
                <a:gd name="connsiteY1" fmla="*/ 238125 h 242888"/>
                <a:gd name="connsiteX2" fmla="*/ 442912 w 657225"/>
                <a:gd name="connsiteY2" fmla="*/ 238125 h 242888"/>
                <a:gd name="connsiteX3" fmla="*/ 261937 w 657225"/>
                <a:gd name="connsiteY3" fmla="*/ 214313 h 242888"/>
                <a:gd name="connsiteX4" fmla="*/ 0 w 657225"/>
                <a:gd name="connsiteY4" fmla="*/ 242888 h 242888"/>
                <a:gd name="connsiteX5" fmla="*/ 4762 w 657225"/>
                <a:gd name="connsiteY5" fmla="*/ 152400 h 242888"/>
                <a:gd name="connsiteX6" fmla="*/ 33337 w 657225"/>
                <a:gd name="connsiteY6" fmla="*/ 123825 h 242888"/>
                <a:gd name="connsiteX7" fmla="*/ 33337 w 657225"/>
                <a:gd name="connsiteY7" fmla="*/ 52388 h 242888"/>
                <a:gd name="connsiteX8" fmla="*/ 57150 w 657225"/>
                <a:gd name="connsiteY8" fmla="*/ 52388 h 242888"/>
                <a:gd name="connsiteX9" fmla="*/ 47625 w 657225"/>
                <a:gd name="connsiteY9" fmla="*/ 0 h 242888"/>
                <a:gd name="connsiteX10" fmla="*/ 119062 w 657225"/>
                <a:gd name="connsiteY10" fmla="*/ 0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225" h="242888">
                  <a:moveTo>
                    <a:pt x="657225" y="238125"/>
                  </a:moveTo>
                  <a:lnTo>
                    <a:pt x="500062" y="238125"/>
                  </a:lnTo>
                  <a:lnTo>
                    <a:pt x="442912" y="238125"/>
                  </a:lnTo>
                  <a:lnTo>
                    <a:pt x="261937" y="214313"/>
                  </a:lnTo>
                  <a:lnTo>
                    <a:pt x="0" y="242888"/>
                  </a:lnTo>
                  <a:lnTo>
                    <a:pt x="4762" y="152400"/>
                  </a:lnTo>
                  <a:lnTo>
                    <a:pt x="33337" y="123825"/>
                  </a:lnTo>
                  <a:lnTo>
                    <a:pt x="33337" y="52388"/>
                  </a:lnTo>
                  <a:lnTo>
                    <a:pt x="57150" y="52388"/>
                  </a:lnTo>
                  <a:lnTo>
                    <a:pt x="47625" y="0"/>
                  </a:lnTo>
                  <a:lnTo>
                    <a:pt x="119062"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3" name="Freeform 62"/>
            <p:cNvSpPr/>
            <p:nvPr/>
          </p:nvSpPr>
          <p:spPr>
            <a:xfrm>
              <a:off x="5702839" y="2447971"/>
              <a:ext cx="1249040" cy="1112101"/>
            </a:xfrm>
            <a:custGeom>
              <a:avLst/>
              <a:gdLst>
                <a:gd name="connsiteX0" fmla="*/ 547688 w 1023938"/>
                <a:gd name="connsiteY0" fmla="*/ 866775 h 919162"/>
                <a:gd name="connsiteX1" fmla="*/ 438150 w 1023938"/>
                <a:gd name="connsiteY1" fmla="*/ 881062 h 919162"/>
                <a:gd name="connsiteX2" fmla="*/ 314325 w 1023938"/>
                <a:gd name="connsiteY2" fmla="*/ 881062 h 919162"/>
                <a:gd name="connsiteX3" fmla="*/ 214313 w 1023938"/>
                <a:gd name="connsiteY3" fmla="*/ 919162 h 919162"/>
                <a:gd name="connsiteX4" fmla="*/ 195263 w 1023938"/>
                <a:gd name="connsiteY4" fmla="*/ 881062 h 919162"/>
                <a:gd name="connsiteX5" fmla="*/ 100013 w 1023938"/>
                <a:gd name="connsiteY5" fmla="*/ 890587 h 919162"/>
                <a:gd name="connsiteX6" fmla="*/ 166688 w 1023938"/>
                <a:gd name="connsiteY6" fmla="*/ 804862 h 919162"/>
                <a:gd name="connsiteX7" fmla="*/ 0 w 1023938"/>
                <a:gd name="connsiteY7" fmla="*/ 685800 h 919162"/>
                <a:gd name="connsiteX8" fmla="*/ 0 w 1023938"/>
                <a:gd name="connsiteY8" fmla="*/ 428625 h 919162"/>
                <a:gd name="connsiteX9" fmla="*/ 204788 w 1023938"/>
                <a:gd name="connsiteY9" fmla="*/ 319087 h 919162"/>
                <a:gd name="connsiteX10" fmla="*/ 180975 w 1023938"/>
                <a:gd name="connsiteY10" fmla="*/ 280987 h 919162"/>
                <a:gd name="connsiteX11" fmla="*/ 85725 w 1023938"/>
                <a:gd name="connsiteY11" fmla="*/ 223837 h 919162"/>
                <a:gd name="connsiteX12" fmla="*/ 42863 w 1023938"/>
                <a:gd name="connsiteY12" fmla="*/ 128587 h 919162"/>
                <a:gd name="connsiteX13" fmla="*/ 47625 w 1023938"/>
                <a:gd name="connsiteY13" fmla="*/ 14287 h 919162"/>
                <a:gd name="connsiteX14" fmla="*/ 80963 w 1023938"/>
                <a:gd name="connsiteY14" fmla="*/ 0 h 919162"/>
                <a:gd name="connsiteX15" fmla="*/ 128588 w 1023938"/>
                <a:gd name="connsiteY15" fmla="*/ 95250 h 919162"/>
                <a:gd name="connsiteX16" fmla="*/ 138113 w 1023938"/>
                <a:gd name="connsiteY16" fmla="*/ 204787 h 919162"/>
                <a:gd name="connsiteX17" fmla="*/ 80963 w 1023938"/>
                <a:gd name="connsiteY17" fmla="*/ 200025 h 919162"/>
                <a:gd name="connsiteX18" fmla="*/ 280988 w 1023938"/>
                <a:gd name="connsiteY18" fmla="*/ 195262 h 919162"/>
                <a:gd name="connsiteX19" fmla="*/ 342900 w 1023938"/>
                <a:gd name="connsiteY19" fmla="*/ 214312 h 919162"/>
                <a:gd name="connsiteX20" fmla="*/ 366713 w 1023938"/>
                <a:gd name="connsiteY20" fmla="*/ 176212 h 919162"/>
                <a:gd name="connsiteX21" fmla="*/ 466725 w 1023938"/>
                <a:gd name="connsiteY21" fmla="*/ 238125 h 919162"/>
                <a:gd name="connsiteX22" fmla="*/ 519113 w 1023938"/>
                <a:gd name="connsiteY22" fmla="*/ 223837 h 919162"/>
                <a:gd name="connsiteX23" fmla="*/ 566738 w 1023938"/>
                <a:gd name="connsiteY23" fmla="*/ 247650 h 919162"/>
                <a:gd name="connsiteX24" fmla="*/ 657225 w 1023938"/>
                <a:gd name="connsiteY24" fmla="*/ 276225 h 919162"/>
                <a:gd name="connsiteX25" fmla="*/ 695325 w 1023938"/>
                <a:gd name="connsiteY25" fmla="*/ 247650 h 919162"/>
                <a:gd name="connsiteX26" fmla="*/ 757238 w 1023938"/>
                <a:gd name="connsiteY26" fmla="*/ 233362 h 919162"/>
                <a:gd name="connsiteX27" fmla="*/ 814388 w 1023938"/>
                <a:gd name="connsiteY27" fmla="*/ 233362 h 919162"/>
                <a:gd name="connsiteX28" fmla="*/ 814388 w 1023938"/>
                <a:gd name="connsiteY28" fmla="*/ 209550 h 919162"/>
                <a:gd name="connsiteX29" fmla="*/ 790575 w 1023938"/>
                <a:gd name="connsiteY29" fmla="*/ 166687 h 919162"/>
                <a:gd name="connsiteX30" fmla="*/ 833438 w 1023938"/>
                <a:gd name="connsiteY30" fmla="*/ 142875 h 919162"/>
                <a:gd name="connsiteX31" fmla="*/ 928688 w 1023938"/>
                <a:gd name="connsiteY31" fmla="*/ 133350 h 919162"/>
                <a:gd name="connsiteX32" fmla="*/ 985838 w 1023938"/>
                <a:gd name="connsiteY32" fmla="*/ 128587 h 919162"/>
                <a:gd name="connsiteX33" fmla="*/ 990600 w 1023938"/>
                <a:gd name="connsiteY33" fmla="*/ 195262 h 919162"/>
                <a:gd name="connsiteX34" fmla="*/ 1023938 w 1023938"/>
                <a:gd name="connsiteY34" fmla="*/ 233362 h 919162"/>
                <a:gd name="connsiteX35" fmla="*/ 1000125 w 1023938"/>
                <a:gd name="connsiteY35" fmla="*/ 257175 h 919162"/>
                <a:gd name="connsiteX36" fmla="*/ 928688 w 1023938"/>
                <a:gd name="connsiteY36" fmla="*/ 276225 h 919162"/>
                <a:gd name="connsiteX37" fmla="*/ 895350 w 1023938"/>
                <a:gd name="connsiteY37" fmla="*/ 247650 h 919162"/>
                <a:gd name="connsiteX38" fmla="*/ 852488 w 1023938"/>
                <a:gd name="connsiteY38" fmla="*/ 247650 h 919162"/>
                <a:gd name="connsiteX39" fmla="*/ 814388 w 1023938"/>
                <a:gd name="connsiteY39" fmla="*/ 223837 h 9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3938" h="919162">
                  <a:moveTo>
                    <a:pt x="547688" y="866775"/>
                  </a:moveTo>
                  <a:lnTo>
                    <a:pt x="438150" y="881062"/>
                  </a:lnTo>
                  <a:lnTo>
                    <a:pt x="314325" y="881062"/>
                  </a:lnTo>
                  <a:lnTo>
                    <a:pt x="214313" y="919162"/>
                  </a:lnTo>
                  <a:lnTo>
                    <a:pt x="195263" y="881062"/>
                  </a:lnTo>
                  <a:lnTo>
                    <a:pt x="100013" y="890587"/>
                  </a:lnTo>
                  <a:lnTo>
                    <a:pt x="166688" y="804862"/>
                  </a:lnTo>
                  <a:lnTo>
                    <a:pt x="0" y="685800"/>
                  </a:lnTo>
                  <a:lnTo>
                    <a:pt x="0" y="428625"/>
                  </a:lnTo>
                  <a:lnTo>
                    <a:pt x="204788" y="319087"/>
                  </a:lnTo>
                  <a:lnTo>
                    <a:pt x="180975" y="280987"/>
                  </a:lnTo>
                  <a:lnTo>
                    <a:pt x="85725" y="223837"/>
                  </a:lnTo>
                  <a:lnTo>
                    <a:pt x="42863" y="128587"/>
                  </a:lnTo>
                  <a:lnTo>
                    <a:pt x="47625" y="14287"/>
                  </a:lnTo>
                  <a:lnTo>
                    <a:pt x="80963" y="0"/>
                  </a:lnTo>
                  <a:lnTo>
                    <a:pt x="128588" y="95250"/>
                  </a:lnTo>
                  <a:lnTo>
                    <a:pt x="138113" y="204787"/>
                  </a:lnTo>
                  <a:lnTo>
                    <a:pt x="80963" y="200025"/>
                  </a:lnTo>
                  <a:lnTo>
                    <a:pt x="280988" y="195262"/>
                  </a:lnTo>
                  <a:lnTo>
                    <a:pt x="342900" y="214312"/>
                  </a:lnTo>
                  <a:lnTo>
                    <a:pt x="366713" y="176212"/>
                  </a:lnTo>
                  <a:lnTo>
                    <a:pt x="466725" y="238125"/>
                  </a:lnTo>
                  <a:lnTo>
                    <a:pt x="519113" y="223837"/>
                  </a:lnTo>
                  <a:lnTo>
                    <a:pt x="566738" y="247650"/>
                  </a:lnTo>
                  <a:lnTo>
                    <a:pt x="657225" y="276225"/>
                  </a:lnTo>
                  <a:lnTo>
                    <a:pt x="695325" y="247650"/>
                  </a:lnTo>
                  <a:lnTo>
                    <a:pt x="757238" y="233362"/>
                  </a:lnTo>
                  <a:lnTo>
                    <a:pt x="814388" y="233362"/>
                  </a:lnTo>
                  <a:lnTo>
                    <a:pt x="814388" y="209550"/>
                  </a:lnTo>
                  <a:lnTo>
                    <a:pt x="790575" y="166687"/>
                  </a:lnTo>
                  <a:lnTo>
                    <a:pt x="833438" y="142875"/>
                  </a:lnTo>
                  <a:lnTo>
                    <a:pt x="928688" y="133350"/>
                  </a:lnTo>
                  <a:lnTo>
                    <a:pt x="985838" y="128587"/>
                  </a:lnTo>
                  <a:lnTo>
                    <a:pt x="990600" y="195262"/>
                  </a:lnTo>
                  <a:lnTo>
                    <a:pt x="1023938" y="233362"/>
                  </a:lnTo>
                  <a:lnTo>
                    <a:pt x="1000125" y="257175"/>
                  </a:lnTo>
                  <a:lnTo>
                    <a:pt x="928688" y="276225"/>
                  </a:lnTo>
                  <a:lnTo>
                    <a:pt x="895350" y="247650"/>
                  </a:lnTo>
                  <a:lnTo>
                    <a:pt x="852488" y="247650"/>
                  </a:lnTo>
                  <a:lnTo>
                    <a:pt x="814388" y="223837"/>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4" name="Freeform 63"/>
            <p:cNvSpPr/>
            <p:nvPr/>
          </p:nvSpPr>
          <p:spPr>
            <a:xfrm>
              <a:off x="6362770" y="2785340"/>
              <a:ext cx="173678" cy="775881"/>
            </a:xfrm>
            <a:custGeom>
              <a:avLst/>
              <a:gdLst>
                <a:gd name="connsiteX0" fmla="*/ 85725 w 104775"/>
                <a:gd name="connsiteY0" fmla="*/ 0 h 604838"/>
                <a:gd name="connsiteX1" fmla="*/ 85725 w 104775"/>
                <a:gd name="connsiteY1" fmla="*/ 95250 h 604838"/>
                <a:gd name="connsiteX2" fmla="*/ 85725 w 104775"/>
                <a:gd name="connsiteY2" fmla="*/ 123825 h 604838"/>
                <a:gd name="connsiteX3" fmla="*/ 85725 w 104775"/>
                <a:gd name="connsiteY3" fmla="*/ 123825 h 604838"/>
                <a:gd name="connsiteX4" fmla="*/ 61913 w 104775"/>
                <a:gd name="connsiteY4" fmla="*/ 195263 h 604838"/>
                <a:gd name="connsiteX5" fmla="*/ 90488 w 104775"/>
                <a:gd name="connsiteY5" fmla="*/ 228600 h 604838"/>
                <a:gd name="connsiteX6" fmla="*/ 61913 w 104775"/>
                <a:gd name="connsiteY6" fmla="*/ 276225 h 604838"/>
                <a:gd name="connsiteX7" fmla="*/ 66675 w 104775"/>
                <a:gd name="connsiteY7" fmla="*/ 357188 h 604838"/>
                <a:gd name="connsiteX8" fmla="*/ 104775 w 104775"/>
                <a:gd name="connsiteY8" fmla="*/ 414338 h 604838"/>
                <a:gd name="connsiteX9" fmla="*/ 104775 w 104775"/>
                <a:gd name="connsiteY9" fmla="*/ 414338 h 604838"/>
                <a:gd name="connsiteX10" fmla="*/ 61913 w 104775"/>
                <a:gd name="connsiteY10" fmla="*/ 452438 h 604838"/>
                <a:gd name="connsiteX11" fmla="*/ 57150 w 104775"/>
                <a:gd name="connsiteY11" fmla="*/ 495300 h 604838"/>
                <a:gd name="connsiteX12" fmla="*/ 95250 w 104775"/>
                <a:gd name="connsiteY12" fmla="*/ 514350 h 604838"/>
                <a:gd name="connsiteX13" fmla="*/ 61913 w 104775"/>
                <a:gd name="connsiteY13" fmla="*/ 547688 h 604838"/>
                <a:gd name="connsiteX14" fmla="*/ 9525 w 104775"/>
                <a:gd name="connsiteY14" fmla="*/ 547688 h 604838"/>
                <a:gd name="connsiteX15" fmla="*/ 0 w 104775"/>
                <a:gd name="connsiteY15" fmla="*/ 604838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75" h="604838">
                  <a:moveTo>
                    <a:pt x="85725" y="0"/>
                  </a:moveTo>
                  <a:lnTo>
                    <a:pt x="85725" y="95250"/>
                  </a:lnTo>
                  <a:lnTo>
                    <a:pt x="85725" y="123825"/>
                  </a:lnTo>
                  <a:lnTo>
                    <a:pt x="85725" y="123825"/>
                  </a:lnTo>
                  <a:lnTo>
                    <a:pt x="61913" y="195263"/>
                  </a:lnTo>
                  <a:lnTo>
                    <a:pt x="90488" y="228600"/>
                  </a:lnTo>
                  <a:lnTo>
                    <a:pt x="61913" y="276225"/>
                  </a:lnTo>
                  <a:lnTo>
                    <a:pt x="66675" y="357188"/>
                  </a:lnTo>
                  <a:lnTo>
                    <a:pt x="104775" y="414338"/>
                  </a:lnTo>
                  <a:lnTo>
                    <a:pt x="104775" y="414338"/>
                  </a:lnTo>
                  <a:lnTo>
                    <a:pt x="61913" y="452438"/>
                  </a:lnTo>
                  <a:lnTo>
                    <a:pt x="57150" y="495300"/>
                  </a:lnTo>
                  <a:lnTo>
                    <a:pt x="95250" y="514350"/>
                  </a:lnTo>
                  <a:lnTo>
                    <a:pt x="61913" y="547688"/>
                  </a:lnTo>
                  <a:lnTo>
                    <a:pt x="9525" y="547688"/>
                  </a:lnTo>
                  <a:lnTo>
                    <a:pt x="0" y="604838"/>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77" name="Freeform 76"/>
            <p:cNvSpPr/>
            <p:nvPr/>
          </p:nvSpPr>
          <p:spPr>
            <a:xfrm>
              <a:off x="5947654" y="2835703"/>
              <a:ext cx="416426" cy="651862"/>
            </a:xfrm>
            <a:custGeom>
              <a:avLst/>
              <a:gdLst>
                <a:gd name="connsiteX0" fmla="*/ 357188 w 357188"/>
                <a:gd name="connsiteY0" fmla="*/ 614363 h 614363"/>
                <a:gd name="connsiteX1" fmla="*/ 319088 w 357188"/>
                <a:gd name="connsiteY1" fmla="*/ 581025 h 614363"/>
                <a:gd name="connsiteX2" fmla="*/ 285750 w 357188"/>
                <a:gd name="connsiteY2" fmla="*/ 576263 h 614363"/>
                <a:gd name="connsiteX3" fmla="*/ 276225 w 357188"/>
                <a:gd name="connsiteY3" fmla="*/ 609600 h 614363"/>
                <a:gd name="connsiteX4" fmla="*/ 242888 w 357188"/>
                <a:gd name="connsiteY4" fmla="*/ 604838 h 614363"/>
                <a:gd name="connsiteX5" fmla="*/ 204788 w 357188"/>
                <a:gd name="connsiteY5" fmla="*/ 609600 h 614363"/>
                <a:gd name="connsiteX6" fmla="*/ 161925 w 357188"/>
                <a:gd name="connsiteY6" fmla="*/ 600075 h 614363"/>
                <a:gd name="connsiteX7" fmla="*/ 142875 w 357188"/>
                <a:gd name="connsiteY7" fmla="*/ 557213 h 614363"/>
                <a:gd name="connsiteX8" fmla="*/ 109538 w 357188"/>
                <a:gd name="connsiteY8" fmla="*/ 571500 h 614363"/>
                <a:gd name="connsiteX9" fmla="*/ 85725 w 357188"/>
                <a:gd name="connsiteY9" fmla="*/ 523875 h 614363"/>
                <a:gd name="connsiteX10" fmla="*/ 66675 w 357188"/>
                <a:gd name="connsiteY10" fmla="*/ 495300 h 614363"/>
                <a:gd name="connsiteX11" fmla="*/ 104775 w 357188"/>
                <a:gd name="connsiteY11" fmla="*/ 385763 h 614363"/>
                <a:gd name="connsiteX12" fmla="*/ 104775 w 357188"/>
                <a:gd name="connsiteY12" fmla="*/ 385763 h 614363"/>
                <a:gd name="connsiteX13" fmla="*/ 14288 w 357188"/>
                <a:gd name="connsiteY13" fmla="*/ 333375 h 614363"/>
                <a:gd name="connsiteX14" fmla="*/ 0 w 357188"/>
                <a:gd name="connsiteY14" fmla="*/ 290513 h 614363"/>
                <a:gd name="connsiteX15" fmla="*/ 19050 w 357188"/>
                <a:gd name="connsiteY15" fmla="*/ 219075 h 614363"/>
                <a:gd name="connsiteX16" fmla="*/ 109538 w 357188"/>
                <a:gd name="connsiteY16" fmla="*/ 171450 h 614363"/>
                <a:gd name="connsiteX17" fmla="*/ 166688 w 357188"/>
                <a:gd name="connsiteY17" fmla="*/ 133350 h 614363"/>
                <a:gd name="connsiteX18" fmla="*/ 161925 w 357188"/>
                <a:gd name="connsiteY18" fmla="*/ 80963 h 614363"/>
                <a:gd name="connsiteX19" fmla="*/ 147638 w 357188"/>
                <a:gd name="connsiteY19" fmla="*/ 0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188" h="614363">
                  <a:moveTo>
                    <a:pt x="357188" y="614363"/>
                  </a:moveTo>
                  <a:lnTo>
                    <a:pt x="319088" y="581025"/>
                  </a:lnTo>
                  <a:lnTo>
                    <a:pt x="285750" y="576263"/>
                  </a:lnTo>
                  <a:lnTo>
                    <a:pt x="276225" y="609600"/>
                  </a:lnTo>
                  <a:lnTo>
                    <a:pt x="242888" y="604838"/>
                  </a:lnTo>
                  <a:lnTo>
                    <a:pt x="204788" y="609600"/>
                  </a:lnTo>
                  <a:lnTo>
                    <a:pt x="161925" y="600075"/>
                  </a:lnTo>
                  <a:lnTo>
                    <a:pt x="142875" y="557213"/>
                  </a:lnTo>
                  <a:lnTo>
                    <a:pt x="109538" y="571500"/>
                  </a:lnTo>
                  <a:lnTo>
                    <a:pt x="85725" y="523875"/>
                  </a:lnTo>
                  <a:lnTo>
                    <a:pt x="66675" y="495300"/>
                  </a:lnTo>
                  <a:lnTo>
                    <a:pt x="104775" y="385763"/>
                  </a:lnTo>
                  <a:lnTo>
                    <a:pt x="104775" y="385763"/>
                  </a:lnTo>
                  <a:lnTo>
                    <a:pt x="14288" y="333375"/>
                  </a:lnTo>
                  <a:lnTo>
                    <a:pt x="0" y="290513"/>
                  </a:lnTo>
                  <a:lnTo>
                    <a:pt x="19050" y="219075"/>
                  </a:lnTo>
                  <a:lnTo>
                    <a:pt x="109538" y="171450"/>
                  </a:lnTo>
                  <a:lnTo>
                    <a:pt x="166688" y="133350"/>
                  </a:lnTo>
                  <a:lnTo>
                    <a:pt x="161925" y="80963"/>
                  </a:lnTo>
                  <a:lnTo>
                    <a:pt x="147638"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1" name="Freeform 80"/>
            <p:cNvSpPr/>
            <p:nvPr/>
          </p:nvSpPr>
          <p:spPr>
            <a:xfrm>
              <a:off x="5494256" y="2784479"/>
              <a:ext cx="203239" cy="224395"/>
            </a:xfrm>
            <a:custGeom>
              <a:avLst/>
              <a:gdLst>
                <a:gd name="connsiteX0" fmla="*/ 157163 w 157163"/>
                <a:gd name="connsiteY0" fmla="*/ 109537 h 142875"/>
                <a:gd name="connsiteX1" fmla="*/ 71438 w 157163"/>
                <a:gd name="connsiteY1" fmla="*/ 142875 h 142875"/>
                <a:gd name="connsiteX2" fmla="*/ 0 w 157163"/>
                <a:gd name="connsiteY2" fmla="*/ 142875 h 142875"/>
                <a:gd name="connsiteX3" fmla="*/ 0 w 157163"/>
                <a:gd name="connsiteY3" fmla="*/ 52387 h 142875"/>
                <a:gd name="connsiteX4" fmla="*/ 66675 w 157163"/>
                <a:gd name="connsiteY4" fmla="*/ 52387 h 142875"/>
                <a:gd name="connsiteX5" fmla="*/ 76200 w 157163"/>
                <a:gd name="connsiteY5" fmla="*/ 19050 h 142875"/>
                <a:gd name="connsiteX6" fmla="*/ 147638 w 157163"/>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3" h="142875">
                  <a:moveTo>
                    <a:pt x="157163" y="109537"/>
                  </a:moveTo>
                  <a:lnTo>
                    <a:pt x="71438" y="142875"/>
                  </a:lnTo>
                  <a:lnTo>
                    <a:pt x="0" y="142875"/>
                  </a:lnTo>
                  <a:lnTo>
                    <a:pt x="0" y="52387"/>
                  </a:lnTo>
                  <a:lnTo>
                    <a:pt x="66675" y="52387"/>
                  </a:lnTo>
                  <a:lnTo>
                    <a:pt x="76200" y="19050"/>
                  </a:lnTo>
                  <a:lnTo>
                    <a:pt x="147638"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68" name="Pentagon 67"/>
            <p:cNvSpPr/>
            <p:nvPr/>
          </p:nvSpPr>
          <p:spPr>
            <a:xfrm rot="16200000">
              <a:off x="5251995" y="2667542"/>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entagon 68"/>
            <p:cNvSpPr/>
            <p:nvPr/>
          </p:nvSpPr>
          <p:spPr>
            <a:xfrm rot="16200000">
              <a:off x="5346546" y="2745831"/>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5440696" y="3708866"/>
              <a:ext cx="647998" cy="370576"/>
            </a:xfrm>
            <a:custGeom>
              <a:avLst/>
              <a:gdLst>
                <a:gd name="connsiteX0" fmla="*/ 290513 w 552450"/>
                <a:gd name="connsiteY0" fmla="*/ 0 h 342900"/>
                <a:gd name="connsiteX1" fmla="*/ 285750 w 552450"/>
                <a:gd name="connsiteY1" fmla="*/ 61912 h 342900"/>
                <a:gd name="connsiteX2" fmla="*/ 9525 w 552450"/>
                <a:gd name="connsiteY2" fmla="*/ 76200 h 342900"/>
                <a:gd name="connsiteX3" fmla="*/ 52388 w 552450"/>
                <a:gd name="connsiteY3" fmla="*/ 142875 h 342900"/>
                <a:gd name="connsiteX4" fmla="*/ 14288 w 552450"/>
                <a:gd name="connsiteY4" fmla="*/ 195262 h 342900"/>
                <a:gd name="connsiteX5" fmla="*/ 9525 w 552450"/>
                <a:gd name="connsiteY5" fmla="*/ 233362 h 342900"/>
                <a:gd name="connsiteX6" fmla="*/ 0 w 552450"/>
                <a:gd name="connsiteY6" fmla="*/ 342900 h 342900"/>
                <a:gd name="connsiteX7" fmla="*/ 76200 w 552450"/>
                <a:gd name="connsiteY7" fmla="*/ 342900 h 342900"/>
                <a:gd name="connsiteX8" fmla="*/ 80963 w 552450"/>
                <a:gd name="connsiteY8" fmla="*/ 314325 h 342900"/>
                <a:gd name="connsiteX9" fmla="*/ 247650 w 552450"/>
                <a:gd name="connsiteY9" fmla="*/ 309562 h 342900"/>
                <a:gd name="connsiteX10" fmla="*/ 266700 w 552450"/>
                <a:gd name="connsiteY10" fmla="*/ 280987 h 342900"/>
                <a:gd name="connsiteX11" fmla="*/ 509588 w 552450"/>
                <a:gd name="connsiteY11" fmla="*/ 271462 h 342900"/>
                <a:gd name="connsiteX12" fmla="*/ 519113 w 552450"/>
                <a:gd name="connsiteY12" fmla="*/ 328612 h 342900"/>
                <a:gd name="connsiteX13" fmla="*/ 552450 w 552450"/>
                <a:gd name="connsiteY13" fmla="*/ 3238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450" h="342900">
                  <a:moveTo>
                    <a:pt x="290513" y="0"/>
                  </a:moveTo>
                  <a:lnTo>
                    <a:pt x="285750" y="61912"/>
                  </a:lnTo>
                  <a:lnTo>
                    <a:pt x="9525" y="76200"/>
                  </a:lnTo>
                  <a:lnTo>
                    <a:pt x="52388" y="142875"/>
                  </a:lnTo>
                  <a:lnTo>
                    <a:pt x="14288" y="195262"/>
                  </a:lnTo>
                  <a:lnTo>
                    <a:pt x="9525" y="233362"/>
                  </a:lnTo>
                  <a:lnTo>
                    <a:pt x="0" y="342900"/>
                  </a:lnTo>
                  <a:lnTo>
                    <a:pt x="76200" y="342900"/>
                  </a:lnTo>
                  <a:lnTo>
                    <a:pt x="80963" y="314325"/>
                  </a:lnTo>
                  <a:lnTo>
                    <a:pt x="247650" y="309562"/>
                  </a:lnTo>
                  <a:lnTo>
                    <a:pt x="266700" y="280987"/>
                  </a:lnTo>
                  <a:lnTo>
                    <a:pt x="509588" y="271462"/>
                  </a:lnTo>
                  <a:lnTo>
                    <a:pt x="519113" y="328612"/>
                  </a:lnTo>
                  <a:lnTo>
                    <a:pt x="552450" y="32385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6" name="Freeform 85"/>
            <p:cNvSpPr/>
            <p:nvPr/>
          </p:nvSpPr>
          <p:spPr>
            <a:xfrm>
              <a:off x="7038566" y="5235368"/>
              <a:ext cx="836349" cy="938912"/>
            </a:xfrm>
            <a:custGeom>
              <a:avLst/>
              <a:gdLst>
                <a:gd name="connsiteX0" fmla="*/ 0 w 685800"/>
                <a:gd name="connsiteY0" fmla="*/ 23812 h 719137"/>
                <a:gd name="connsiteX1" fmla="*/ 128588 w 685800"/>
                <a:gd name="connsiteY1" fmla="*/ 23812 h 719137"/>
                <a:gd name="connsiteX2" fmla="*/ 185738 w 685800"/>
                <a:gd name="connsiteY2" fmla="*/ 4762 h 719137"/>
                <a:gd name="connsiteX3" fmla="*/ 300038 w 685800"/>
                <a:gd name="connsiteY3" fmla="*/ 0 h 719137"/>
                <a:gd name="connsiteX4" fmla="*/ 314325 w 685800"/>
                <a:gd name="connsiteY4" fmla="*/ 19050 h 719137"/>
                <a:gd name="connsiteX5" fmla="*/ 361950 w 685800"/>
                <a:gd name="connsiteY5" fmla="*/ 14287 h 719137"/>
                <a:gd name="connsiteX6" fmla="*/ 371475 w 685800"/>
                <a:gd name="connsiteY6" fmla="*/ 76200 h 719137"/>
                <a:gd name="connsiteX7" fmla="*/ 404813 w 685800"/>
                <a:gd name="connsiteY7" fmla="*/ 104775 h 719137"/>
                <a:gd name="connsiteX8" fmla="*/ 404813 w 685800"/>
                <a:gd name="connsiteY8" fmla="*/ 142875 h 719137"/>
                <a:gd name="connsiteX9" fmla="*/ 428625 w 685800"/>
                <a:gd name="connsiteY9" fmla="*/ 185737 h 719137"/>
                <a:gd name="connsiteX10" fmla="*/ 442913 w 685800"/>
                <a:gd name="connsiteY10" fmla="*/ 238125 h 719137"/>
                <a:gd name="connsiteX11" fmla="*/ 438150 w 685800"/>
                <a:gd name="connsiteY11" fmla="*/ 266700 h 719137"/>
                <a:gd name="connsiteX12" fmla="*/ 509588 w 685800"/>
                <a:gd name="connsiteY12" fmla="*/ 271462 h 719137"/>
                <a:gd name="connsiteX13" fmla="*/ 514350 w 685800"/>
                <a:gd name="connsiteY13" fmla="*/ 304800 h 719137"/>
                <a:gd name="connsiteX14" fmla="*/ 523875 w 685800"/>
                <a:gd name="connsiteY14" fmla="*/ 319087 h 719137"/>
                <a:gd name="connsiteX15" fmla="*/ 523875 w 685800"/>
                <a:gd name="connsiteY15" fmla="*/ 342900 h 719137"/>
                <a:gd name="connsiteX16" fmla="*/ 581025 w 685800"/>
                <a:gd name="connsiteY16" fmla="*/ 342900 h 719137"/>
                <a:gd name="connsiteX17" fmla="*/ 581025 w 685800"/>
                <a:gd name="connsiteY17" fmla="*/ 342900 h 719137"/>
                <a:gd name="connsiteX18" fmla="*/ 609600 w 685800"/>
                <a:gd name="connsiteY18" fmla="*/ 371475 h 719137"/>
                <a:gd name="connsiteX19" fmla="*/ 628650 w 685800"/>
                <a:gd name="connsiteY19" fmla="*/ 390525 h 719137"/>
                <a:gd name="connsiteX20" fmla="*/ 681038 w 685800"/>
                <a:gd name="connsiteY20" fmla="*/ 395287 h 719137"/>
                <a:gd name="connsiteX21" fmla="*/ 676275 w 685800"/>
                <a:gd name="connsiteY21" fmla="*/ 447675 h 719137"/>
                <a:gd name="connsiteX22" fmla="*/ 642938 w 685800"/>
                <a:gd name="connsiteY22" fmla="*/ 509587 h 719137"/>
                <a:gd name="connsiteX23" fmla="*/ 628650 w 685800"/>
                <a:gd name="connsiteY23" fmla="*/ 552450 h 719137"/>
                <a:gd name="connsiteX24" fmla="*/ 633413 w 685800"/>
                <a:gd name="connsiteY24" fmla="*/ 652462 h 719137"/>
                <a:gd name="connsiteX25" fmla="*/ 642938 w 685800"/>
                <a:gd name="connsiteY25" fmla="*/ 690562 h 719137"/>
                <a:gd name="connsiteX26" fmla="*/ 685800 w 685800"/>
                <a:gd name="connsiteY26" fmla="*/ 719137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5800" h="719137">
                  <a:moveTo>
                    <a:pt x="0" y="23812"/>
                  </a:moveTo>
                  <a:lnTo>
                    <a:pt x="128588" y="23812"/>
                  </a:lnTo>
                  <a:lnTo>
                    <a:pt x="185738" y="4762"/>
                  </a:lnTo>
                  <a:lnTo>
                    <a:pt x="300038" y="0"/>
                  </a:lnTo>
                  <a:lnTo>
                    <a:pt x="314325" y="19050"/>
                  </a:lnTo>
                  <a:lnTo>
                    <a:pt x="361950" y="14287"/>
                  </a:lnTo>
                  <a:lnTo>
                    <a:pt x="371475" y="76200"/>
                  </a:lnTo>
                  <a:lnTo>
                    <a:pt x="404813" y="104775"/>
                  </a:lnTo>
                  <a:lnTo>
                    <a:pt x="404813" y="142875"/>
                  </a:lnTo>
                  <a:lnTo>
                    <a:pt x="428625" y="185737"/>
                  </a:lnTo>
                  <a:lnTo>
                    <a:pt x="442913" y="238125"/>
                  </a:lnTo>
                  <a:lnTo>
                    <a:pt x="438150" y="266700"/>
                  </a:lnTo>
                  <a:lnTo>
                    <a:pt x="509588" y="271462"/>
                  </a:lnTo>
                  <a:lnTo>
                    <a:pt x="514350" y="304800"/>
                  </a:lnTo>
                  <a:lnTo>
                    <a:pt x="523875" y="319087"/>
                  </a:lnTo>
                  <a:lnTo>
                    <a:pt x="523875" y="342900"/>
                  </a:lnTo>
                  <a:lnTo>
                    <a:pt x="581025" y="342900"/>
                  </a:lnTo>
                  <a:lnTo>
                    <a:pt x="581025" y="342900"/>
                  </a:lnTo>
                  <a:lnTo>
                    <a:pt x="609600" y="371475"/>
                  </a:lnTo>
                  <a:lnTo>
                    <a:pt x="628650" y="390525"/>
                  </a:lnTo>
                  <a:lnTo>
                    <a:pt x="681038" y="395287"/>
                  </a:lnTo>
                  <a:lnTo>
                    <a:pt x="676275" y="447675"/>
                  </a:lnTo>
                  <a:lnTo>
                    <a:pt x="642938" y="509587"/>
                  </a:lnTo>
                  <a:lnTo>
                    <a:pt x="628650" y="552450"/>
                  </a:lnTo>
                  <a:lnTo>
                    <a:pt x="633413" y="652462"/>
                  </a:lnTo>
                  <a:lnTo>
                    <a:pt x="642938" y="690562"/>
                  </a:lnTo>
                  <a:lnTo>
                    <a:pt x="685800" y="719137"/>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8" name="Freeform 87"/>
            <p:cNvSpPr/>
            <p:nvPr/>
          </p:nvSpPr>
          <p:spPr>
            <a:xfrm flipV="1">
              <a:off x="4318853" y="5885694"/>
              <a:ext cx="166687" cy="45719"/>
            </a:xfrm>
            <a:custGeom>
              <a:avLst/>
              <a:gdLst>
                <a:gd name="connsiteX0" fmla="*/ 0 w 166687"/>
                <a:gd name="connsiteY0" fmla="*/ 0 h 0"/>
                <a:gd name="connsiteX1" fmla="*/ 166687 w 166687"/>
                <a:gd name="connsiteY1" fmla="*/ 0 h 0"/>
              </a:gdLst>
              <a:ahLst/>
              <a:cxnLst>
                <a:cxn ang="0">
                  <a:pos x="connsiteX0" y="connsiteY0"/>
                </a:cxn>
                <a:cxn ang="0">
                  <a:pos x="connsiteX1" y="connsiteY1"/>
                </a:cxn>
              </a:cxnLst>
              <a:rect l="l" t="t" r="r" b="b"/>
              <a:pathLst>
                <a:path w="166687">
                  <a:moveTo>
                    <a:pt x="0" y="0"/>
                  </a:moveTo>
                  <a:lnTo>
                    <a:pt x="166687"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9" name="Freeform 88"/>
            <p:cNvSpPr/>
            <p:nvPr/>
          </p:nvSpPr>
          <p:spPr>
            <a:xfrm>
              <a:off x="6415812" y="303251"/>
              <a:ext cx="669396" cy="702660"/>
            </a:xfrm>
            <a:custGeom>
              <a:avLst/>
              <a:gdLst>
                <a:gd name="connsiteX0" fmla="*/ 0 w 514350"/>
                <a:gd name="connsiteY0" fmla="*/ 385763 h 485775"/>
                <a:gd name="connsiteX1" fmla="*/ 0 w 514350"/>
                <a:gd name="connsiteY1" fmla="*/ 290513 h 485775"/>
                <a:gd name="connsiteX2" fmla="*/ 14287 w 514350"/>
                <a:gd name="connsiteY2" fmla="*/ 157163 h 485775"/>
                <a:gd name="connsiteX3" fmla="*/ 138112 w 514350"/>
                <a:gd name="connsiteY3" fmla="*/ 161925 h 485775"/>
                <a:gd name="connsiteX4" fmla="*/ 161925 w 514350"/>
                <a:gd name="connsiteY4" fmla="*/ 19050 h 485775"/>
                <a:gd name="connsiteX5" fmla="*/ 261937 w 514350"/>
                <a:gd name="connsiteY5" fmla="*/ 0 h 485775"/>
                <a:gd name="connsiteX6" fmla="*/ 266700 w 514350"/>
                <a:gd name="connsiteY6" fmla="*/ 123825 h 485775"/>
                <a:gd name="connsiteX7" fmla="*/ 514350 w 514350"/>
                <a:gd name="connsiteY7" fmla="*/ 123825 h 485775"/>
                <a:gd name="connsiteX8" fmla="*/ 514350 w 514350"/>
                <a:gd name="connsiteY8" fmla="*/ 257175 h 485775"/>
                <a:gd name="connsiteX9" fmla="*/ 276225 w 514350"/>
                <a:gd name="connsiteY9" fmla="*/ 257175 h 485775"/>
                <a:gd name="connsiteX10" fmla="*/ 266700 w 514350"/>
                <a:gd name="connsiteY10" fmla="*/ 423863 h 485775"/>
                <a:gd name="connsiteX11" fmla="*/ 276225 w 514350"/>
                <a:gd name="connsiteY11" fmla="*/ 485775 h 485775"/>
                <a:gd name="connsiteX12" fmla="*/ 123825 w 514350"/>
                <a:gd name="connsiteY12" fmla="*/ 481013 h 485775"/>
                <a:gd name="connsiteX13" fmla="*/ 119062 w 514350"/>
                <a:gd name="connsiteY13" fmla="*/ 381000 h 485775"/>
                <a:gd name="connsiteX14" fmla="*/ 0 w 514350"/>
                <a:gd name="connsiteY14" fmla="*/ 38576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485775">
                  <a:moveTo>
                    <a:pt x="0" y="385763"/>
                  </a:moveTo>
                  <a:lnTo>
                    <a:pt x="0" y="290513"/>
                  </a:lnTo>
                  <a:lnTo>
                    <a:pt x="14287" y="157163"/>
                  </a:lnTo>
                  <a:lnTo>
                    <a:pt x="138112" y="161925"/>
                  </a:lnTo>
                  <a:lnTo>
                    <a:pt x="161925" y="19050"/>
                  </a:lnTo>
                  <a:lnTo>
                    <a:pt x="261937" y="0"/>
                  </a:lnTo>
                  <a:lnTo>
                    <a:pt x="266700" y="123825"/>
                  </a:lnTo>
                  <a:lnTo>
                    <a:pt x="514350" y="123825"/>
                  </a:lnTo>
                  <a:lnTo>
                    <a:pt x="514350" y="257175"/>
                  </a:lnTo>
                  <a:lnTo>
                    <a:pt x="276225" y="257175"/>
                  </a:lnTo>
                  <a:lnTo>
                    <a:pt x="266700" y="423863"/>
                  </a:lnTo>
                  <a:lnTo>
                    <a:pt x="276225" y="485775"/>
                  </a:lnTo>
                  <a:lnTo>
                    <a:pt x="123825" y="481013"/>
                  </a:lnTo>
                  <a:lnTo>
                    <a:pt x="119062" y="381000"/>
                  </a:lnTo>
                  <a:lnTo>
                    <a:pt x="0" y="385763"/>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Freeform 89"/>
            <p:cNvSpPr/>
            <p:nvPr/>
          </p:nvSpPr>
          <p:spPr>
            <a:xfrm>
              <a:off x="7524415" y="4662720"/>
              <a:ext cx="490317" cy="566291"/>
            </a:xfrm>
            <a:custGeom>
              <a:avLst/>
              <a:gdLst>
                <a:gd name="connsiteX0" fmla="*/ 0 w 390525"/>
                <a:gd name="connsiteY0" fmla="*/ 19050 h 442912"/>
                <a:gd name="connsiteX1" fmla="*/ 0 w 390525"/>
                <a:gd name="connsiteY1" fmla="*/ 152400 h 442912"/>
                <a:gd name="connsiteX2" fmla="*/ 57150 w 390525"/>
                <a:gd name="connsiteY2" fmla="*/ 166687 h 442912"/>
                <a:gd name="connsiteX3" fmla="*/ 123825 w 390525"/>
                <a:gd name="connsiteY3" fmla="*/ 190500 h 442912"/>
                <a:gd name="connsiteX4" fmla="*/ 123825 w 390525"/>
                <a:gd name="connsiteY4" fmla="*/ 300037 h 442912"/>
                <a:gd name="connsiteX5" fmla="*/ 14287 w 390525"/>
                <a:gd name="connsiteY5" fmla="*/ 300037 h 442912"/>
                <a:gd name="connsiteX6" fmla="*/ 9525 w 390525"/>
                <a:gd name="connsiteY6" fmla="*/ 442912 h 442912"/>
                <a:gd name="connsiteX7" fmla="*/ 390525 w 390525"/>
                <a:gd name="connsiteY7" fmla="*/ 428625 h 442912"/>
                <a:gd name="connsiteX8" fmla="*/ 381000 w 390525"/>
                <a:gd name="connsiteY8" fmla="*/ 9525 h 442912"/>
                <a:gd name="connsiteX9" fmla="*/ 257175 w 390525"/>
                <a:gd name="connsiteY9" fmla="*/ 0 h 442912"/>
                <a:gd name="connsiteX10" fmla="*/ 261937 w 390525"/>
                <a:gd name="connsiteY10" fmla="*/ 57150 h 442912"/>
                <a:gd name="connsiteX11" fmla="*/ 109537 w 390525"/>
                <a:gd name="connsiteY11" fmla="*/ 61912 h 442912"/>
                <a:gd name="connsiteX12" fmla="*/ 109537 w 390525"/>
                <a:gd name="connsiteY12" fmla="*/ 28575 h 442912"/>
                <a:gd name="connsiteX13" fmla="*/ 0 w 390525"/>
                <a:gd name="connsiteY13" fmla="*/ 19050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525" h="442912">
                  <a:moveTo>
                    <a:pt x="0" y="19050"/>
                  </a:moveTo>
                  <a:lnTo>
                    <a:pt x="0" y="152400"/>
                  </a:lnTo>
                  <a:lnTo>
                    <a:pt x="57150" y="166687"/>
                  </a:lnTo>
                  <a:lnTo>
                    <a:pt x="123825" y="190500"/>
                  </a:lnTo>
                  <a:lnTo>
                    <a:pt x="123825" y="300037"/>
                  </a:lnTo>
                  <a:lnTo>
                    <a:pt x="14287" y="300037"/>
                  </a:lnTo>
                  <a:lnTo>
                    <a:pt x="9525" y="442912"/>
                  </a:lnTo>
                  <a:lnTo>
                    <a:pt x="390525" y="428625"/>
                  </a:lnTo>
                  <a:lnTo>
                    <a:pt x="381000" y="9525"/>
                  </a:lnTo>
                  <a:lnTo>
                    <a:pt x="257175" y="0"/>
                  </a:lnTo>
                  <a:lnTo>
                    <a:pt x="261937" y="57150"/>
                  </a:lnTo>
                  <a:lnTo>
                    <a:pt x="109537" y="61912"/>
                  </a:lnTo>
                  <a:lnTo>
                    <a:pt x="109537" y="28575"/>
                  </a:lnTo>
                  <a:lnTo>
                    <a:pt x="0" y="19050"/>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9" name="Freeform 78"/>
            <p:cNvSpPr/>
            <p:nvPr/>
          </p:nvSpPr>
          <p:spPr>
            <a:xfrm>
              <a:off x="4535408" y="1967722"/>
              <a:ext cx="670563" cy="509938"/>
            </a:xfrm>
            <a:custGeom>
              <a:avLst/>
              <a:gdLst>
                <a:gd name="connsiteX0" fmla="*/ 552450 w 552450"/>
                <a:gd name="connsiteY0" fmla="*/ 404812 h 423862"/>
                <a:gd name="connsiteX1" fmla="*/ 428625 w 552450"/>
                <a:gd name="connsiteY1" fmla="*/ 385762 h 423862"/>
                <a:gd name="connsiteX2" fmla="*/ 347662 w 552450"/>
                <a:gd name="connsiteY2" fmla="*/ 414337 h 423862"/>
                <a:gd name="connsiteX3" fmla="*/ 247650 w 552450"/>
                <a:gd name="connsiteY3" fmla="*/ 419100 h 423862"/>
                <a:gd name="connsiteX4" fmla="*/ 104775 w 552450"/>
                <a:gd name="connsiteY4" fmla="*/ 419100 h 423862"/>
                <a:gd name="connsiteX5" fmla="*/ 0 w 552450"/>
                <a:gd name="connsiteY5" fmla="*/ 423862 h 423862"/>
                <a:gd name="connsiteX6" fmla="*/ 57150 w 552450"/>
                <a:gd name="connsiteY6" fmla="*/ 376237 h 423862"/>
                <a:gd name="connsiteX7" fmla="*/ 61912 w 552450"/>
                <a:gd name="connsiteY7" fmla="*/ 314325 h 423862"/>
                <a:gd name="connsiteX8" fmla="*/ 109537 w 552450"/>
                <a:gd name="connsiteY8" fmla="*/ 323850 h 423862"/>
                <a:gd name="connsiteX9" fmla="*/ 152400 w 552450"/>
                <a:gd name="connsiteY9" fmla="*/ 300037 h 423862"/>
                <a:gd name="connsiteX10" fmla="*/ 190500 w 552450"/>
                <a:gd name="connsiteY10" fmla="*/ 266700 h 423862"/>
                <a:gd name="connsiteX11" fmla="*/ 209550 w 552450"/>
                <a:gd name="connsiteY11" fmla="*/ 195262 h 423862"/>
                <a:gd name="connsiteX12" fmla="*/ 223837 w 552450"/>
                <a:gd name="connsiteY12" fmla="*/ 128587 h 423862"/>
                <a:gd name="connsiteX13" fmla="*/ 204787 w 552450"/>
                <a:gd name="connsiteY13" fmla="*/ 66675 h 423862"/>
                <a:gd name="connsiteX14" fmla="*/ 171450 w 552450"/>
                <a:gd name="connsiteY14"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423862">
                  <a:moveTo>
                    <a:pt x="552450" y="404812"/>
                  </a:moveTo>
                  <a:lnTo>
                    <a:pt x="428625" y="385762"/>
                  </a:lnTo>
                  <a:lnTo>
                    <a:pt x="347662" y="414337"/>
                  </a:lnTo>
                  <a:lnTo>
                    <a:pt x="247650" y="419100"/>
                  </a:lnTo>
                  <a:lnTo>
                    <a:pt x="104775" y="419100"/>
                  </a:lnTo>
                  <a:lnTo>
                    <a:pt x="0" y="423862"/>
                  </a:lnTo>
                  <a:lnTo>
                    <a:pt x="57150" y="376237"/>
                  </a:lnTo>
                  <a:lnTo>
                    <a:pt x="61912" y="314325"/>
                  </a:lnTo>
                  <a:lnTo>
                    <a:pt x="109537" y="323850"/>
                  </a:lnTo>
                  <a:lnTo>
                    <a:pt x="152400" y="300037"/>
                  </a:lnTo>
                  <a:lnTo>
                    <a:pt x="190500" y="266700"/>
                  </a:lnTo>
                  <a:lnTo>
                    <a:pt x="209550" y="195262"/>
                  </a:lnTo>
                  <a:lnTo>
                    <a:pt x="223837" y="128587"/>
                  </a:lnTo>
                  <a:lnTo>
                    <a:pt x="204787" y="66675"/>
                  </a:lnTo>
                  <a:lnTo>
                    <a:pt x="171450"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0" name="Freeform 9"/>
            <p:cNvSpPr/>
            <p:nvPr/>
          </p:nvSpPr>
          <p:spPr>
            <a:xfrm>
              <a:off x="6137262" y="4855576"/>
              <a:ext cx="1258901" cy="1445957"/>
            </a:xfrm>
            <a:custGeom>
              <a:avLst/>
              <a:gdLst>
                <a:gd name="connsiteX0" fmla="*/ 0 w 1004887"/>
                <a:gd name="connsiteY0" fmla="*/ 0 h 1095375"/>
                <a:gd name="connsiteX1" fmla="*/ 223837 w 1004887"/>
                <a:gd name="connsiteY1" fmla="*/ 359568 h 1095375"/>
                <a:gd name="connsiteX2" fmla="*/ 573881 w 1004887"/>
                <a:gd name="connsiteY2" fmla="*/ 647700 h 1095375"/>
                <a:gd name="connsiteX3" fmla="*/ 747712 w 1004887"/>
                <a:gd name="connsiteY3" fmla="*/ 790575 h 1095375"/>
                <a:gd name="connsiteX4" fmla="*/ 809625 w 1004887"/>
                <a:gd name="connsiteY4" fmla="*/ 878681 h 1095375"/>
                <a:gd name="connsiteX5" fmla="*/ 883444 w 1004887"/>
                <a:gd name="connsiteY5" fmla="*/ 992981 h 1095375"/>
                <a:gd name="connsiteX6" fmla="*/ 1004887 w 1004887"/>
                <a:gd name="connsiteY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87" h="1095375">
                  <a:moveTo>
                    <a:pt x="0" y="0"/>
                  </a:moveTo>
                  <a:lnTo>
                    <a:pt x="223837" y="359568"/>
                  </a:lnTo>
                  <a:lnTo>
                    <a:pt x="573881" y="647700"/>
                  </a:lnTo>
                  <a:lnTo>
                    <a:pt x="747712" y="790575"/>
                  </a:lnTo>
                  <a:lnTo>
                    <a:pt x="809625" y="878681"/>
                  </a:lnTo>
                  <a:lnTo>
                    <a:pt x="883444" y="992981"/>
                  </a:lnTo>
                  <a:lnTo>
                    <a:pt x="1004887" y="1095375"/>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pic>
          <p:nvPicPr>
            <p:cNvPr id="56" name="Picture 2" descr="C:\Users\baldaufje\AppData\Local\Microsoft\Windows\Temporary Internet Files\Content.IE5\4249SXVD\Generic_train_simbol.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4674" y="668538"/>
              <a:ext cx="114951" cy="14102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2" name="Group 111"/>
          <p:cNvGrpSpPr/>
          <p:nvPr/>
        </p:nvGrpSpPr>
        <p:grpSpPr>
          <a:xfrm>
            <a:off x="5629931" y="5055704"/>
            <a:ext cx="1817948" cy="1691847"/>
            <a:chOff x="5367168" y="5013194"/>
            <a:chExt cx="2008992" cy="1840823"/>
          </a:xfrm>
        </p:grpSpPr>
        <p:sp>
          <p:nvSpPr>
            <p:cNvPr id="132" name="Rectangle 131"/>
            <p:cNvSpPr/>
            <p:nvPr/>
          </p:nvSpPr>
          <p:spPr>
            <a:xfrm rot="16200000">
              <a:off x="4624882" y="5755480"/>
              <a:ext cx="1840823" cy="356252"/>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83</a:t>
              </a:r>
            </a:p>
          </p:txBody>
        </p:sp>
        <p:sp>
          <p:nvSpPr>
            <p:cNvPr id="117" name="Freeform 116"/>
            <p:cNvSpPr/>
            <p:nvPr/>
          </p:nvSpPr>
          <p:spPr>
            <a:xfrm>
              <a:off x="7292340" y="6568440"/>
              <a:ext cx="83820" cy="190500"/>
            </a:xfrm>
            <a:custGeom>
              <a:avLst/>
              <a:gdLst>
                <a:gd name="connsiteX0" fmla="*/ 0 w 83820"/>
                <a:gd name="connsiteY0" fmla="*/ 0 h 190500"/>
                <a:gd name="connsiteX1" fmla="*/ 83820 w 83820"/>
                <a:gd name="connsiteY1" fmla="*/ 190500 h 190500"/>
              </a:gdLst>
              <a:ahLst/>
              <a:cxnLst>
                <a:cxn ang="0">
                  <a:pos x="connsiteX0" y="connsiteY0"/>
                </a:cxn>
                <a:cxn ang="0">
                  <a:pos x="connsiteX1" y="connsiteY1"/>
                </a:cxn>
              </a:cxnLst>
              <a:rect l="l" t="t" r="r" b="b"/>
              <a:pathLst>
                <a:path w="83820" h="190500">
                  <a:moveTo>
                    <a:pt x="0" y="0"/>
                  </a:moveTo>
                  <a:lnTo>
                    <a:pt x="83820" y="19050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0408" y="7318555"/>
            <a:ext cx="297783" cy="236873"/>
          </a:xfrm>
          <a:prstGeom prst="rect">
            <a:avLst/>
          </a:prstGeom>
        </p:spPr>
      </p:pic>
      <p:sp>
        <p:nvSpPr>
          <p:cNvPr id="105" name="TextBox 104"/>
          <p:cNvSpPr txBox="1"/>
          <p:nvPr/>
        </p:nvSpPr>
        <p:spPr>
          <a:xfrm>
            <a:off x="238991" y="438601"/>
            <a:ext cx="9151885" cy="1200329"/>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Multi-Modal</a:t>
            </a:r>
          </a:p>
          <a:p>
            <a:pPr marL="182880"/>
            <a:r>
              <a:rPr lang="en-US" sz="3600" dirty="0" smtClean="0">
                <a:ln w="18415" cmpd="sng">
                  <a:solidFill>
                    <a:srgbClr val="FFFFFF"/>
                  </a:solidFill>
                  <a:prstDash val="solid"/>
                </a:ln>
                <a:solidFill>
                  <a:srgbClr val="FFFFFF"/>
                </a:solidFill>
                <a:latin typeface="Arial" pitchFamily="34" charset="0"/>
                <a:cs typeface="Arial" pitchFamily="34" charset="0"/>
              </a:rPr>
              <a:t>Considerations</a:t>
            </a:r>
          </a:p>
        </p:txBody>
      </p:sp>
      <p:sp>
        <p:nvSpPr>
          <p:cNvPr id="65" name="Title 1"/>
          <p:cNvSpPr txBox="1">
            <a:spLocks/>
          </p:cNvSpPr>
          <p:nvPr/>
        </p:nvSpPr>
        <p:spPr>
          <a:xfrm>
            <a:off x="-279992" y="2380965"/>
            <a:ext cx="4023688" cy="29329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Residential areas</a:t>
            </a:r>
          </a:p>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Commercial development</a:t>
            </a:r>
          </a:p>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Parks</a:t>
            </a:r>
          </a:p>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Schools</a:t>
            </a:r>
          </a:p>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Bicycle Paths</a:t>
            </a:r>
          </a:p>
          <a:p>
            <a:pPr marL="627056" indent="-342900" algn="l">
              <a:lnSpc>
                <a:spcPct val="114000"/>
              </a:lnSpc>
              <a:buClr>
                <a:srgbClr val="1F497D"/>
              </a:buClr>
              <a:buFont typeface="Wingdings" panose="05000000000000000000" pitchFamily="2" charset="2"/>
              <a:buChar char="§"/>
            </a:pPr>
            <a:r>
              <a:rPr lang="en-US" sz="2400" dirty="0" smtClean="0">
                <a:solidFill>
                  <a:prstClr val="black"/>
                </a:solidFill>
              </a:rPr>
              <a:t>Metra Stations</a:t>
            </a:r>
            <a:r>
              <a:rPr lang="en-US" sz="2400" dirty="0" smtClean="0">
                <a:solidFill>
                  <a:prstClr val="black"/>
                </a:solidFill>
                <a:ea typeface="Batang" pitchFamily="18" charset="-127"/>
              </a:rPr>
              <a:t>  </a:t>
            </a:r>
            <a:endParaRPr lang="en-US" sz="2400" dirty="0">
              <a:solidFill>
                <a:prstClr val="black"/>
              </a:solidFill>
              <a:ea typeface="Batang" pitchFamily="18" charset="-127"/>
            </a:endParaRPr>
          </a:p>
        </p:txBody>
      </p:sp>
      <p:sp>
        <p:nvSpPr>
          <p:cNvPr id="21" name="Freeform 20"/>
          <p:cNvSpPr/>
          <p:nvPr/>
        </p:nvSpPr>
        <p:spPr>
          <a:xfrm>
            <a:off x="5786479" y="3404659"/>
            <a:ext cx="50005" cy="54770"/>
          </a:xfrm>
          <a:custGeom>
            <a:avLst/>
            <a:gdLst>
              <a:gd name="connsiteX0" fmla="*/ 52388 w 147638"/>
              <a:gd name="connsiteY0" fmla="*/ 0 h 157162"/>
              <a:gd name="connsiteX1" fmla="*/ 147638 w 147638"/>
              <a:gd name="connsiteY1" fmla="*/ 57150 h 157162"/>
              <a:gd name="connsiteX2" fmla="*/ 88107 w 147638"/>
              <a:gd name="connsiteY2" fmla="*/ 157162 h 157162"/>
              <a:gd name="connsiteX3" fmla="*/ 0 w 147638"/>
              <a:gd name="connsiteY3" fmla="*/ 104775 h 157162"/>
              <a:gd name="connsiteX4" fmla="*/ 52388 w 147638"/>
              <a:gd name="connsiteY4" fmla="*/ 0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157162">
                <a:moveTo>
                  <a:pt x="52388" y="0"/>
                </a:moveTo>
                <a:lnTo>
                  <a:pt x="147638" y="57150"/>
                </a:lnTo>
                <a:lnTo>
                  <a:pt x="88107" y="157162"/>
                </a:lnTo>
                <a:lnTo>
                  <a:pt x="0" y="104775"/>
                </a:lnTo>
                <a:lnTo>
                  <a:pt x="52388" y="0"/>
                </a:lnTo>
                <a:close/>
              </a:path>
            </a:pathLst>
          </a:custGeom>
          <a:ln w="95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Freeform 77"/>
          <p:cNvSpPr/>
          <p:nvPr/>
        </p:nvSpPr>
        <p:spPr>
          <a:xfrm>
            <a:off x="5340569" y="2687943"/>
            <a:ext cx="147637" cy="42862"/>
          </a:xfrm>
          <a:custGeom>
            <a:avLst/>
            <a:gdLst>
              <a:gd name="connsiteX0" fmla="*/ 147637 w 147637"/>
              <a:gd name="connsiteY0" fmla="*/ 42862 h 42862"/>
              <a:gd name="connsiteX1" fmla="*/ 95250 w 147637"/>
              <a:gd name="connsiteY1" fmla="*/ 0 h 42862"/>
              <a:gd name="connsiteX2" fmla="*/ 0 w 147637"/>
              <a:gd name="connsiteY2" fmla="*/ 0 h 42862"/>
            </a:gdLst>
            <a:ahLst/>
            <a:cxnLst>
              <a:cxn ang="0">
                <a:pos x="connsiteX0" y="connsiteY0"/>
              </a:cxn>
              <a:cxn ang="0">
                <a:pos x="connsiteX1" y="connsiteY1"/>
              </a:cxn>
              <a:cxn ang="0">
                <a:pos x="connsiteX2" y="connsiteY2"/>
              </a:cxn>
            </a:cxnLst>
            <a:rect l="l" t="t" r="r" b="b"/>
            <a:pathLst>
              <a:path w="147637" h="42862">
                <a:moveTo>
                  <a:pt x="147637" y="42862"/>
                </a:moveTo>
                <a:lnTo>
                  <a:pt x="95250" y="0"/>
                </a:lnTo>
                <a:lnTo>
                  <a:pt x="0"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0" name="Freeform 79"/>
          <p:cNvSpPr/>
          <p:nvPr/>
        </p:nvSpPr>
        <p:spPr>
          <a:xfrm>
            <a:off x="4734994" y="2287384"/>
            <a:ext cx="45719" cy="187706"/>
          </a:xfrm>
          <a:custGeom>
            <a:avLst/>
            <a:gdLst>
              <a:gd name="connsiteX0" fmla="*/ 0 w 28575"/>
              <a:gd name="connsiteY0" fmla="*/ 0 h 171450"/>
              <a:gd name="connsiteX1" fmla="*/ 19050 w 28575"/>
              <a:gd name="connsiteY1" fmla="*/ 80963 h 171450"/>
              <a:gd name="connsiteX2" fmla="*/ 28575 w 28575"/>
              <a:gd name="connsiteY2" fmla="*/ 171450 h 171450"/>
            </a:gdLst>
            <a:ahLst/>
            <a:cxnLst>
              <a:cxn ang="0">
                <a:pos x="connsiteX0" y="connsiteY0"/>
              </a:cxn>
              <a:cxn ang="0">
                <a:pos x="connsiteX1" y="connsiteY1"/>
              </a:cxn>
              <a:cxn ang="0">
                <a:pos x="connsiteX2" y="connsiteY2"/>
              </a:cxn>
            </a:cxnLst>
            <a:rect l="l" t="t" r="r" b="b"/>
            <a:pathLst>
              <a:path w="28575" h="171450">
                <a:moveTo>
                  <a:pt x="0" y="0"/>
                </a:moveTo>
                <a:lnTo>
                  <a:pt x="19050" y="80963"/>
                </a:lnTo>
                <a:lnTo>
                  <a:pt x="28575" y="17145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2" name="Freeform 81"/>
          <p:cNvSpPr/>
          <p:nvPr/>
        </p:nvSpPr>
        <p:spPr>
          <a:xfrm>
            <a:off x="5368172" y="2656992"/>
            <a:ext cx="104775" cy="180975"/>
          </a:xfrm>
          <a:custGeom>
            <a:avLst/>
            <a:gdLst>
              <a:gd name="connsiteX0" fmla="*/ 95250 w 104775"/>
              <a:gd name="connsiteY0" fmla="*/ 180975 h 180975"/>
              <a:gd name="connsiteX1" fmla="*/ 76200 w 104775"/>
              <a:gd name="connsiteY1" fmla="*/ 128588 h 180975"/>
              <a:gd name="connsiteX2" fmla="*/ 71438 w 104775"/>
              <a:gd name="connsiteY2" fmla="*/ 61913 h 180975"/>
              <a:gd name="connsiteX3" fmla="*/ 0 w 104775"/>
              <a:gd name="connsiteY3" fmla="*/ 38100 h 180975"/>
              <a:gd name="connsiteX4" fmla="*/ 104775 w 104775"/>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80975">
                <a:moveTo>
                  <a:pt x="95250" y="180975"/>
                </a:moveTo>
                <a:lnTo>
                  <a:pt x="76200" y="128588"/>
                </a:lnTo>
                <a:lnTo>
                  <a:pt x="71438" y="61913"/>
                </a:lnTo>
                <a:lnTo>
                  <a:pt x="0" y="38100"/>
                </a:lnTo>
                <a:lnTo>
                  <a:pt x="104775"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3" name="Freeform 82"/>
          <p:cNvSpPr/>
          <p:nvPr/>
        </p:nvSpPr>
        <p:spPr>
          <a:xfrm>
            <a:off x="5186034" y="2723668"/>
            <a:ext cx="223838" cy="47625"/>
          </a:xfrm>
          <a:custGeom>
            <a:avLst/>
            <a:gdLst>
              <a:gd name="connsiteX0" fmla="*/ 223838 w 223838"/>
              <a:gd name="connsiteY0" fmla="*/ 47625 h 47625"/>
              <a:gd name="connsiteX1" fmla="*/ 161925 w 223838"/>
              <a:gd name="connsiteY1" fmla="*/ 23813 h 47625"/>
              <a:gd name="connsiteX2" fmla="*/ 119063 w 223838"/>
              <a:gd name="connsiteY2" fmla="*/ 23813 h 47625"/>
              <a:gd name="connsiteX3" fmla="*/ 61913 w 223838"/>
              <a:gd name="connsiteY3" fmla="*/ 38100 h 47625"/>
              <a:gd name="connsiteX4" fmla="*/ 47625 w 223838"/>
              <a:gd name="connsiteY4" fmla="*/ 47625 h 47625"/>
              <a:gd name="connsiteX5" fmla="*/ 0 w 223838"/>
              <a:gd name="connsiteY5"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8" h="47625">
                <a:moveTo>
                  <a:pt x="223838" y="47625"/>
                </a:moveTo>
                <a:lnTo>
                  <a:pt x="161925" y="23813"/>
                </a:lnTo>
                <a:lnTo>
                  <a:pt x="119063" y="23813"/>
                </a:lnTo>
                <a:lnTo>
                  <a:pt x="61913" y="38100"/>
                </a:lnTo>
                <a:lnTo>
                  <a:pt x="47625" y="47625"/>
                </a:lnTo>
                <a:lnTo>
                  <a:pt x="0"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70" name="Pentagon 69"/>
          <p:cNvSpPr/>
          <p:nvPr/>
        </p:nvSpPr>
        <p:spPr>
          <a:xfrm rot="16200000">
            <a:off x="5802217" y="3761588"/>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entagon 71"/>
          <p:cNvSpPr/>
          <p:nvPr/>
        </p:nvSpPr>
        <p:spPr>
          <a:xfrm rot="16200000">
            <a:off x="5549771" y="3858053"/>
            <a:ext cx="159338" cy="138133"/>
          </a:xfrm>
          <a:prstGeom prst="homePlate">
            <a:avLst/>
          </a:prstGeom>
          <a:solidFill>
            <a:srgbClr val="FF9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5708889" y="3335616"/>
            <a:ext cx="96543" cy="319576"/>
          </a:xfrm>
          <a:custGeom>
            <a:avLst/>
            <a:gdLst>
              <a:gd name="connsiteX0" fmla="*/ 100013 w 100013"/>
              <a:gd name="connsiteY0" fmla="*/ 200025 h 295275"/>
              <a:gd name="connsiteX1" fmla="*/ 71438 w 100013"/>
              <a:gd name="connsiteY1" fmla="*/ 285750 h 295275"/>
              <a:gd name="connsiteX2" fmla="*/ 38100 w 100013"/>
              <a:gd name="connsiteY2" fmla="*/ 295275 h 295275"/>
              <a:gd name="connsiteX3" fmla="*/ 14288 w 100013"/>
              <a:gd name="connsiteY3" fmla="*/ 238125 h 295275"/>
              <a:gd name="connsiteX4" fmla="*/ 0 w 100013"/>
              <a:gd name="connsiteY4" fmla="*/ 0 h 29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295275">
                <a:moveTo>
                  <a:pt x="100013" y="200025"/>
                </a:moveTo>
                <a:lnTo>
                  <a:pt x="71438" y="285750"/>
                </a:lnTo>
                <a:lnTo>
                  <a:pt x="38100" y="295275"/>
                </a:lnTo>
                <a:lnTo>
                  <a:pt x="14288" y="238125"/>
                </a:lnTo>
                <a:lnTo>
                  <a:pt x="0" y="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7" name="Freeform 86"/>
          <p:cNvSpPr/>
          <p:nvPr/>
        </p:nvSpPr>
        <p:spPr>
          <a:xfrm>
            <a:off x="7631350" y="6062126"/>
            <a:ext cx="185737" cy="23812"/>
          </a:xfrm>
          <a:custGeom>
            <a:avLst/>
            <a:gdLst>
              <a:gd name="connsiteX0" fmla="*/ 185737 w 185737"/>
              <a:gd name="connsiteY0" fmla="*/ 9525 h 23812"/>
              <a:gd name="connsiteX1" fmla="*/ 119062 w 185737"/>
              <a:gd name="connsiteY1" fmla="*/ 23812 h 23812"/>
              <a:gd name="connsiteX2" fmla="*/ 80962 w 185737"/>
              <a:gd name="connsiteY2" fmla="*/ 0 h 23812"/>
              <a:gd name="connsiteX3" fmla="*/ 61912 w 185737"/>
              <a:gd name="connsiteY3" fmla="*/ 19050 h 23812"/>
              <a:gd name="connsiteX4" fmla="*/ 0 w 185737"/>
              <a:gd name="connsiteY4" fmla="*/ 19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23812">
                <a:moveTo>
                  <a:pt x="185737" y="9525"/>
                </a:moveTo>
                <a:lnTo>
                  <a:pt x="119062" y="23812"/>
                </a:lnTo>
                <a:lnTo>
                  <a:pt x="80962" y="0"/>
                </a:lnTo>
                <a:lnTo>
                  <a:pt x="61912" y="19050"/>
                </a:lnTo>
                <a:lnTo>
                  <a:pt x="0" y="19050"/>
                </a:lnTo>
              </a:path>
            </a:pathLst>
          </a:custGeom>
          <a:ln>
            <a:solidFill>
              <a:srgbClr val="FFFF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5" name="Freeform 4"/>
          <p:cNvSpPr/>
          <p:nvPr/>
        </p:nvSpPr>
        <p:spPr>
          <a:xfrm>
            <a:off x="4216012" y="808274"/>
            <a:ext cx="446005" cy="1871535"/>
          </a:xfrm>
          <a:custGeom>
            <a:avLst/>
            <a:gdLst>
              <a:gd name="connsiteX0" fmla="*/ 0 w 319087"/>
              <a:gd name="connsiteY0" fmla="*/ 0 h 1416843"/>
              <a:gd name="connsiteX1" fmla="*/ 133350 w 319087"/>
              <a:gd name="connsiteY1" fmla="*/ 183356 h 1416843"/>
              <a:gd name="connsiteX2" fmla="*/ 157162 w 319087"/>
              <a:gd name="connsiteY2" fmla="*/ 369093 h 1416843"/>
              <a:gd name="connsiteX3" fmla="*/ 192881 w 319087"/>
              <a:gd name="connsiteY3" fmla="*/ 488156 h 1416843"/>
              <a:gd name="connsiteX4" fmla="*/ 300037 w 319087"/>
              <a:gd name="connsiteY4" fmla="*/ 1150143 h 1416843"/>
              <a:gd name="connsiteX5" fmla="*/ 292894 w 319087"/>
              <a:gd name="connsiteY5" fmla="*/ 1347787 h 1416843"/>
              <a:gd name="connsiteX6" fmla="*/ 319087 w 319087"/>
              <a:gd name="connsiteY6" fmla="*/ 1416843 h 141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7" h="1416843">
                <a:moveTo>
                  <a:pt x="0" y="0"/>
                </a:moveTo>
                <a:lnTo>
                  <a:pt x="133350" y="183356"/>
                </a:lnTo>
                <a:lnTo>
                  <a:pt x="157162" y="369093"/>
                </a:lnTo>
                <a:lnTo>
                  <a:pt x="192881" y="488156"/>
                </a:lnTo>
                <a:lnTo>
                  <a:pt x="300037" y="1150143"/>
                </a:lnTo>
                <a:lnTo>
                  <a:pt x="292894" y="1347787"/>
                </a:lnTo>
                <a:lnTo>
                  <a:pt x="319087" y="1416843"/>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7" name="Freeform 6"/>
          <p:cNvSpPr/>
          <p:nvPr/>
        </p:nvSpPr>
        <p:spPr>
          <a:xfrm>
            <a:off x="4599749" y="2637498"/>
            <a:ext cx="977861" cy="788678"/>
          </a:xfrm>
          <a:custGeom>
            <a:avLst/>
            <a:gdLst>
              <a:gd name="connsiteX0" fmla="*/ 0 w 697706"/>
              <a:gd name="connsiteY0" fmla="*/ 0 h 604838"/>
              <a:gd name="connsiteX1" fmla="*/ 623888 w 697706"/>
              <a:gd name="connsiteY1" fmla="*/ 552450 h 604838"/>
              <a:gd name="connsiteX2" fmla="*/ 697706 w 697706"/>
              <a:gd name="connsiteY2" fmla="*/ 604838 h 604838"/>
            </a:gdLst>
            <a:ahLst/>
            <a:cxnLst>
              <a:cxn ang="0">
                <a:pos x="connsiteX0" y="connsiteY0"/>
              </a:cxn>
              <a:cxn ang="0">
                <a:pos x="connsiteX1" y="connsiteY1"/>
              </a:cxn>
              <a:cxn ang="0">
                <a:pos x="connsiteX2" y="connsiteY2"/>
              </a:cxn>
            </a:cxnLst>
            <a:rect l="l" t="t" r="r" b="b"/>
            <a:pathLst>
              <a:path w="697706" h="604838">
                <a:moveTo>
                  <a:pt x="0" y="0"/>
                </a:moveTo>
                <a:lnTo>
                  <a:pt x="623888" y="552450"/>
                </a:lnTo>
                <a:lnTo>
                  <a:pt x="697706" y="604838"/>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 name="Freeform 7"/>
          <p:cNvSpPr/>
          <p:nvPr/>
        </p:nvSpPr>
        <p:spPr>
          <a:xfrm>
            <a:off x="5594616" y="3459428"/>
            <a:ext cx="256653" cy="1363225"/>
          </a:xfrm>
          <a:custGeom>
            <a:avLst/>
            <a:gdLst>
              <a:gd name="connsiteX0" fmla="*/ 0 w 190500"/>
              <a:gd name="connsiteY0" fmla="*/ 0 h 1069181"/>
              <a:gd name="connsiteX1" fmla="*/ 80963 w 190500"/>
              <a:gd name="connsiteY1" fmla="*/ 50006 h 1069181"/>
              <a:gd name="connsiteX2" fmla="*/ 130969 w 190500"/>
              <a:gd name="connsiteY2" fmla="*/ 121443 h 1069181"/>
              <a:gd name="connsiteX3" fmla="*/ 126206 w 190500"/>
              <a:gd name="connsiteY3" fmla="*/ 926306 h 1069181"/>
              <a:gd name="connsiteX4" fmla="*/ 190500 w 190500"/>
              <a:gd name="connsiteY4" fmla="*/ 1069181 h 106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069181">
                <a:moveTo>
                  <a:pt x="0" y="0"/>
                </a:moveTo>
                <a:lnTo>
                  <a:pt x="80963" y="50006"/>
                </a:lnTo>
                <a:lnTo>
                  <a:pt x="130969" y="121443"/>
                </a:lnTo>
                <a:cubicBezTo>
                  <a:pt x="129381" y="389731"/>
                  <a:pt x="127794" y="658018"/>
                  <a:pt x="126206" y="926306"/>
                </a:cubicBezTo>
                <a:lnTo>
                  <a:pt x="190500" y="1069181"/>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pic>
        <p:nvPicPr>
          <p:cNvPr id="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5631" y="4023594"/>
            <a:ext cx="297603" cy="297603"/>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599" y="6202952"/>
            <a:ext cx="324864" cy="258415"/>
          </a:xfrm>
          <a:prstGeom prst="rect">
            <a:avLst/>
          </a:prstGeom>
        </p:spPr>
      </p:pic>
    </p:spTree>
    <p:extLst>
      <p:ext uri="{BB962C8B-B14F-4D97-AF65-F5344CB8AC3E}">
        <p14:creationId xmlns:p14="http://schemas.microsoft.com/office/powerpoint/2010/main" val="1832464706"/>
      </p:ext>
    </p:extLst>
  </p:cSld>
  <p:clrMapOvr>
    <a:masterClrMapping/>
  </p:clrMapOvr>
  <mc:AlternateContent xmlns:mc="http://schemas.openxmlformats.org/markup-compatibility/2006" xmlns:p14="http://schemas.microsoft.com/office/powerpoint/2010/main">
    <mc:Choice Requires="p14">
      <p:transition spd="med" p14:dur="700" advTm="24521">
        <p:fade/>
      </p:transition>
    </mc:Choice>
    <mc:Fallback xmlns="">
      <p:transition spd="med" advTm="24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topEvt time="24216"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graphicFrame>
        <p:nvGraphicFramePr>
          <p:cNvPr id="9" name="Diagram 8"/>
          <p:cNvGraphicFramePr/>
          <p:nvPr>
            <p:extLst>
              <p:ext uri="{D42A27DB-BD31-4B8C-83A1-F6EECF244321}">
                <p14:modId xmlns:p14="http://schemas.microsoft.com/office/powerpoint/2010/main" val="2945519171"/>
              </p:ext>
            </p:extLst>
          </p:nvPr>
        </p:nvGraphicFramePr>
        <p:xfrm>
          <a:off x="951961" y="1528355"/>
          <a:ext cx="7316828" cy="5029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p:cNvSpPr txBox="1"/>
          <p:nvPr/>
        </p:nvSpPr>
        <p:spPr>
          <a:xfrm>
            <a:off x="241644" y="635277"/>
            <a:ext cx="9144000" cy="646331"/>
          </a:xfrm>
          <a:prstGeom prst="rect">
            <a:avLst/>
          </a:prstGeom>
          <a:noFill/>
        </p:spPr>
        <p:txBody>
          <a:bodyPr wrap="square" rtlCol="0">
            <a:spAutoFit/>
          </a:bodyPr>
          <a:lstStyle/>
          <a:p>
            <a:pPr marL="182880"/>
            <a:r>
              <a:rPr lang="en-US" sz="3600" dirty="0">
                <a:ln w="18415" cmpd="sng">
                  <a:solidFill>
                    <a:srgbClr val="FFFFFF"/>
                  </a:solidFill>
                  <a:prstDash val="solid"/>
                </a:ln>
                <a:solidFill>
                  <a:srgbClr val="FFFFFF"/>
                </a:solidFill>
                <a:latin typeface="Arial" pitchFamily="34" charset="0"/>
                <a:cs typeface="Arial" pitchFamily="34" charset="0"/>
              </a:rPr>
              <a:t>Alternative Development Process</a:t>
            </a:r>
          </a:p>
        </p:txBody>
      </p:sp>
      <p:sp>
        <p:nvSpPr>
          <p:cNvPr id="5" name="Title 1"/>
          <p:cNvSpPr txBox="1">
            <a:spLocks/>
          </p:cNvSpPr>
          <p:nvPr/>
        </p:nvSpPr>
        <p:spPr>
          <a:xfrm>
            <a:off x="381001" y="1676400"/>
            <a:ext cx="8490091"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
                <a:prstClr val="black"/>
              </a:buClr>
            </a:pPr>
            <a:endParaRPr lang="en-US" sz="2800" b="1" dirty="0">
              <a:solidFill>
                <a:prstClr val="black"/>
              </a:solidFill>
              <a:latin typeface="Batang" pitchFamily="18" charset="-127"/>
              <a:ea typeface="Batang" pitchFamily="18" charset="-127"/>
            </a:endParaRPr>
          </a:p>
          <a:p>
            <a:pPr marL="571500" indent="-571500" algn="l">
              <a:buClr>
                <a:prstClr val="black"/>
              </a:buClr>
              <a:buFont typeface="Arial" pitchFamily="34" charset="0"/>
              <a:buChar char="•"/>
            </a:pPr>
            <a:endParaRPr lang="en-US" sz="1800" b="1" dirty="0">
              <a:solidFill>
                <a:prstClr val="black"/>
              </a:solidFill>
              <a:latin typeface="Batang" pitchFamily="18" charset="-127"/>
              <a:ea typeface="Batang" pitchFamily="18" charset="-127"/>
            </a:endParaRPr>
          </a:p>
        </p:txBody>
      </p:sp>
      <p:sp>
        <p:nvSpPr>
          <p:cNvPr id="7" name="TextBox 6"/>
          <p:cNvSpPr txBox="1"/>
          <p:nvPr/>
        </p:nvSpPr>
        <p:spPr>
          <a:xfrm>
            <a:off x="6233400" y="4221029"/>
            <a:ext cx="1609318" cy="369332"/>
          </a:xfrm>
          <a:prstGeom prst="rect">
            <a:avLst/>
          </a:prstGeom>
          <a:noFill/>
        </p:spPr>
        <p:txBody>
          <a:bodyPr wrap="square" rtlCol="0">
            <a:spAutoFit/>
          </a:bodyPr>
          <a:lstStyle/>
          <a:p>
            <a:r>
              <a:rPr lang="en-US" b="1" dirty="0">
                <a:solidFill>
                  <a:srgbClr val="FF0000"/>
                </a:solidFill>
              </a:rPr>
              <a:t>WE ARE HERE</a:t>
            </a:r>
          </a:p>
        </p:txBody>
      </p:sp>
      <p:sp>
        <p:nvSpPr>
          <p:cNvPr id="11" name="5-Point Star 10"/>
          <p:cNvSpPr/>
          <p:nvPr/>
        </p:nvSpPr>
        <p:spPr>
          <a:xfrm>
            <a:off x="5974229" y="4436703"/>
            <a:ext cx="291935" cy="27765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6" name="Picture 15"/>
          <p:cNvPicPr>
            <a:picLocks noChangeAspect="1"/>
          </p:cNvPicPr>
          <p:nvPr/>
        </p:nvPicPr>
        <p:blipFill>
          <a:blip r:embed="rId11"/>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3" name="Slide 14">
            <a:hlinkClick r:id="" action="ppaction://media"/>
          </p:cNvPr>
          <p:cNvPicPr>
            <a:picLocks noChangeAspect="1"/>
          </p:cNvPicPr>
          <p:nvPr>
            <a:audioFile r:link="rId1"/>
            <p:extLst>
              <p:ext uri="{DAA4B4D4-6D71-4841-9C94-3DE7FCFB9230}">
                <p14:media xmlns:p14="http://schemas.microsoft.com/office/powerpoint/2010/main" r:embed="rId2">
                  <p14:trim st="756" end="1070.3582"/>
                </p14:media>
              </p:ext>
            </p:extLst>
          </p:nvPr>
        </p:nvPicPr>
        <p:blipFill>
          <a:blip r:embed="rId12"/>
          <a:stretch>
            <a:fillRect/>
          </a:stretch>
        </p:blipFill>
        <p:spPr>
          <a:xfrm>
            <a:off x="7039760" y="2394796"/>
            <a:ext cx="609600" cy="609600"/>
          </a:xfrm>
          <a:prstGeom prst="rect">
            <a:avLst/>
          </a:prstGeom>
        </p:spPr>
      </p:pic>
      <p:graphicFrame>
        <p:nvGraphicFramePr>
          <p:cNvPr id="6" name="Diagram 5"/>
          <p:cNvGraphicFramePr/>
          <p:nvPr>
            <p:extLst>
              <p:ext uri="{D42A27DB-BD31-4B8C-83A1-F6EECF244321}">
                <p14:modId xmlns:p14="http://schemas.microsoft.com/office/powerpoint/2010/main" val="2440872314"/>
              </p:ext>
            </p:extLst>
          </p:nvPr>
        </p:nvGraphicFramePr>
        <p:xfrm>
          <a:off x="336860" y="2637128"/>
          <a:ext cx="3124797" cy="30892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Up Arrow 1"/>
          <p:cNvSpPr/>
          <p:nvPr/>
        </p:nvSpPr>
        <p:spPr>
          <a:xfrm>
            <a:off x="4237281" y="4917966"/>
            <a:ext cx="746179" cy="43355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4337641" y="3126223"/>
            <a:ext cx="500853" cy="282989"/>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4237281" y="3973619"/>
            <a:ext cx="701574" cy="4045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538680"/>
      </p:ext>
    </p:extLst>
  </p:cSld>
  <p:clrMapOvr>
    <a:masterClrMapping/>
  </p:clrMapOvr>
  <mc:AlternateContent xmlns:mc="http://schemas.openxmlformats.org/markup-compatibility/2006" xmlns:p14="http://schemas.microsoft.com/office/powerpoint/2010/main">
    <mc:Choice Requires="p14">
      <p:transition spd="med" p14:dur="700" advTm="44470">
        <p:fade/>
      </p:transition>
    </mc:Choice>
    <mc:Fallback xmlns="">
      <p:transition spd="med" advTm="44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43417"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11119" y="322819"/>
            <a:ext cx="8321761" cy="621236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290504" y="617607"/>
            <a:ext cx="9144000" cy="646331"/>
          </a:xfrm>
          <a:prstGeom prst="rect">
            <a:avLst/>
          </a:prstGeom>
          <a:noFill/>
        </p:spPr>
        <p:txBody>
          <a:bodyPr wrap="square" rtlCol="0">
            <a:spAutoFit/>
          </a:bodyPr>
          <a:lstStyle/>
          <a:p>
            <a:pPr marL="182880"/>
            <a:r>
              <a:rPr lang="en-US" sz="3600" dirty="0">
                <a:ln w="18415" cmpd="sng">
                  <a:solidFill>
                    <a:srgbClr val="FFFFFF"/>
                  </a:solidFill>
                  <a:prstDash val="solid"/>
                </a:ln>
                <a:solidFill>
                  <a:srgbClr val="FFFFFF"/>
                </a:solidFill>
                <a:latin typeface="Arial" pitchFamily="34" charset="0"/>
                <a:cs typeface="Arial" pitchFamily="34" charset="0"/>
              </a:rPr>
              <a:t>Alternative Development Process</a:t>
            </a:r>
          </a:p>
        </p:txBody>
      </p:sp>
      <p:sp>
        <p:nvSpPr>
          <p:cNvPr id="12" name="Title 1"/>
          <p:cNvSpPr txBox="1">
            <a:spLocks/>
          </p:cNvSpPr>
          <p:nvPr/>
        </p:nvSpPr>
        <p:spPr>
          <a:xfrm>
            <a:off x="532499" y="3110508"/>
            <a:ext cx="8105423" cy="320251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1200"/>
              </a:spcAft>
              <a:defRPr/>
            </a:pPr>
            <a:r>
              <a:rPr lang="en-US" sz="3200" b="1" dirty="0" smtClean="0">
                <a:solidFill>
                  <a:srgbClr val="0033CC"/>
                </a:solidFill>
              </a:rPr>
              <a:t>Environmental Considerations</a:t>
            </a:r>
          </a:p>
          <a:p>
            <a:pPr algn="l">
              <a:spcBef>
                <a:spcPts val="0"/>
              </a:spcBef>
              <a:spcAft>
                <a:spcPts val="1200"/>
              </a:spcAft>
              <a:defRPr/>
            </a:pPr>
            <a:endParaRPr lang="en-US" sz="6000" b="1" dirty="0" smtClean="0">
              <a:solidFill>
                <a:srgbClr val="0033CC"/>
              </a:solidFill>
              <a:ea typeface="Tahoma" pitchFamily="34" charset="0"/>
              <a:cs typeface="Tahoma" pitchFamily="34" charset="0"/>
            </a:endParaRPr>
          </a:p>
          <a:p>
            <a:pPr algn="l">
              <a:spcBef>
                <a:spcPts val="0"/>
              </a:spcBef>
              <a:spcAft>
                <a:spcPts val="1200"/>
              </a:spcAft>
              <a:defRPr/>
            </a:pPr>
            <a:r>
              <a:rPr lang="en-US" sz="3200" b="1" dirty="0" smtClean="0">
                <a:solidFill>
                  <a:srgbClr val="0033CC"/>
                </a:solidFill>
                <a:ea typeface="Tahoma" pitchFamily="34" charset="0"/>
                <a:cs typeface="Tahoma" pitchFamily="34" charset="0"/>
              </a:rPr>
              <a:t>    			      Design </a:t>
            </a:r>
            <a:r>
              <a:rPr lang="en-US" sz="3200" b="1" dirty="0" smtClean="0">
                <a:solidFill>
                  <a:srgbClr val="0033CC"/>
                </a:solidFill>
              </a:rPr>
              <a:t>Considerations</a:t>
            </a:r>
            <a:endParaRPr lang="en-US" sz="3200" b="1" dirty="0" smtClean="0">
              <a:solidFill>
                <a:srgbClr val="0033CC"/>
              </a:solidFill>
              <a:ea typeface="Tahoma" pitchFamily="34" charset="0"/>
              <a:cs typeface="Tahoma" pitchFamily="34" charset="0"/>
            </a:endParaRPr>
          </a:p>
        </p:txBody>
      </p:sp>
      <p:sp>
        <p:nvSpPr>
          <p:cNvPr id="8" name="TextBox 7"/>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9" name="Picture 8"/>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220" y="4432904"/>
            <a:ext cx="2532994" cy="14280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13"/>
          <p:cNvPicPr/>
          <p:nvPr/>
        </p:nvPicPr>
        <p:blipFill>
          <a:blip r:embed="rId9" cstate="print">
            <a:extLst>
              <a:ext uri="{28A0092B-C50C-407E-A947-70E740481C1C}">
                <a14:useLocalDpi xmlns:a14="http://schemas.microsoft.com/office/drawing/2010/main" val="0"/>
              </a:ext>
            </a:extLst>
          </a:blip>
          <a:stretch>
            <a:fillRect/>
          </a:stretch>
        </p:blipFill>
        <p:spPr>
          <a:xfrm>
            <a:off x="5907479" y="2764951"/>
            <a:ext cx="2500313" cy="1497306"/>
          </a:xfrm>
          <a:prstGeom prst="rect">
            <a:avLst/>
          </a:prstGeom>
        </p:spPr>
      </p:pic>
      <p:pic>
        <p:nvPicPr>
          <p:cNvPr id="3" name="Slide 15">
            <a:hlinkClick r:id="" action="ppaction://media"/>
          </p:cNvPr>
          <p:cNvPicPr>
            <a:picLocks noChangeAspect="1"/>
          </p:cNvPicPr>
          <p:nvPr>
            <a:audioFile r:link="rId1"/>
            <p:extLst>
              <p:ext uri="{DAA4B4D4-6D71-4841-9C94-3DE7FCFB9230}">
                <p14:media xmlns:p14="http://schemas.microsoft.com/office/powerpoint/2010/main" r:embed="rId2">
                  <p14:trim st="1507" end="1692.5646"/>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70275135"/>
      </p:ext>
    </p:extLst>
  </p:cSld>
  <p:clrMapOvr>
    <a:masterClrMapping/>
  </p:clrMapOvr>
  <p:transition spd="slow" advTm="137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2182"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228602" y="368048"/>
            <a:ext cx="9143998" cy="707886"/>
          </a:xfrm>
          <a:prstGeom prst="rect">
            <a:avLst/>
          </a:prstGeom>
          <a:noFill/>
        </p:spPr>
        <p:txBody>
          <a:bodyPr wrap="square" rtlCol="0">
            <a:spAutoFit/>
          </a:bodyPr>
          <a:lstStyle/>
          <a:p>
            <a:pPr marL="182880"/>
            <a:r>
              <a:rPr lang="en-US" sz="4000" dirty="0">
                <a:ln w="18415" cmpd="sng">
                  <a:solidFill>
                    <a:srgbClr val="FFFFFF"/>
                  </a:solidFill>
                  <a:prstDash val="solid"/>
                </a:ln>
                <a:solidFill>
                  <a:srgbClr val="FFFFFF"/>
                </a:solidFill>
                <a:latin typeface="Arial" pitchFamily="34" charset="0"/>
                <a:cs typeface="Arial" pitchFamily="34" charset="0"/>
              </a:rPr>
              <a:t>Environmental Considerations</a:t>
            </a: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654" y="2453713"/>
            <a:ext cx="2912441" cy="2184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05984" y="6445470"/>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9" name="Picture 8"/>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a:xfrm>
            <a:off x="639554" y="2503128"/>
            <a:ext cx="7502497" cy="3761483"/>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27047" lvl="0" indent="-342891" algn="l">
              <a:lnSpc>
                <a:spcPct val="114000"/>
              </a:lnSpc>
              <a:spcBef>
                <a:spcPts val="0"/>
              </a:spcBef>
              <a:buClr>
                <a:srgbClr val="1F497D"/>
              </a:buClr>
              <a:buFont typeface="Wingdings" panose="05000000000000000000" pitchFamily="2" charset="2"/>
              <a:buChar char="§"/>
            </a:pPr>
            <a:r>
              <a:rPr lang="en-US" sz="2400" dirty="0" smtClean="0">
                <a:solidFill>
                  <a:prstClr val="black"/>
                </a:solidFill>
                <a:ea typeface="+mn-ea"/>
                <a:cs typeface="+mn-cs"/>
              </a:rPr>
              <a:t>Wetlands</a:t>
            </a:r>
            <a:endParaRPr lang="en-US" sz="2400" dirty="0">
              <a:solidFill>
                <a:prstClr val="black"/>
              </a:solidFill>
              <a:ea typeface="+mn-ea"/>
              <a:cs typeface="+mn-cs"/>
            </a:endParaRPr>
          </a:p>
          <a:p>
            <a:pPr marL="627047" lvl="0" indent="-342891" algn="l">
              <a:lnSpc>
                <a:spcPct val="114000"/>
              </a:lnSpc>
              <a:spcBef>
                <a:spcPts val="0"/>
              </a:spcBef>
              <a:buClr>
                <a:srgbClr val="1F497D"/>
              </a:buClr>
              <a:buFont typeface="Wingdings" panose="05000000000000000000" pitchFamily="2" charset="2"/>
              <a:buChar char="§"/>
            </a:pPr>
            <a:r>
              <a:rPr lang="en-US" sz="2400" dirty="0">
                <a:solidFill>
                  <a:prstClr val="black"/>
                </a:solidFill>
                <a:ea typeface="+mn-ea"/>
                <a:cs typeface="+mn-cs"/>
              </a:rPr>
              <a:t>Protected species and habitat</a:t>
            </a:r>
          </a:p>
          <a:p>
            <a:pPr marL="627047" lvl="0" indent="-342891" algn="l">
              <a:lnSpc>
                <a:spcPct val="114000"/>
              </a:lnSpc>
              <a:spcBef>
                <a:spcPts val="0"/>
              </a:spcBef>
              <a:buClr>
                <a:srgbClr val="1F497D"/>
              </a:buClr>
              <a:buFont typeface="Wingdings" panose="05000000000000000000" pitchFamily="2" charset="2"/>
              <a:buChar char="§"/>
            </a:pPr>
            <a:r>
              <a:rPr lang="en-US" sz="2400" dirty="0">
                <a:solidFill>
                  <a:prstClr val="black"/>
                </a:solidFill>
                <a:ea typeface="+mn-ea"/>
                <a:cs typeface="+mn-cs"/>
              </a:rPr>
              <a:t>Floodplains</a:t>
            </a:r>
          </a:p>
          <a:p>
            <a:pPr marL="627047" lvl="0" indent="-342891" algn="l">
              <a:lnSpc>
                <a:spcPct val="114000"/>
              </a:lnSpc>
              <a:spcBef>
                <a:spcPts val="0"/>
              </a:spcBef>
              <a:buClr>
                <a:srgbClr val="1F497D"/>
              </a:buClr>
              <a:buFont typeface="Wingdings" panose="05000000000000000000" pitchFamily="2" charset="2"/>
              <a:buChar char="§"/>
            </a:pPr>
            <a:r>
              <a:rPr lang="en-US" sz="2400" dirty="0">
                <a:solidFill>
                  <a:prstClr val="black"/>
                </a:solidFill>
                <a:ea typeface="+mn-ea"/>
                <a:cs typeface="+mn-cs"/>
              </a:rPr>
              <a:t>4(f) Resources </a:t>
            </a:r>
          </a:p>
          <a:p>
            <a:pPr marL="284156" lvl="0" algn="l">
              <a:lnSpc>
                <a:spcPct val="114000"/>
              </a:lnSpc>
              <a:spcBef>
                <a:spcPts val="0"/>
              </a:spcBef>
              <a:buClr>
                <a:srgbClr val="1F497D"/>
              </a:buClr>
            </a:pPr>
            <a:r>
              <a:rPr lang="en-US" sz="2400" dirty="0" smtClean="0">
                <a:solidFill>
                  <a:prstClr val="black"/>
                </a:solidFill>
                <a:ea typeface="+mn-ea"/>
                <a:cs typeface="+mn-cs"/>
              </a:rPr>
              <a:t>	Historic </a:t>
            </a:r>
            <a:r>
              <a:rPr lang="en-US" sz="2400" dirty="0">
                <a:solidFill>
                  <a:prstClr val="black"/>
                </a:solidFill>
                <a:ea typeface="+mn-ea"/>
                <a:cs typeface="+mn-cs"/>
              </a:rPr>
              <a:t>Sites</a:t>
            </a:r>
          </a:p>
          <a:p>
            <a:pPr marL="284156" lvl="0" algn="l">
              <a:lnSpc>
                <a:spcPct val="114000"/>
              </a:lnSpc>
              <a:spcBef>
                <a:spcPts val="0"/>
              </a:spcBef>
              <a:buClr>
                <a:srgbClr val="1F497D"/>
              </a:buClr>
            </a:pPr>
            <a:r>
              <a:rPr lang="en-US" sz="2400" dirty="0" smtClean="0">
                <a:solidFill>
                  <a:prstClr val="black"/>
                </a:solidFill>
                <a:ea typeface="+mn-ea"/>
                <a:cs typeface="+mn-cs"/>
              </a:rPr>
              <a:t>	Parks</a:t>
            </a:r>
            <a:r>
              <a:rPr lang="en-US" sz="2400" dirty="0">
                <a:solidFill>
                  <a:prstClr val="black"/>
                </a:solidFill>
                <a:ea typeface="+mn-ea"/>
                <a:cs typeface="+mn-cs"/>
              </a:rPr>
              <a:t>, recreation areas and </a:t>
            </a:r>
            <a:r>
              <a:rPr lang="en-US" sz="2400" dirty="0" smtClean="0">
                <a:solidFill>
                  <a:prstClr val="black"/>
                </a:solidFill>
                <a:ea typeface="+mn-ea"/>
                <a:cs typeface="+mn-cs"/>
              </a:rPr>
              <a:t>refuges</a:t>
            </a:r>
            <a:endParaRPr lang="en-US" sz="2400" dirty="0">
              <a:solidFill>
                <a:prstClr val="black"/>
              </a:solidFill>
              <a:ea typeface="+mn-ea"/>
              <a:cs typeface="+mn-cs"/>
            </a:endParaRPr>
          </a:p>
          <a:p>
            <a:pPr marL="627047" lvl="0" indent="-342891" algn="l">
              <a:lnSpc>
                <a:spcPct val="114000"/>
              </a:lnSpc>
              <a:spcBef>
                <a:spcPts val="0"/>
              </a:spcBef>
              <a:buClr>
                <a:srgbClr val="1F497D"/>
              </a:buClr>
              <a:buFont typeface="Wingdings" panose="05000000000000000000" pitchFamily="2" charset="2"/>
              <a:buChar char="§"/>
            </a:pPr>
            <a:r>
              <a:rPr lang="en-US" sz="2400" dirty="0" smtClean="0">
                <a:solidFill>
                  <a:prstClr val="black"/>
                </a:solidFill>
                <a:ea typeface="+mn-ea"/>
                <a:cs typeface="+mn-cs"/>
              </a:rPr>
              <a:t>Community </a:t>
            </a:r>
            <a:r>
              <a:rPr lang="en-US" sz="2400" dirty="0">
                <a:solidFill>
                  <a:prstClr val="black"/>
                </a:solidFill>
                <a:ea typeface="+mn-ea"/>
                <a:cs typeface="+mn-cs"/>
              </a:rPr>
              <a:t>&amp; Social Resources</a:t>
            </a:r>
          </a:p>
          <a:p>
            <a:pPr marL="627047" lvl="0" indent="-342891" algn="l">
              <a:lnSpc>
                <a:spcPct val="114000"/>
              </a:lnSpc>
              <a:spcBef>
                <a:spcPts val="0"/>
              </a:spcBef>
              <a:buClr>
                <a:srgbClr val="1F497D"/>
              </a:buClr>
              <a:buFont typeface="Wingdings" panose="05000000000000000000" pitchFamily="2" charset="2"/>
              <a:buChar char="§"/>
            </a:pPr>
            <a:r>
              <a:rPr lang="en-US" sz="2400" dirty="0">
                <a:solidFill>
                  <a:prstClr val="black"/>
                </a:solidFill>
                <a:ea typeface="+mn-ea"/>
                <a:cs typeface="+mn-cs"/>
              </a:rPr>
              <a:t>Property Impacts</a:t>
            </a:r>
          </a:p>
        </p:txBody>
      </p:sp>
      <p:pic>
        <p:nvPicPr>
          <p:cNvPr id="3" name="Slide 16">
            <a:hlinkClick r:id="" action="ppaction://media"/>
          </p:cNvPr>
          <p:cNvPicPr>
            <a:picLocks noChangeAspect="1"/>
          </p:cNvPicPr>
          <p:nvPr>
            <a:audioFile r:link="rId1"/>
            <p:extLst>
              <p:ext uri="{DAA4B4D4-6D71-4841-9C94-3DE7FCFB9230}">
                <p14:media xmlns:p14="http://schemas.microsoft.com/office/powerpoint/2010/main" r:embed="rId2">
                  <p14:trim st="598" end="675"/>
                </p14:media>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63784800"/>
      </p:ext>
    </p:extLst>
  </p:cSld>
  <p:clrMapOvr>
    <a:masterClrMapping/>
  </p:clrMapOvr>
  <p:transition spd="slow" advTm="276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33050"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pic>
        <p:nvPicPr>
          <p:cNvPr id="3078" name="Picture 6" descr="http://streetsblog.net/wp-content/uploads/2011/09/rt_34_intersectio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093" y="4191000"/>
            <a:ext cx="2092737" cy="177222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36419" y="413326"/>
            <a:ext cx="9144000" cy="1077218"/>
          </a:xfrm>
          <a:prstGeom prst="rect">
            <a:avLst/>
          </a:prstGeom>
          <a:noFill/>
        </p:spPr>
        <p:txBody>
          <a:bodyPr wrap="square" rtlCol="0">
            <a:spAutoFit/>
          </a:bodyPr>
          <a:lstStyle/>
          <a:p>
            <a:r>
              <a:rPr lang="en-US" sz="3600" dirty="0" smtClean="0">
                <a:ln w="18415" cmpd="sng">
                  <a:solidFill>
                    <a:srgbClr val="FFFFFF"/>
                  </a:solidFill>
                  <a:prstDash val="solid"/>
                </a:ln>
                <a:solidFill>
                  <a:srgbClr val="FFFFFF"/>
                </a:solidFill>
                <a:latin typeface="Arial" pitchFamily="34" charset="0"/>
                <a:cs typeface="Arial" pitchFamily="34" charset="0"/>
              </a:rPr>
              <a:t>Design Considerations</a:t>
            </a:r>
          </a:p>
          <a:p>
            <a:r>
              <a:rPr lang="en-US" sz="2800" dirty="0" smtClean="0">
                <a:ln w="18415" cmpd="sng">
                  <a:solidFill>
                    <a:srgbClr val="FFFFFF"/>
                  </a:solidFill>
                  <a:prstDash val="solid"/>
                </a:ln>
                <a:solidFill>
                  <a:srgbClr val="FFFFFF"/>
                </a:solidFill>
                <a:latin typeface="Arial" pitchFamily="34" charset="0"/>
                <a:cs typeface="Arial" pitchFamily="34" charset="0"/>
              </a:rPr>
              <a:t>Intersections</a:t>
            </a:r>
            <a:endParaRPr lang="en-US" sz="2800" dirty="0">
              <a:ln w="18415" cmpd="sng">
                <a:solidFill>
                  <a:srgbClr val="FFFFFF"/>
                </a:solidFill>
                <a:prstDash val="solid"/>
              </a:ln>
              <a:solidFill>
                <a:srgbClr val="FFFFFF"/>
              </a:solidFill>
              <a:latin typeface="Arial" pitchFamily="34" charset="0"/>
              <a:cs typeface="Arial" pitchFamily="34" charset="0"/>
            </a:endParaRPr>
          </a:p>
        </p:txBody>
      </p:sp>
      <p:sp>
        <p:nvSpPr>
          <p:cNvPr id="12" name="Title 1"/>
          <p:cNvSpPr txBox="1">
            <a:spLocks/>
          </p:cNvSpPr>
          <p:nvPr/>
        </p:nvSpPr>
        <p:spPr>
          <a:xfrm>
            <a:off x="381000" y="2357454"/>
            <a:ext cx="6389914" cy="206477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spcBef>
                <a:spcPts val="0"/>
              </a:spcBef>
              <a:spcAft>
                <a:spcPts val="1200"/>
              </a:spcAft>
              <a:buFont typeface="Arial" panose="020B0604020202020204" pitchFamily="34" charset="0"/>
              <a:buChar char="•"/>
              <a:defRPr/>
            </a:pPr>
            <a:r>
              <a:rPr lang="en-US" sz="2800" b="1" dirty="0" smtClean="0">
                <a:solidFill>
                  <a:srgbClr val="0033CC"/>
                </a:solidFill>
              </a:rPr>
              <a:t>Traffic Signals</a:t>
            </a:r>
          </a:p>
          <a:p>
            <a:pPr marL="457200" indent="-457200" algn="l">
              <a:spcBef>
                <a:spcPts val="0"/>
              </a:spcBef>
              <a:spcAft>
                <a:spcPts val="1200"/>
              </a:spcAft>
              <a:buFont typeface="Arial" panose="020B0604020202020204" pitchFamily="34" charset="0"/>
              <a:buChar char="•"/>
              <a:defRPr/>
            </a:pPr>
            <a:r>
              <a:rPr lang="en-US" sz="2800" b="1" dirty="0" smtClean="0">
                <a:solidFill>
                  <a:srgbClr val="0033CC"/>
                </a:solidFill>
                <a:ea typeface="Tahoma" pitchFamily="34" charset="0"/>
                <a:cs typeface="Tahoma" pitchFamily="34" charset="0"/>
              </a:rPr>
              <a:t>Roundabouts</a:t>
            </a:r>
          </a:p>
          <a:p>
            <a:pPr marL="457200" indent="-457200" algn="l">
              <a:spcBef>
                <a:spcPts val="0"/>
              </a:spcBef>
              <a:spcAft>
                <a:spcPts val="1200"/>
              </a:spcAft>
              <a:buFont typeface="Arial" panose="020B0604020202020204" pitchFamily="34" charset="0"/>
              <a:buChar char="•"/>
              <a:defRPr/>
            </a:pPr>
            <a:r>
              <a:rPr lang="en-US" sz="2800" b="1" dirty="0" smtClean="0">
                <a:solidFill>
                  <a:srgbClr val="0033CC"/>
                </a:solidFill>
                <a:ea typeface="Tahoma" pitchFamily="34" charset="0"/>
                <a:cs typeface="Tahoma" pitchFamily="34" charset="0"/>
              </a:rPr>
              <a:t>Additional Channelization (Turn Lanes)</a:t>
            </a:r>
          </a:p>
          <a:p>
            <a:pPr marL="457200" indent="-457200" algn="l">
              <a:spcBef>
                <a:spcPts val="0"/>
              </a:spcBef>
              <a:spcAft>
                <a:spcPts val="1200"/>
              </a:spcAft>
              <a:buFont typeface="Arial" panose="020B0604020202020204" pitchFamily="34" charset="0"/>
              <a:buChar char="•"/>
              <a:defRPr/>
            </a:pPr>
            <a:endParaRPr lang="en-US" sz="2800" b="1" dirty="0">
              <a:solidFill>
                <a:prstClr val="black"/>
              </a:solidFill>
              <a:ea typeface="Tahoma" pitchFamily="34" charset="0"/>
              <a:cs typeface="Tahoma" pitchFamily="34" charset="0"/>
            </a:endParaRPr>
          </a:p>
        </p:txBody>
      </p:sp>
      <p:pic>
        <p:nvPicPr>
          <p:cNvPr id="3075" name="Picture 3" descr="C:\Users\mwalton\AppData\Local\Microsoft\Windows\Temporary Internet Files\Content.IE5\TPS13MHO\MC900432549[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345" y="4369215"/>
            <a:ext cx="1431637" cy="143163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4339" name="Picture 3" descr="C:\Users\baldaufje\AppData\Local\Microsoft\Windows\Temporary Internet Files\Content.IE5\4249SXVD\Offset_roundabout[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6600" y="4206840"/>
            <a:ext cx="1756388" cy="175638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10"/>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2" name="Slide 17">
            <a:hlinkClick r:id="" action="ppaction://media"/>
          </p:cNvPr>
          <p:cNvPicPr>
            <a:picLocks noChangeAspect="1"/>
          </p:cNvPicPr>
          <p:nvPr>
            <a:audioFile r:link="rId1"/>
            <p:extLst>
              <p:ext uri="{DAA4B4D4-6D71-4841-9C94-3DE7FCFB9230}">
                <p14:media xmlns:p14="http://schemas.microsoft.com/office/powerpoint/2010/main" r:embed="rId2">
                  <p14:trim st="1288" end="730"/>
                </p14:media>
              </p:ext>
            </p:extLst>
          </p:nvPr>
        </p:nvPicPr>
        <p:blipFill>
          <a:blip r:embed="rId11"/>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772903111"/>
      </p:ext>
    </p:extLst>
  </p:cSld>
  <p:clrMapOvr>
    <a:masterClrMapping/>
  </p:clrMapOvr>
  <p:transition spd="slow" advTm="156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3"/>
        <p14:stopEvt time="40299"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419100" y="398318"/>
            <a:ext cx="70104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Design Considerations</a:t>
            </a:r>
          </a:p>
        </p:txBody>
      </p:sp>
      <p:sp>
        <p:nvSpPr>
          <p:cNvPr id="5" name="Title 1"/>
          <p:cNvSpPr txBox="1">
            <a:spLocks/>
          </p:cNvSpPr>
          <p:nvPr/>
        </p:nvSpPr>
        <p:spPr>
          <a:xfrm>
            <a:off x="405244" y="2343892"/>
            <a:ext cx="6172201" cy="3138540"/>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3200" dirty="0">
                <a:solidFill>
                  <a:srgbClr val="0033CC"/>
                </a:solidFill>
              </a:rPr>
              <a:t>Roundabouts provide opportunities to improve safety and operational efficiency due to:</a:t>
            </a:r>
          </a:p>
          <a:p>
            <a:pPr marL="571500" indent="-571500" algn="l">
              <a:lnSpc>
                <a:spcPct val="120000"/>
              </a:lnSpc>
              <a:buFont typeface="Arial" panose="020B0604020202020204" pitchFamily="34" charset="0"/>
              <a:buChar char="•"/>
            </a:pPr>
            <a:r>
              <a:rPr lang="en-US" sz="2600" dirty="0" smtClean="0">
                <a:solidFill>
                  <a:prstClr val="black"/>
                </a:solidFill>
              </a:rPr>
              <a:t>Fewer </a:t>
            </a:r>
            <a:r>
              <a:rPr lang="en-US" sz="2600" dirty="0">
                <a:solidFill>
                  <a:prstClr val="black"/>
                </a:solidFill>
              </a:rPr>
              <a:t>conflict points for vehicles</a:t>
            </a:r>
          </a:p>
          <a:p>
            <a:pPr marL="571500" indent="-571500" algn="l">
              <a:lnSpc>
                <a:spcPct val="134000"/>
              </a:lnSpc>
              <a:buFont typeface="Arial" panose="020B0604020202020204" pitchFamily="34" charset="0"/>
              <a:buChar char="•"/>
            </a:pPr>
            <a:r>
              <a:rPr lang="en-US" sz="2600" dirty="0">
                <a:solidFill>
                  <a:prstClr val="black"/>
                </a:solidFill>
              </a:rPr>
              <a:t>Lower crash severity</a:t>
            </a:r>
          </a:p>
          <a:p>
            <a:pPr marL="571500" indent="-571500" algn="l">
              <a:lnSpc>
                <a:spcPct val="134000"/>
              </a:lnSpc>
              <a:buFont typeface="Arial" panose="020B0604020202020204" pitchFamily="34" charset="0"/>
              <a:buChar char="•"/>
            </a:pPr>
            <a:r>
              <a:rPr lang="en-US" sz="2600" dirty="0">
                <a:solidFill>
                  <a:prstClr val="black"/>
                </a:solidFill>
              </a:rPr>
              <a:t>Low-speed (approx. 20 mph)</a:t>
            </a:r>
          </a:p>
        </p:txBody>
      </p:sp>
      <p:sp>
        <p:nvSpPr>
          <p:cNvPr id="14" name="TextBox 13"/>
          <p:cNvSpPr txBox="1"/>
          <p:nvPr/>
        </p:nvSpPr>
        <p:spPr>
          <a:xfrm>
            <a:off x="464623" y="1027115"/>
            <a:ext cx="6553200" cy="457806"/>
          </a:xfrm>
          <a:prstGeom prst="rect">
            <a:avLst/>
          </a:prstGeom>
          <a:noFill/>
          <a:ln w="19050">
            <a:noFill/>
          </a:ln>
        </p:spPr>
        <p:txBody>
          <a:bodyPr wrap="square" lIns="26657" tIns="13329" rIns="26657" bIns="13329" rtlCol="0">
            <a:spAutoFit/>
          </a:bodyPr>
          <a:lstStyle/>
          <a:p>
            <a:r>
              <a:rPr lang="en-US" sz="2800" b="1" i="1" dirty="0">
                <a:ln>
                  <a:solidFill>
                    <a:srgbClr val="4F81BD"/>
                  </a:solidFill>
                </a:ln>
                <a:solidFill>
                  <a:prstClr val="white"/>
                </a:solidFill>
                <a:latin typeface="Aharoni" pitchFamily="2" charset="-79"/>
                <a:cs typeface="Aharoni" pitchFamily="2" charset="-79"/>
              </a:rPr>
              <a:t>Roundabouts</a:t>
            </a:r>
          </a:p>
        </p:txBody>
      </p:sp>
      <p:pic>
        <p:nvPicPr>
          <p:cNvPr id="15" name="Picture 14" descr="http://safety.fhwa.dot.gov/intersection/roundabouts/presentations/safety_aspects/images/s31a.jpg"/>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971800"/>
            <a:ext cx="3200400" cy="2514600"/>
          </a:xfrm>
          <a:prstGeom prst="rect">
            <a:avLst/>
          </a:prstGeom>
          <a:noFill/>
          <a:ln>
            <a:noFill/>
          </a:ln>
        </p:spPr>
      </p:pic>
      <p:sp>
        <p:nvSpPr>
          <p:cNvPr id="9" name="Title 1"/>
          <p:cNvSpPr txBox="1">
            <a:spLocks/>
          </p:cNvSpPr>
          <p:nvPr/>
        </p:nvSpPr>
        <p:spPr>
          <a:xfrm>
            <a:off x="536028" y="5715000"/>
            <a:ext cx="8229601" cy="172395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4000"/>
              </a:lnSpc>
            </a:pPr>
            <a:r>
              <a:rPr lang="en-US" sz="2800" dirty="0">
                <a:solidFill>
                  <a:prstClr val="black"/>
                </a:solidFill>
              </a:rPr>
              <a:t> </a:t>
            </a: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2200" dirty="0">
              <a:solidFill>
                <a:prstClr val="black"/>
              </a:solidFill>
              <a:ea typeface="Tahoma" pitchFamily="34" charset="0"/>
              <a:cs typeface="Times New Roman"/>
            </a:endParaRPr>
          </a:p>
        </p:txBody>
      </p:sp>
      <p:sp>
        <p:nvSpPr>
          <p:cNvPr id="4" name="Curved Up Arrow 3"/>
          <p:cNvSpPr/>
          <p:nvPr/>
        </p:nvSpPr>
        <p:spPr>
          <a:xfrm rot="14332249">
            <a:off x="6890084" y="3784775"/>
            <a:ext cx="1328049" cy="564902"/>
          </a:xfrm>
          <a:prstGeom prst="curvedUpArrow">
            <a:avLst>
              <a:gd name="adj1" fmla="val 23722"/>
              <a:gd name="adj2" fmla="val 50000"/>
              <a:gd name="adj3" fmla="val 538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0" name="TextBox 9"/>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1" name="Picture 10"/>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2" name="Slide 18">
            <a:hlinkClick r:id="" action="ppaction://media"/>
          </p:cNvPr>
          <p:cNvPicPr>
            <a:picLocks noChangeAspect="1"/>
          </p:cNvPicPr>
          <p:nvPr>
            <a:audioFile r:link="rId1"/>
            <p:extLst>
              <p:ext uri="{DAA4B4D4-6D71-4841-9C94-3DE7FCFB9230}">
                <p14:media xmlns:p14="http://schemas.microsoft.com/office/powerpoint/2010/main" r:embed="rId2">
                  <p14:trim st="869" end="1777.5328"/>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63400369"/>
      </p:ext>
    </p:extLst>
  </p:cSld>
  <p:clrMapOvr>
    <a:masterClrMapping/>
  </p:clrMapOvr>
  <p:transition spd="slow" advTm="290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27618"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1000"/>
                    </a14:imgEffect>
                    <a14:imgEffect>
                      <a14:colorTemperature colorTemp="1500"/>
                    </a14:imgEffect>
                    <a14:imgEffect>
                      <a14:saturation sat="0"/>
                    </a14:imgEffect>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401782" y="1776845"/>
            <a:ext cx="8294914" cy="4567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429491" y="398318"/>
            <a:ext cx="70104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Design Considerations</a:t>
            </a:r>
          </a:p>
        </p:txBody>
      </p:sp>
      <p:sp>
        <p:nvSpPr>
          <p:cNvPr id="5" name="Title 1"/>
          <p:cNvSpPr txBox="1">
            <a:spLocks/>
          </p:cNvSpPr>
          <p:nvPr/>
        </p:nvSpPr>
        <p:spPr>
          <a:xfrm>
            <a:off x="585355" y="2240973"/>
            <a:ext cx="5330059" cy="609600"/>
          </a:xfrm>
          <a:prstGeom prst="rect">
            <a:avLst/>
          </a:prstGeom>
        </p:spPr>
        <p:txBody>
          <a:bodyPr vert="horz" lIns="91440" tIns="45720" rIns="91440" bIns="45720" rtlCol="0" anchor="t">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5100" b="1" i="1" dirty="0">
                <a:solidFill>
                  <a:srgbClr val="0033CC"/>
                </a:solidFill>
              </a:rPr>
              <a:t>Characteristic Pros and Cons </a:t>
            </a:r>
          </a:p>
        </p:txBody>
      </p:sp>
      <p:sp>
        <p:nvSpPr>
          <p:cNvPr id="14" name="TextBox 13"/>
          <p:cNvSpPr txBox="1"/>
          <p:nvPr/>
        </p:nvSpPr>
        <p:spPr>
          <a:xfrm>
            <a:off x="475013" y="995943"/>
            <a:ext cx="6553200" cy="457806"/>
          </a:xfrm>
          <a:prstGeom prst="rect">
            <a:avLst/>
          </a:prstGeom>
          <a:noFill/>
          <a:ln w="19050">
            <a:noFill/>
          </a:ln>
        </p:spPr>
        <p:txBody>
          <a:bodyPr wrap="square" lIns="26657" tIns="13329" rIns="26657" bIns="13329" rtlCol="0">
            <a:spAutoFit/>
          </a:bodyPr>
          <a:lstStyle/>
          <a:p>
            <a:r>
              <a:rPr lang="en-US" sz="2800" b="1" i="1" dirty="0">
                <a:ln>
                  <a:solidFill>
                    <a:srgbClr val="4F81BD"/>
                  </a:solidFill>
                </a:ln>
                <a:solidFill>
                  <a:prstClr val="white"/>
                </a:solidFill>
                <a:latin typeface="Aharoni" pitchFamily="2" charset="-79"/>
                <a:cs typeface="Aharoni" pitchFamily="2" charset="-79"/>
              </a:rPr>
              <a:t>Roundabouts</a:t>
            </a:r>
          </a:p>
        </p:txBody>
      </p:sp>
      <p:sp>
        <p:nvSpPr>
          <p:cNvPr id="9" name="Title 1"/>
          <p:cNvSpPr txBox="1">
            <a:spLocks/>
          </p:cNvSpPr>
          <p:nvPr/>
        </p:nvSpPr>
        <p:spPr>
          <a:xfrm>
            <a:off x="533400" y="5791200"/>
            <a:ext cx="8229601" cy="172395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4000"/>
              </a:lnSpc>
            </a:pPr>
            <a:r>
              <a:rPr lang="en-US" sz="2800" dirty="0">
                <a:solidFill>
                  <a:prstClr val="black"/>
                </a:solidFill>
              </a:rPr>
              <a:t> </a:t>
            </a: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2200" dirty="0">
              <a:solidFill>
                <a:prstClr val="black"/>
              </a:solidFill>
              <a:ea typeface="Tahoma" pitchFamily="34" charset="0"/>
              <a:cs typeface="Times New Roman"/>
            </a:endParaRPr>
          </a:p>
        </p:txBody>
      </p:sp>
      <p:sp>
        <p:nvSpPr>
          <p:cNvPr id="3" name="Rectangle 2"/>
          <p:cNvSpPr/>
          <p:nvPr/>
        </p:nvSpPr>
        <p:spPr>
          <a:xfrm>
            <a:off x="1011382" y="2767445"/>
            <a:ext cx="3545928" cy="3354765"/>
          </a:xfrm>
          <a:prstGeom prst="rect">
            <a:avLst/>
          </a:prstGeom>
          <a:ln>
            <a:solidFill>
              <a:schemeClr val="tx1"/>
            </a:solidFill>
          </a:ln>
        </p:spPr>
        <p:txBody>
          <a:bodyPr wrap="square">
            <a:spAutoFit/>
          </a:bodyPr>
          <a:lstStyle/>
          <a:p>
            <a:r>
              <a:rPr lang="en-US" sz="4400" b="1" dirty="0">
                <a:ln>
                  <a:solidFill>
                    <a:prstClr val="black"/>
                  </a:solidFill>
                </a:ln>
                <a:solidFill>
                  <a:srgbClr val="00B050"/>
                </a:solidFill>
              </a:rPr>
              <a:t>PROS:</a:t>
            </a:r>
          </a:p>
          <a:p>
            <a:pPr marL="285750" indent="-285750">
              <a:buFont typeface="Arial" panose="020B0604020202020204" pitchFamily="34" charset="0"/>
              <a:buChar char="•"/>
            </a:pPr>
            <a:r>
              <a:rPr lang="en-US" sz="2800" dirty="0">
                <a:solidFill>
                  <a:prstClr val="black"/>
                </a:solidFill>
              </a:rPr>
              <a:t>Fewer conflict points</a:t>
            </a:r>
          </a:p>
          <a:p>
            <a:pPr marL="285750" indent="-285750">
              <a:buFont typeface="Arial" panose="020B0604020202020204" pitchFamily="34" charset="0"/>
              <a:buChar char="•"/>
            </a:pPr>
            <a:r>
              <a:rPr lang="en-US" sz="2800" dirty="0">
                <a:solidFill>
                  <a:prstClr val="black"/>
                </a:solidFill>
              </a:rPr>
              <a:t>Fewer crashes</a:t>
            </a:r>
          </a:p>
          <a:p>
            <a:pPr marL="285750" indent="-285750">
              <a:buFont typeface="Arial" panose="020B0604020202020204" pitchFamily="34" charset="0"/>
              <a:buChar char="•"/>
            </a:pPr>
            <a:r>
              <a:rPr lang="en-US" sz="2800" dirty="0">
                <a:solidFill>
                  <a:prstClr val="black"/>
                </a:solidFill>
              </a:rPr>
              <a:t>Less severe </a:t>
            </a:r>
            <a:r>
              <a:rPr lang="en-US" sz="2800" dirty="0" smtClean="0">
                <a:solidFill>
                  <a:prstClr val="black"/>
                </a:solidFill>
              </a:rPr>
              <a:t>crashes</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endParaRPr lang="en-US" sz="2800" dirty="0" smtClean="0">
              <a:solidFill>
                <a:prstClr val="black"/>
              </a:solidFill>
            </a:endParaRPr>
          </a:p>
          <a:p>
            <a:endParaRPr lang="en-US" sz="2800" dirty="0">
              <a:solidFill>
                <a:prstClr val="black"/>
              </a:solidFill>
            </a:endParaRPr>
          </a:p>
        </p:txBody>
      </p:sp>
      <p:sp>
        <p:nvSpPr>
          <p:cNvPr id="10" name="Rectangle 9"/>
          <p:cNvSpPr/>
          <p:nvPr/>
        </p:nvSpPr>
        <p:spPr>
          <a:xfrm>
            <a:off x="4800599" y="2767446"/>
            <a:ext cx="3644154" cy="3354765"/>
          </a:xfrm>
          <a:prstGeom prst="rect">
            <a:avLst/>
          </a:prstGeom>
          <a:ln>
            <a:solidFill>
              <a:schemeClr val="tx1"/>
            </a:solidFill>
          </a:ln>
        </p:spPr>
        <p:txBody>
          <a:bodyPr wrap="square">
            <a:spAutoFit/>
          </a:bodyPr>
          <a:lstStyle/>
          <a:p>
            <a:r>
              <a:rPr lang="en-US" sz="4400" b="1" dirty="0">
                <a:ln>
                  <a:solidFill>
                    <a:prstClr val="black"/>
                  </a:solidFill>
                </a:ln>
                <a:solidFill>
                  <a:srgbClr val="FF0000"/>
                </a:solidFill>
              </a:rPr>
              <a:t>CONS:</a:t>
            </a:r>
          </a:p>
          <a:p>
            <a:pPr marL="285750" indent="-285750">
              <a:buFont typeface="Arial" panose="020B0604020202020204" pitchFamily="34" charset="0"/>
              <a:buChar char="•"/>
            </a:pPr>
            <a:r>
              <a:rPr lang="en-US" sz="2800" dirty="0">
                <a:solidFill>
                  <a:prstClr val="black"/>
                </a:solidFill>
              </a:rPr>
              <a:t>Driver familiarity</a:t>
            </a:r>
          </a:p>
          <a:p>
            <a:pPr marL="285750" indent="-285750">
              <a:buFont typeface="Arial" panose="020B0604020202020204" pitchFamily="34" charset="0"/>
              <a:buChar char="•"/>
            </a:pPr>
            <a:r>
              <a:rPr lang="en-US" sz="2800" dirty="0">
                <a:solidFill>
                  <a:prstClr val="black"/>
                </a:solidFill>
              </a:rPr>
              <a:t>No signal to stop traffic for pedestrians</a:t>
            </a:r>
          </a:p>
          <a:p>
            <a:pPr marL="285750" indent="-285750">
              <a:buFont typeface="Arial" panose="020B0604020202020204" pitchFamily="34" charset="0"/>
              <a:buChar char="•"/>
            </a:pPr>
            <a:r>
              <a:rPr lang="en-US" sz="2800" dirty="0">
                <a:solidFill>
                  <a:prstClr val="black"/>
                </a:solidFill>
              </a:rPr>
              <a:t>Lighting is </a:t>
            </a:r>
            <a:r>
              <a:rPr lang="en-US" sz="2800" dirty="0" smtClean="0">
                <a:solidFill>
                  <a:prstClr val="black"/>
                </a:solidFill>
              </a:rPr>
              <a:t>required</a:t>
            </a:r>
          </a:p>
          <a:p>
            <a:pPr marL="285750" indent="-285750">
              <a:buFont typeface="Arial" panose="020B0604020202020204" pitchFamily="34" charset="0"/>
              <a:buChar char="•"/>
            </a:pPr>
            <a:endParaRPr lang="en-US" sz="2800" dirty="0">
              <a:solidFill>
                <a:prstClr val="black"/>
              </a:solidFill>
            </a:endParaRPr>
          </a:p>
          <a:p>
            <a:endParaRPr lang="en-US" sz="2800" dirty="0">
              <a:solidFill>
                <a:prstClr val="black"/>
              </a:solidFill>
            </a:endParaRPr>
          </a:p>
        </p:txBody>
      </p:sp>
      <p:sp>
        <p:nvSpPr>
          <p:cNvPr id="11" name="TextBox 10"/>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2" name="Picture 11"/>
          <p:cNvPicPr>
            <a:picLocks noChangeAspect="1"/>
          </p:cNvPicPr>
          <p:nvPr/>
        </p:nvPicPr>
        <p:blipFill>
          <a:blip r:embed="rId8"/>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4" name="Slide 19">
            <a:hlinkClick r:id="" action="ppaction://media"/>
          </p:cNvPr>
          <p:cNvPicPr>
            <a:picLocks noChangeAspect="1"/>
          </p:cNvPicPr>
          <p:nvPr>
            <a:audioFile r:link="rId1"/>
            <p:extLst>
              <p:ext uri="{DAA4B4D4-6D71-4841-9C94-3DE7FCFB9230}">
                <p14:media xmlns:p14="http://schemas.microsoft.com/office/powerpoint/2010/main" r:embed="rId2">
                  <p14:trim st="684" end="392"/>
                </p14:media>
              </p:ext>
            </p:extLst>
          </p:nvPr>
        </p:nvPicPr>
        <p:blipFill>
          <a:blip r:embed="rId9"/>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28967075"/>
      </p:ext>
    </p:extLst>
  </p:cSld>
  <p:clrMapOvr>
    <a:masterClrMapping/>
  </p:clrMapOvr>
  <p:transition spd="slow" advTm="348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2"/>
        <p14:stopEvt time="4865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14000"/>
                    </a14:imgEffect>
                  </a14:imgLayer>
                </a14:imgProps>
              </a:ext>
              <a:ext uri="{28A0092B-C50C-407E-A947-70E740481C1C}">
                <a14:useLocalDpi xmlns:a14="http://schemas.microsoft.com/office/drawing/2010/main" val="0"/>
              </a:ext>
            </a:extLst>
          </a:blip>
          <a:stretch>
            <a:fillRect/>
          </a:stretch>
        </p:blipFill>
        <p:spPr>
          <a:xfrm>
            <a:off x="516834" y="283265"/>
            <a:ext cx="8090454" cy="6067840"/>
          </a:xfrm>
          <a:prstGeom prst="rect">
            <a:avLst/>
          </a:prstGeom>
          <a:effectLst>
            <a:outerShdw blurRad="50800" dist="88900" dir="5400000" algn="ctr" rotWithShape="0">
              <a:srgbClr val="000000">
                <a:alpha val="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82772" y="393406"/>
            <a:ext cx="8761230" cy="646331"/>
          </a:xfrm>
          <a:prstGeom prst="rect">
            <a:avLst/>
          </a:prstGeom>
          <a:noFill/>
        </p:spPr>
        <p:txBody>
          <a:bodyPr wrap="square" rtlCol="0">
            <a:spAutoFit/>
          </a:bodyPr>
          <a:lstStyle/>
          <a:p>
            <a:pPr marL="182880"/>
            <a:r>
              <a:rPr lang="en-US" sz="3600" dirty="0">
                <a:ln w="18415" cmpd="sng">
                  <a:solidFill>
                    <a:srgbClr val="FFFFFF"/>
                  </a:solidFill>
                  <a:prstDash val="solid"/>
                </a:ln>
                <a:solidFill>
                  <a:srgbClr val="FFFFFF"/>
                </a:solidFill>
                <a:latin typeface="Arial" pitchFamily="34" charset="0"/>
                <a:cs typeface="Arial" pitchFamily="34" charset="0"/>
              </a:rPr>
              <a:t>Meeting </a:t>
            </a:r>
            <a:r>
              <a:rPr lang="en-US" sz="3600" dirty="0" smtClean="0">
                <a:ln w="18415" cmpd="sng">
                  <a:solidFill>
                    <a:srgbClr val="FFFFFF"/>
                  </a:solidFill>
                  <a:prstDash val="solid"/>
                </a:ln>
                <a:solidFill>
                  <a:srgbClr val="FFFFFF"/>
                </a:solidFill>
                <a:latin typeface="Arial" pitchFamily="34" charset="0"/>
                <a:cs typeface="Arial" pitchFamily="34" charset="0"/>
              </a:rPr>
              <a:t>Purpose</a:t>
            </a:r>
            <a:endParaRPr lang="en-US" sz="36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0" y="1600200"/>
            <a:ext cx="8229600" cy="4191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1344" lvl="1">
              <a:lnSpc>
                <a:spcPct val="120000"/>
              </a:lnSpc>
              <a:buClr>
                <a:srgbClr val="1F497D"/>
              </a:buClr>
            </a:pPr>
            <a:endParaRPr lang="en-US" sz="1600" dirty="0">
              <a:solidFill>
                <a:prstClr val="black"/>
              </a:solidFill>
              <a:ea typeface="Batang" pitchFamily="18" charset="-127"/>
            </a:endParaRPr>
          </a:p>
        </p:txBody>
      </p:sp>
      <p:sp>
        <p:nvSpPr>
          <p:cNvPr id="2" name="TextBox 1"/>
          <p:cNvSpPr txBox="1"/>
          <p:nvPr/>
        </p:nvSpPr>
        <p:spPr>
          <a:xfrm>
            <a:off x="782039" y="2565450"/>
            <a:ext cx="4863849" cy="2548455"/>
          </a:xfrm>
          <a:prstGeom prst="rect">
            <a:avLst/>
          </a:prstGeom>
          <a:noFill/>
          <a:effectLst>
            <a:outerShdw blurRad="50800" dist="127000" dir="2700000" algn="tl" rotWithShape="0">
              <a:schemeClr val="bg1">
                <a:lumMod val="50000"/>
                <a:alpha val="40000"/>
              </a:schemeClr>
            </a:outerShdw>
          </a:effectLst>
        </p:spPr>
        <p:txBody>
          <a:bodyPr wrap="square" rtlCol="0">
            <a:spAutoFit/>
          </a:bodyPr>
          <a:lstStyle/>
          <a:p>
            <a:pPr marL="741344" indent="-457189">
              <a:lnSpc>
                <a:spcPct val="114000"/>
              </a:lnSpc>
              <a:buClr>
                <a:srgbClr val="1F497D"/>
              </a:buClr>
              <a:buFont typeface="Symbol" pitchFamily="18" charset="2"/>
              <a:buChar char="·"/>
            </a:pPr>
            <a:r>
              <a:rPr lang="en-US" sz="2800" b="1" dirty="0" smtClean="0">
                <a:solidFill>
                  <a:prstClr val="black"/>
                </a:solidFill>
                <a:ea typeface="Tahoma" pitchFamily="34" charset="0"/>
                <a:cs typeface="Tahoma" pitchFamily="34" charset="0"/>
              </a:rPr>
              <a:t>Project </a:t>
            </a:r>
            <a:r>
              <a:rPr lang="en-US" sz="2800" b="1" dirty="0">
                <a:solidFill>
                  <a:prstClr val="black"/>
                </a:solidFill>
                <a:ea typeface="Tahoma" pitchFamily="34" charset="0"/>
                <a:cs typeface="Tahoma" pitchFamily="34" charset="0"/>
              </a:rPr>
              <a:t>Overview</a:t>
            </a:r>
          </a:p>
          <a:p>
            <a:pPr marL="741344" indent="-457189">
              <a:lnSpc>
                <a:spcPct val="114000"/>
              </a:lnSpc>
              <a:buClr>
                <a:srgbClr val="1F497D"/>
              </a:buClr>
              <a:buFont typeface="Symbol" pitchFamily="18" charset="2"/>
              <a:buChar char="·"/>
            </a:pPr>
            <a:r>
              <a:rPr lang="en-US" sz="2800" b="1" dirty="0" smtClean="0">
                <a:solidFill>
                  <a:prstClr val="black"/>
                </a:solidFill>
                <a:ea typeface="Tahoma" pitchFamily="34" charset="0"/>
                <a:cs typeface="Tahoma" pitchFamily="34" charset="0"/>
              </a:rPr>
              <a:t>Purpose and Need</a:t>
            </a:r>
            <a:endParaRPr lang="en-US" sz="2800" b="1" dirty="0">
              <a:solidFill>
                <a:prstClr val="black"/>
              </a:solidFill>
              <a:ea typeface="Tahoma" pitchFamily="34" charset="0"/>
              <a:cs typeface="Tahoma" pitchFamily="34" charset="0"/>
            </a:endParaRPr>
          </a:p>
          <a:p>
            <a:pPr marL="741344" indent="-457189">
              <a:lnSpc>
                <a:spcPct val="114000"/>
              </a:lnSpc>
              <a:buClr>
                <a:srgbClr val="1F497D"/>
              </a:buClr>
              <a:buFont typeface="Symbol" pitchFamily="18" charset="2"/>
              <a:buChar char="·"/>
            </a:pPr>
            <a:r>
              <a:rPr lang="en-US" sz="2800" b="1" dirty="0" smtClean="0">
                <a:solidFill>
                  <a:prstClr val="black"/>
                </a:solidFill>
                <a:ea typeface="Tahoma" pitchFamily="34" charset="0"/>
                <a:cs typeface="Tahoma" pitchFamily="34" charset="0"/>
              </a:rPr>
              <a:t>Input on Preliminary Alternatives</a:t>
            </a:r>
          </a:p>
          <a:p>
            <a:pPr marL="741344" indent="-457189">
              <a:lnSpc>
                <a:spcPct val="114000"/>
              </a:lnSpc>
              <a:buClr>
                <a:srgbClr val="1F497D"/>
              </a:buClr>
              <a:buFont typeface="Symbol" pitchFamily="18" charset="2"/>
              <a:buChar char="·"/>
            </a:pPr>
            <a:r>
              <a:rPr lang="en-US" sz="2800" b="1" dirty="0" smtClean="0">
                <a:solidFill>
                  <a:prstClr val="black"/>
                </a:solidFill>
                <a:ea typeface="Tahoma" pitchFamily="34" charset="0"/>
                <a:cs typeface="Tahoma" pitchFamily="34" charset="0"/>
              </a:rPr>
              <a:t>Next Steps </a:t>
            </a:r>
            <a:endParaRPr lang="en-US" sz="2800" b="1" dirty="0">
              <a:solidFill>
                <a:prstClr val="black"/>
              </a:solidFill>
              <a:ea typeface="Tahoma" pitchFamily="34" charset="0"/>
              <a:cs typeface="Tahoma" pitchFamily="34" charset="0"/>
            </a:endParaRPr>
          </a:p>
        </p:txBody>
      </p:sp>
      <p:sp>
        <p:nvSpPr>
          <p:cNvPr id="9" name="TextBox 8"/>
          <p:cNvSpPr txBox="1"/>
          <p:nvPr/>
        </p:nvSpPr>
        <p:spPr>
          <a:xfrm>
            <a:off x="196045" y="6468353"/>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1266" name="Picture 2" descr="C:\Users\baldaufje\AppData\Local\Microsoft\Windows\Temporary Internet Files\Content.IE5\42RJH79X\cp-i-65-cG.30500.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6130" y="3097492"/>
            <a:ext cx="2308987" cy="1931707"/>
          </a:xfrm>
          <a:prstGeom prst="rect">
            <a:avLst/>
          </a:prstGeom>
          <a:solidFill>
            <a:schemeClr val="bg1"/>
          </a:solidFill>
          <a:effectLst>
            <a:outerShdw dist="114300" dir="2700000" algn="tl" rotWithShape="0">
              <a:schemeClr val="bg1">
                <a:lumMod val="50000"/>
                <a:alpha val="40000"/>
              </a:schemeClr>
            </a:outerShdw>
          </a:effectLst>
          <a:extLst/>
        </p:spPr>
      </p:pic>
      <p:pic>
        <p:nvPicPr>
          <p:cNvPr id="11" name="Picture 10"/>
          <p:cNvPicPr>
            <a:picLocks noChangeAspect="1"/>
          </p:cNvPicPr>
          <p:nvPr/>
        </p:nvPicPr>
        <p:blipFill>
          <a:blip r:embed="rId9"/>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8" name="Slide 2">
            <a:hlinkClick r:id="" action="ppaction://media"/>
          </p:cNvPr>
          <p:cNvPicPr>
            <a:picLocks noChangeAspect="1"/>
          </p:cNvPicPr>
          <p:nvPr>
            <a:audioFile r:link="rId1"/>
            <p:extLst>
              <p:ext uri="{DAA4B4D4-6D71-4841-9C94-3DE7FCFB9230}">
                <p14:media xmlns:p14="http://schemas.microsoft.com/office/powerpoint/2010/main" r:embed="rId2">
                  <p14:trim st="2168" end="3934.4149"/>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62740238"/>
      </p:ext>
    </p:extLst>
  </p:cSld>
  <p:clrMapOvr>
    <a:masterClrMapping/>
  </p:clrMapOvr>
  <p:transition spd="slow" advTm="152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8"/>
        <p14:stopEvt time="14250" objId="8"/>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harpenSoften amount="1000"/>
                    </a14:imgEffect>
                    <a14:imgEffect>
                      <a14:colorTemperature colorTemp="1500"/>
                    </a14:imgEffect>
                    <a14:imgEffect>
                      <a14:saturation sat="0"/>
                    </a14:imgEffect>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401782" y="1776845"/>
            <a:ext cx="8294914" cy="4567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ectangle 20"/>
          <p:cNvSpPr/>
          <p:nvPr/>
        </p:nvSpPr>
        <p:spPr>
          <a:xfrm>
            <a:off x="718490" y="2376647"/>
            <a:ext cx="7203671" cy="1588127"/>
          </a:xfrm>
          <a:prstGeom prst="rect">
            <a:avLst/>
          </a:prstGeom>
          <a:solidFill>
            <a:schemeClr val="bg1"/>
          </a:solidFill>
        </p:spPr>
        <p:txBody>
          <a:bodyPr wrap="square">
            <a:spAutoFit/>
          </a:bodyPr>
          <a:lstStyle/>
          <a:p>
            <a:pPr>
              <a:lnSpc>
                <a:spcPct val="90000"/>
              </a:lnSpc>
            </a:pPr>
            <a:r>
              <a:rPr lang="en-US" sz="2000" b="1" u="sng" dirty="0" smtClean="0">
                <a:solidFill>
                  <a:srgbClr val="0033CC"/>
                </a:solidFill>
              </a:rPr>
              <a:t>Purpose</a:t>
            </a:r>
            <a:endParaRPr lang="en-US" sz="2000" b="1" u="sng" dirty="0">
              <a:solidFill>
                <a:srgbClr val="0033CC"/>
              </a:solidFill>
            </a:endParaRPr>
          </a:p>
          <a:p>
            <a:pPr>
              <a:lnSpc>
                <a:spcPct val="90000"/>
              </a:lnSpc>
            </a:pPr>
            <a:r>
              <a:rPr lang="en-US" altLang="en-US" dirty="0" smtClean="0"/>
              <a:t>To </a:t>
            </a:r>
            <a:r>
              <a:rPr lang="en-US" altLang="en-US" dirty="0"/>
              <a:t>balance </a:t>
            </a:r>
            <a:r>
              <a:rPr lang="en-US" altLang="en-US" dirty="0" smtClean="0"/>
              <a:t>safety and mobility with access </a:t>
            </a:r>
          </a:p>
          <a:p>
            <a:pPr lvl="0">
              <a:lnSpc>
                <a:spcPct val="90000"/>
              </a:lnSpc>
            </a:pPr>
            <a:r>
              <a:rPr lang="en-US" sz="2000" b="1" u="sng" dirty="0" smtClean="0">
                <a:solidFill>
                  <a:srgbClr val="0033CC"/>
                </a:solidFill>
              </a:rPr>
              <a:t>Effect</a:t>
            </a:r>
            <a:endParaRPr lang="en-US" sz="2000" b="1" u="sng" dirty="0">
              <a:solidFill>
                <a:srgbClr val="0033CC"/>
              </a:solidFill>
            </a:endParaRPr>
          </a:p>
          <a:p>
            <a:pPr marL="285750" indent="-285750">
              <a:lnSpc>
                <a:spcPct val="90000"/>
              </a:lnSpc>
              <a:buFont typeface="Wingdings" panose="05000000000000000000" pitchFamily="2" charset="2"/>
              <a:buChar char="§"/>
            </a:pPr>
            <a:r>
              <a:rPr lang="en-US" altLang="en-US" dirty="0" smtClean="0"/>
              <a:t>Reduce conflict points</a:t>
            </a:r>
          </a:p>
          <a:p>
            <a:pPr marL="285750" indent="-285750">
              <a:lnSpc>
                <a:spcPct val="90000"/>
              </a:lnSpc>
              <a:buFont typeface="Wingdings" panose="05000000000000000000" pitchFamily="2" charset="2"/>
              <a:buChar char="§"/>
            </a:pPr>
            <a:r>
              <a:rPr lang="en-US" altLang="en-US" dirty="0" smtClean="0"/>
              <a:t>Free-up </a:t>
            </a:r>
            <a:r>
              <a:rPr lang="en-US" altLang="en-US" dirty="0"/>
              <a:t>through traffic </a:t>
            </a:r>
          </a:p>
          <a:p>
            <a:pPr marL="285750" indent="-285750">
              <a:lnSpc>
                <a:spcPct val="90000"/>
              </a:lnSpc>
              <a:buFont typeface="Arial" panose="020B0604020202020204" pitchFamily="34" charset="0"/>
              <a:buChar char="•"/>
            </a:pPr>
            <a:endParaRPr lang="en-US" altLang="en-US" sz="1400" dirty="0" smtClean="0"/>
          </a:p>
        </p:txBody>
      </p:sp>
      <p:pic>
        <p:nvPicPr>
          <p:cNvPr id="3" name="Picture 2"/>
          <p:cNvPicPr>
            <a:picLocks noChangeAspect="1"/>
          </p:cNvPicPr>
          <p:nvPr/>
        </p:nvPicPr>
        <p:blipFill>
          <a:blip r:embed="rId8"/>
          <a:stretch>
            <a:fillRect/>
          </a:stretch>
        </p:blipFill>
        <p:spPr>
          <a:xfrm>
            <a:off x="4952010" y="1721922"/>
            <a:ext cx="3020235" cy="4567046"/>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255" y="3782315"/>
            <a:ext cx="3316514" cy="248738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429491" y="398318"/>
            <a:ext cx="70104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Design Considerations</a:t>
            </a:r>
          </a:p>
        </p:txBody>
      </p:sp>
      <p:sp>
        <p:nvSpPr>
          <p:cNvPr id="14" name="TextBox 13"/>
          <p:cNvSpPr txBox="1"/>
          <p:nvPr/>
        </p:nvSpPr>
        <p:spPr>
          <a:xfrm>
            <a:off x="475013" y="995943"/>
            <a:ext cx="6553200" cy="457806"/>
          </a:xfrm>
          <a:prstGeom prst="rect">
            <a:avLst/>
          </a:prstGeom>
          <a:noFill/>
          <a:ln w="19050">
            <a:noFill/>
          </a:ln>
        </p:spPr>
        <p:txBody>
          <a:bodyPr wrap="square" lIns="26657" tIns="13329" rIns="26657" bIns="13329" rtlCol="0">
            <a:spAutoFit/>
          </a:bodyPr>
          <a:lstStyle/>
          <a:p>
            <a:r>
              <a:rPr lang="en-US" sz="2800" b="1" i="1" dirty="0" smtClean="0">
                <a:ln>
                  <a:solidFill>
                    <a:srgbClr val="4F81BD"/>
                  </a:solidFill>
                </a:ln>
                <a:solidFill>
                  <a:prstClr val="white"/>
                </a:solidFill>
                <a:latin typeface="Aharoni" pitchFamily="2" charset="-79"/>
                <a:cs typeface="Aharoni" pitchFamily="2" charset="-79"/>
              </a:rPr>
              <a:t>Access Management</a:t>
            </a:r>
            <a:endParaRPr lang="en-US" sz="2800" b="1" i="1" dirty="0">
              <a:ln>
                <a:solidFill>
                  <a:srgbClr val="4F81BD"/>
                </a:solidFill>
              </a:ln>
              <a:solidFill>
                <a:prstClr val="white"/>
              </a:solidFill>
              <a:latin typeface="Aharoni" pitchFamily="2" charset="-79"/>
              <a:cs typeface="Aharoni" pitchFamily="2" charset="-79"/>
            </a:endParaRPr>
          </a:p>
        </p:txBody>
      </p:sp>
      <p:sp>
        <p:nvSpPr>
          <p:cNvPr id="9" name="Title 1"/>
          <p:cNvSpPr txBox="1">
            <a:spLocks/>
          </p:cNvSpPr>
          <p:nvPr/>
        </p:nvSpPr>
        <p:spPr>
          <a:xfrm>
            <a:off x="533400" y="5791200"/>
            <a:ext cx="8229601" cy="172395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34000"/>
              </a:lnSpc>
            </a:pPr>
            <a:r>
              <a:rPr lang="en-US" sz="2800" dirty="0">
                <a:solidFill>
                  <a:prstClr val="black"/>
                </a:solidFill>
              </a:rPr>
              <a:t> </a:t>
            </a: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3000" dirty="0">
              <a:solidFill>
                <a:prstClr val="black"/>
              </a:solidFill>
              <a:ea typeface="Tahoma" pitchFamily="34" charset="0"/>
              <a:cs typeface="Tahoma" pitchFamily="34" charset="0"/>
            </a:endParaRPr>
          </a:p>
          <a:p>
            <a:pPr algn="l">
              <a:lnSpc>
                <a:spcPct val="134000"/>
              </a:lnSpc>
              <a:spcBef>
                <a:spcPts val="0"/>
              </a:spcBef>
              <a:buClr>
                <a:srgbClr val="1F497D"/>
              </a:buClr>
            </a:pPr>
            <a:endParaRPr lang="en-US" sz="2200" dirty="0">
              <a:solidFill>
                <a:prstClr val="black"/>
              </a:solidFill>
              <a:ea typeface="Tahoma" pitchFamily="34" charset="0"/>
              <a:cs typeface="Times New Roman"/>
            </a:endParaRPr>
          </a:p>
        </p:txBody>
      </p:sp>
      <p:sp>
        <p:nvSpPr>
          <p:cNvPr id="11" name="TextBox 10"/>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2" name="Picture 11"/>
          <p:cNvPicPr>
            <a:picLocks noChangeAspect="1"/>
          </p:cNvPicPr>
          <p:nvPr/>
        </p:nvPicPr>
        <p:blipFill>
          <a:blip r:embed="rId11"/>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23" name="Rectangle 22"/>
          <p:cNvSpPr/>
          <p:nvPr/>
        </p:nvSpPr>
        <p:spPr>
          <a:xfrm>
            <a:off x="3067586" y="6425593"/>
            <a:ext cx="3106235" cy="276999"/>
          </a:xfrm>
          <a:prstGeom prst="rect">
            <a:avLst/>
          </a:prstGeom>
        </p:spPr>
        <p:txBody>
          <a:bodyPr wrap="none">
            <a:spAutoFit/>
          </a:bodyPr>
          <a:lstStyle/>
          <a:p>
            <a:pPr algn="ctr">
              <a:spcBef>
                <a:spcPct val="50000"/>
              </a:spcBef>
            </a:pPr>
            <a:r>
              <a:rPr lang="en-US" altLang="en-US" sz="1200" dirty="0"/>
              <a:t>Source FHWA – Access Management Principals</a:t>
            </a:r>
          </a:p>
        </p:txBody>
      </p:sp>
      <p:sp>
        <p:nvSpPr>
          <p:cNvPr id="25" name="Rectangle 24"/>
          <p:cNvSpPr/>
          <p:nvPr/>
        </p:nvSpPr>
        <p:spPr>
          <a:xfrm>
            <a:off x="718491" y="3727028"/>
            <a:ext cx="4233519" cy="261610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1" i="0" u="sng" strike="noStrike" kern="0" cap="none" spc="0" normalizeH="0" baseline="0" noProof="0" dirty="0" smtClean="0">
                <a:ln>
                  <a:noFill/>
                </a:ln>
                <a:solidFill>
                  <a:srgbClr val="0000CC"/>
                </a:solidFill>
                <a:effectLst/>
                <a:uLnTx/>
                <a:uFillTx/>
                <a:ea typeface="+mj-ea"/>
                <a:cs typeface="+mj-cs"/>
              </a:rPr>
              <a:t>Raised Curb Median</a:t>
            </a:r>
            <a:endParaRPr kumimoji="0" lang="en-US" altLang="en-US" sz="2000" b="1" i="0" u="none" strike="noStrike" kern="0" cap="none" spc="0" normalizeH="0" baseline="0" noProof="0" dirty="0" smtClean="0">
              <a:ln>
                <a:noFill/>
              </a:ln>
              <a:solidFill>
                <a:srgbClr val="0000CC"/>
              </a:solidFill>
              <a:effectLst/>
              <a:uLnTx/>
              <a:uFillTx/>
              <a:ea typeface="+mj-ea"/>
              <a:cs typeface="+mj-cs"/>
            </a:endParaRPr>
          </a:p>
          <a:p>
            <a:pPr marL="285750" lvl="0" indent="-285750">
              <a:buFont typeface="Wingdings" panose="05000000000000000000" pitchFamily="2" charset="2"/>
              <a:buChar char="§"/>
            </a:pPr>
            <a:r>
              <a:rPr kumimoji="0" lang="en-US" altLang="en-US" i="0" strike="noStrike" kern="0" cap="none" spc="0" normalizeH="0" baseline="0" noProof="0" dirty="0" smtClean="0">
                <a:ln>
                  <a:noFill/>
                </a:ln>
                <a:effectLst/>
                <a:uLnTx/>
                <a:uFillTx/>
                <a:ea typeface="+mj-ea"/>
                <a:cs typeface="+mj-cs"/>
              </a:rPr>
              <a:t>Raised medians </a:t>
            </a:r>
            <a:r>
              <a:rPr kumimoji="0" lang="en-US" altLang="en-US" i="0" u="none" strike="noStrike" kern="0" cap="none" spc="0" normalizeH="0" baseline="0" noProof="0" dirty="0" smtClean="0">
                <a:ln>
                  <a:noFill/>
                </a:ln>
                <a:effectLst/>
                <a:uLnTx/>
                <a:uFillTx/>
                <a:ea typeface="+mj-ea"/>
                <a:cs typeface="+mj-cs"/>
              </a:rPr>
              <a:t>separate traffic and direct motorists where to access properties.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i="0" strike="noStrike" kern="0" cap="none" spc="0" normalizeH="0" baseline="0" noProof="0" dirty="0" smtClean="0">
                <a:ln>
                  <a:noFill/>
                </a:ln>
                <a:effectLst/>
                <a:uLnTx/>
                <a:uFillTx/>
                <a:ea typeface="+mj-ea"/>
                <a:cs typeface="+mj-cs"/>
              </a:rPr>
              <a:t>Turn lanes a</a:t>
            </a:r>
            <a:r>
              <a:rPr kumimoji="0" lang="en-US" altLang="en-US" i="0" u="none" strike="noStrike" kern="0" cap="none" spc="0" normalizeH="0" baseline="0" noProof="0" dirty="0" smtClean="0">
                <a:ln>
                  <a:noFill/>
                </a:ln>
                <a:effectLst/>
                <a:uLnTx/>
                <a:uFillTx/>
                <a:ea typeface="+mj-ea"/>
                <a:cs typeface="+mj-cs"/>
              </a:rPr>
              <a:t>re used to queue separate movements and to “free up” through traffic</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i="0" u="none" strike="noStrike" kern="0" cap="none" spc="0" normalizeH="0" baseline="0" noProof="0" dirty="0" smtClean="0">
                <a:ln>
                  <a:noFill/>
                </a:ln>
                <a:effectLst/>
                <a:uLnTx/>
                <a:uFillTx/>
                <a:ea typeface="+mj-ea"/>
                <a:cs typeface="+mj-cs"/>
              </a:rPr>
              <a:t>Raised medians provide opportunities for improving</a:t>
            </a:r>
            <a:r>
              <a:rPr kumimoji="0" lang="en-US" altLang="en-US" i="0" u="none" strike="noStrike" kern="0" cap="none" spc="0" normalizeH="0" noProof="0" dirty="0" smtClean="0">
                <a:ln>
                  <a:noFill/>
                </a:ln>
                <a:effectLst/>
                <a:uLnTx/>
                <a:uFillTx/>
                <a:ea typeface="+mj-ea"/>
                <a:cs typeface="+mj-cs"/>
              </a:rPr>
              <a:t> aesthetics</a:t>
            </a:r>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798636" y="3930643"/>
            <a:ext cx="812800" cy="812800"/>
          </a:xfrm>
          <a:prstGeom prst="rect">
            <a:avLst/>
          </a:prstGeom>
        </p:spPr>
      </p:pic>
    </p:spTree>
    <p:custDataLst>
      <p:tags r:id="rId1"/>
    </p:custDataLst>
    <p:extLst>
      <p:ext uri="{BB962C8B-B14F-4D97-AF65-F5344CB8AC3E}">
        <p14:creationId xmlns:p14="http://schemas.microsoft.com/office/powerpoint/2010/main" val="3207768645"/>
      </p:ext>
    </p:extLst>
  </p:cSld>
  <p:clrMapOvr>
    <a:masterClrMapping/>
  </p:clrMapOvr>
  <p:transition spd="slow" advTm="54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75" fill="hold"/>
                                        <p:tgtEl>
                                          <p:spTgt spid="4"/>
                                        </p:tgtEl>
                                      </p:cBhvr>
                                    </p:cmd>
                                  </p:childTnLst>
                                </p:cTn>
                              </p:par>
                              <p:par>
                                <p:cTn id="7" presetID="1" presetClass="entr" presetSubtype="0" fill="hold" grpId="0" nodeType="withEffect">
                                  <p:stCondLst>
                                    <p:cond delay="36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25" grpId="0" animBg="1"/>
    </p:bldLst>
  </p:timing>
  <p:extLst mod="1">
    <p:ext uri="{E180D4A7-C9FB-4DFB-919C-405C955672EB}">
      <p14:showEvtLst xmlns:p14="http://schemas.microsoft.com/office/powerpoint/2010/main">
        <p14:playEvt time="1" objId="2"/>
        <p14:stopEvt time="5863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87928" y="387927"/>
            <a:ext cx="3838978" cy="1200329"/>
          </a:xfrm>
          <a:prstGeom prst="rect">
            <a:avLst/>
          </a:prstGeom>
          <a:noFill/>
        </p:spPr>
        <p:txBody>
          <a:bodyPr wrap="square" rtlCol="0">
            <a:spAutoFit/>
          </a:bodyPr>
          <a:lstStyle/>
          <a:p>
            <a:r>
              <a:rPr lang="en-US" sz="3600" dirty="0" smtClean="0">
                <a:ln w="18415" cmpd="sng">
                  <a:solidFill>
                    <a:srgbClr val="FFFFFF"/>
                  </a:solidFill>
                  <a:prstDash val="solid"/>
                </a:ln>
                <a:solidFill>
                  <a:srgbClr val="FFFFFF"/>
                </a:solidFill>
                <a:latin typeface="Arial" pitchFamily="34" charset="0"/>
                <a:cs typeface="Arial" pitchFamily="34" charset="0"/>
              </a:rPr>
              <a:t>Intersection Studies</a:t>
            </a:r>
            <a:endParaRPr lang="en-US" sz="3600" dirty="0">
              <a:ln w="18415" cmpd="sng">
                <a:solidFill>
                  <a:srgbClr val="FFFFFF"/>
                </a:solidFill>
                <a:prstDash val="solid"/>
              </a:ln>
              <a:solidFill>
                <a:srgbClr val="FFFFFF"/>
              </a:solidFill>
              <a:latin typeface="Arial" pitchFamily="34" charset="0"/>
              <a:cs typeface="Arial" pitchFamily="34" charset="0"/>
            </a:endParaRPr>
          </a:p>
        </p:txBody>
      </p:sp>
      <p:grpSp>
        <p:nvGrpSpPr>
          <p:cNvPr id="33" name="Group 32"/>
          <p:cNvGrpSpPr/>
          <p:nvPr/>
        </p:nvGrpSpPr>
        <p:grpSpPr>
          <a:xfrm>
            <a:off x="4185288" y="52166"/>
            <a:ext cx="4874244" cy="6747086"/>
            <a:chOff x="-10642" y="1884922"/>
            <a:chExt cx="4033164" cy="4783252"/>
          </a:xfrm>
        </p:grpSpPr>
        <p:grpSp>
          <p:nvGrpSpPr>
            <p:cNvPr id="37" name="Group 36"/>
            <p:cNvGrpSpPr/>
            <p:nvPr/>
          </p:nvGrpSpPr>
          <p:grpSpPr>
            <a:xfrm>
              <a:off x="-10642" y="1884922"/>
              <a:ext cx="4033164" cy="4783252"/>
              <a:chOff x="4596785" y="1466783"/>
              <a:chExt cx="4547215" cy="5392906"/>
            </a:xfrm>
          </p:grpSpPr>
          <p:pic>
            <p:nvPicPr>
              <p:cNvPr id="6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6785" y="1466783"/>
                <a:ext cx="4547215" cy="5392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3" name="Rectangle 62"/>
              <p:cNvSpPr/>
              <p:nvPr/>
            </p:nvSpPr>
            <p:spPr>
              <a:xfrm>
                <a:off x="4850296" y="1720185"/>
                <a:ext cx="1304507"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IL 132</a:t>
                </a:r>
              </a:p>
            </p:txBody>
          </p:sp>
          <p:sp>
            <p:nvSpPr>
              <p:cNvPr id="64" name="Rectangle 63"/>
              <p:cNvSpPr/>
              <p:nvPr/>
            </p:nvSpPr>
            <p:spPr>
              <a:xfrm>
                <a:off x="5995777" y="4080283"/>
                <a:ext cx="1840823" cy="381002"/>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Washington St.</a:t>
                </a:r>
              </a:p>
            </p:txBody>
          </p:sp>
          <p:sp>
            <p:nvSpPr>
              <p:cNvPr id="65" name="Rectangle 64"/>
              <p:cNvSpPr/>
              <p:nvPr/>
            </p:nvSpPr>
            <p:spPr>
              <a:xfrm>
                <a:off x="6154803" y="4970886"/>
                <a:ext cx="1840823"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IL 120</a:t>
                </a:r>
              </a:p>
            </p:txBody>
          </p:sp>
          <p:sp>
            <p:nvSpPr>
              <p:cNvPr id="66" name="Rectangle 65"/>
              <p:cNvSpPr/>
              <p:nvPr/>
            </p:nvSpPr>
            <p:spPr>
              <a:xfrm rot="16200000">
                <a:off x="6462864" y="5276229"/>
                <a:ext cx="1840823"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US 45</a:t>
                </a:r>
              </a:p>
            </p:txBody>
          </p:sp>
          <p:sp>
            <p:nvSpPr>
              <p:cNvPr id="67" name="Rectangle 66"/>
              <p:cNvSpPr/>
              <p:nvPr/>
            </p:nvSpPr>
            <p:spPr>
              <a:xfrm rot="16200000">
                <a:off x="5619098" y="5600454"/>
                <a:ext cx="1840823"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IL 83</a:t>
                </a:r>
              </a:p>
            </p:txBody>
          </p:sp>
          <p:sp>
            <p:nvSpPr>
              <p:cNvPr id="68" name="Rectangle 67"/>
              <p:cNvSpPr/>
              <p:nvPr/>
            </p:nvSpPr>
            <p:spPr>
              <a:xfrm>
                <a:off x="5771220" y="6302788"/>
                <a:ext cx="1840823"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Peterson Rd.</a:t>
                </a:r>
              </a:p>
            </p:txBody>
          </p:sp>
          <p:sp>
            <p:nvSpPr>
              <p:cNvPr id="69" name="Rectangle 68"/>
              <p:cNvSpPr/>
              <p:nvPr/>
            </p:nvSpPr>
            <p:spPr>
              <a:xfrm rot="21151613">
                <a:off x="5084401" y="3048826"/>
                <a:ext cx="1840823" cy="383079"/>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Rollins Rd.</a:t>
                </a:r>
              </a:p>
            </p:txBody>
          </p:sp>
          <p:sp>
            <p:nvSpPr>
              <p:cNvPr id="71" name="Rectangle 70"/>
              <p:cNvSpPr/>
              <p:nvPr/>
            </p:nvSpPr>
            <p:spPr>
              <a:xfrm rot="4708877">
                <a:off x="4924441" y="2388280"/>
                <a:ext cx="1145481" cy="356251"/>
              </a:xfrm>
              <a:prstGeom prst="rect">
                <a:avLst/>
              </a:prstGeom>
            </p:spPr>
            <p:txBody>
              <a:bodyPr wrap="square">
                <a:spAutoFit/>
              </a:bodyPr>
              <a:lstStyle/>
              <a:p>
                <a:pPr lvl="1">
                  <a:lnSpc>
                    <a:spcPct val="134000"/>
                  </a:lnSpc>
                  <a:buClr>
                    <a:srgbClr val="1F497D"/>
                  </a:buClr>
                </a:pPr>
                <a:r>
                  <a:rPr lang="en-US" sz="1200" b="1" dirty="0">
                    <a:solidFill>
                      <a:prstClr val="black"/>
                    </a:solidFill>
                    <a:ea typeface="Tahoma" pitchFamily="34" charset="0"/>
                    <a:cs typeface="Tahoma" pitchFamily="34" charset="0"/>
                  </a:rPr>
                  <a:t>IL 83</a:t>
                </a:r>
              </a:p>
            </p:txBody>
          </p:sp>
          <p:pic>
            <p:nvPicPr>
              <p:cNvPr id="72" name="Picture 71"/>
              <p:cNvPicPr>
                <a:picLocks noChangeAspect="1"/>
              </p:cNvPicPr>
              <p:nvPr/>
            </p:nvPicPr>
            <p:blipFill rotWithShape="1">
              <a:blip r:embed="rId7" cstate="print">
                <a:extLst>
                  <a:ext uri="{28A0092B-C50C-407E-A947-70E740481C1C}">
                    <a14:useLocalDpi xmlns:a14="http://schemas.microsoft.com/office/drawing/2010/main" val="0"/>
                  </a:ext>
                </a:extLst>
              </a:blip>
              <a:srcRect l="33803" r="33860"/>
              <a:stretch/>
            </p:blipFill>
            <p:spPr>
              <a:xfrm>
                <a:off x="5687551" y="5653553"/>
                <a:ext cx="276244" cy="804549"/>
              </a:xfrm>
              <a:prstGeom prst="rect">
                <a:avLst/>
              </a:prstGeom>
              <a:ln>
                <a:solidFill>
                  <a:schemeClr val="tx1"/>
                </a:solidFill>
              </a:ln>
            </p:spPr>
          </p:pic>
          <p:sp>
            <p:nvSpPr>
              <p:cNvPr id="73" name="Freeform 72"/>
              <p:cNvSpPr/>
              <p:nvPr/>
            </p:nvSpPr>
            <p:spPr>
              <a:xfrm>
                <a:off x="4739640" y="1524000"/>
                <a:ext cx="2560319" cy="5052060"/>
              </a:xfrm>
              <a:custGeom>
                <a:avLst/>
                <a:gdLst>
                  <a:gd name="connsiteX0" fmla="*/ 0 w 2560320"/>
                  <a:gd name="connsiteY0" fmla="*/ 0 h 5052060"/>
                  <a:gd name="connsiteX1" fmla="*/ 678180 w 2560320"/>
                  <a:gd name="connsiteY1" fmla="*/ 1943100 h 5052060"/>
                  <a:gd name="connsiteX2" fmla="*/ 868680 w 2560320"/>
                  <a:gd name="connsiteY2" fmla="*/ 2423160 h 5052060"/>
                  <a:gd name="connsiteX3" fmla="*/ 2560320 w 2560320"/>
                  <a:gd name="connsiteY3" fmla="*/ 5052060 h 5052060"/>
                </a:gdLst>
                <a:ahLst/>
                <a:cxnLst>
                  <a:cxn ang="0">
                    <a:pos x="connsiteX0" y="connsiteY0"/>
                  </a:cxn>
                  <a:cxn ang="0">
                    <a:pos x="connsiteX1" y="connsiteY1"/>
                  </a:cxn>
                  <a:cxn ang="0">
                    <a:pos x="connsiteX2" y="connsiteY2"/>
                  </a:cxn>
                  <a:cxn ang="0">
                    <a:pos x="connsiteX3" y="connsiteY3"/>
                  </a:cxn>
                </a:cxnLst>
                <a:rect l="l" t="t" r="r" b="b"/>
                <a:pathLst>
                  <a:path w="2560320" h="5052060">
                    <a:moveTo>
                      <a:pt x="0" y="0"/>
                    </a:moveTo>
                    <a:cubicBezTo>
                      <a:pt x="266700" y="769620"/>
                      <a:pt x="533400" y="1539240"/>
                      <a:pt x="678180" y="1943100"/>
                    </a:cubicBezTo>
                    <a:cubicBezTo>
                      <a:pt x="822960" y="2346960"/>
                      <a:pt x="554990" y="1905000"/>
                      <a:pt x="868680" y="2423160"/>
                    </a:cubicBezTo>
                    <a:cubicBezTo>
                      <a:pt x="1182370" y="2941320"/>
                      <a:pt x="2264410" y="4516120"/>
                      <a:pt x="2560320" y="505206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reeform 34"/>
            <p:cNvSpPr/>
            <p:nvPr/>
          </p:nvSpPr>
          <p:spPr>
            <a:xfrm>
              <a:off x="138545" y="4765964"/>
              <a:ext cx="3038764" cy="1838036"/>
            </a:xfrm>
            <a:custGeom>
              <a:avLst/>
              <a:gdLst>
                <a:gd name="connsiteX0" fmla="*/ 0 w 3038764"/>
                <a:gd name="connsiteY0" fmla="*/ 0 h 1838036"/>
                <a:gd name="connsiteX1" fmla="*/ 609600 w 3038764"/>
                <a:gd name="connsiteY1" fmla="*/ 332509 h 1838036"/>
                <a:gd name="connsiteX2" fmla="*/ 1200728 w 3038764"/>
                <a:gd name="connsiteY2" fmla="*/ 618836 h 1838036"/>
                <a:gd name="connsiteX3" fmla="*/ 1616364 w 3038764"/>
                <a:gd name="connsiteY3" fmla="*/ 812800 h 1838036"/>
                <a:gd name="connsiteX4" fmla="*/ 2133600 w 3038764"/>
                <a:gd name="connsiteY4" fmla="*/ 1154545 h 1838036"/>
                <a:gd name="connsiteX5" fmla="*/ 2567710 w 3038764"/>
                <a:gd name="connsiteY5" fmla="*/ 1570181 h 1838036"/>
                <a:gd name="connsiteX6" fmla="*/ 2844800 w 3038764"/>
                <a:gd name="connsiteY6" fmla="*/ 1773381 h 1838036"/>
                <a:gd name="connsiteX7" fmla="*/ 3038764 w 3038764"/>
                <a:gd name="connsiteY7" fmla="*/ 183803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8764" h="1838036">
                  <a:moveTo>
                    <a:pt x="0" y="0"/>
                  </a:moveTo>
                  <a:cubicBezTo>
                    <a:pt x="204739" y="114685"/>
                    <a:pt x="409479" y="229370"/>
                    <a:pt x="609600" y="332509"/>
                  </a:cubicBezTo>
                  <a:cubicBezTo>
                    <a:pt x="809721" y="435648"/>
                    <a:pt x="1032934" y="538788"/>
                    <a:pt x="1200728" y="618836"/>
                  </a:cubicBezTo>
                  <a:cubicBezTo>
                    <a:pt x="1368522" y="698885"/>
                    <a:pt x="1460885" y="723515"/>
                    <a:pt x="1616364" y="812800"/>
                  </a:cubicBezTo>
                  <a:cubicBezTo>
                    <a:pt x="1771843" y="902085"/>
                    <a:pt x="1975042" y="1028315"/>
                    <a:pt x="2133600" y="1154545"/>
                  </a:cubicBezTo>
                  <a:cubicBezTo>
                    <a:pt x="2292158" y="1280775"/>
                    <a:pt x="2449177" y="1467042"/>
                    <a:pt x="2567710" y="1570181"/>
                  </a:cubicBezTo>
                  <a:cubicBezTo>
                    <a:pt x="2686243" y="1673320"/>
                    <a:pt x="2766291" y="1728739"/>
                    <a:pt x="2844800" y="1773381"/>
                  </a:cubicBezTo>
                  <a:cubicBezTo>
                    <a:pt x="2923309" y="1818023"/>
                    <a:pt x="2981036" y="1828029"/>
                    <a:pt x="3038764" y="1838036"/>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p:cNvSpPr/>
          <p:nvPr/>
        </p:nvSpPr>
        <p:spPr>
          <a:xfrm>
            <a:off x="7178280" y="5950874"/>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779111" y="5534710"/>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72509" y="4329539"/>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135926" y="4693988"/>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349505" y="5034888"/>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061761" y="4108003"/>
            <a:ext cx="137906" cy="158313"/>
          </a:xfrm>
          <a:prstGeom prst="ellipse">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072509" y="3925344"/>
            <a:ext cx="137906" cy="158313"/>
          </a:xfrm>
          <a:prstGeom prst="ellipse">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061761" y="3482185"/>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723553" y="3178447"/>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18635" y="2424939"/>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981035" y="2186982"/>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949682" y="1912370"/>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916286" y="1544511"/>
            <a:ext cx="137906" cy="158314"/>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811777" y="988017"/>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742824" y="726257"/>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p:cNvSpPr txBox="1">
            <a:spLocks/>
          </p:cNvSpPr>
          <p:nvPr/>
        </p:nvSpPr>
        <p:spPr>
          <a:xfrm>
            <a:off x="388096" y="2446562"/>
            <a:ext cx="4392125" cy="391532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1200"/>
              </a:spcAft>
              <a:defRPr/>
            </a:pPr>
            <a:r>
              <a:rPr lang="en-US" sz="3000" b="1" dirty="0" smtClean="0">
                <a:solidFill>
                  <a:srgbClr val="0033CC"/>
                </a:solidFill>
              </a:rPr>
              <a:t>Roundabout Analysis</a:t>
            </a:r>
          </a:p>
          <a:p>
            <a:pPr marL="342900" indent="-342900" algn="l">
              <a:spcBef>
                <a:spcPts val="0"/>
              </a:spcBef>
              <a:spcAft>
                <a:spcPts val="1200"/>
              </a:spcAft>
              <a:buFont typeface="Wingdings" panose="05000000000000000000" pitchFamily="2" charset="2"/>
              <a:buChar char="§"/>
              <a:defRPr/>
            </a:pPr>
            <a:r>
              <a:rPr lang="en-US" sz="2400" dirty="0" smtClean="0"/>
              <a:t>20 Locations Considered</a:t>
            </a:r>
          </a:p>
          <a:p>
            <a:pPr marL="342900" indent="-342900" algn="l">
              <a:spcBef>
                <a:spcPts val="0"/>
              </a:spcBef>
              <a:spcAft>
                <a:spcPts val="1200"/>
              </a:spcAft>
              <a:buFont typeface="Wingdings" panose="05000000000000000000" pitchFamily="2" charset="2"/>
              <a:buChar char="§"/>
              <a:defRPr/>
            </a:pPr>
            <a:r>
              <a:rPr lang="en-US" sz="2400" dirty="0" smtClean="0">
                <a:ea typeface="Tahoma" pitchFamily="34" charset="0"/>
                <a:cs typeface="Tahoma" pitchFamily="34" charset="0"/>
              </a:rPr>
              <a:t>Two Locations Carried Forward:</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568" y="2768857"/>
            <a:ext cx="297603" cy="297603"/>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3773" y="6355572"/>
            <a:ext cx="324864" cy="258415"/>
          </a:xfrm>
          <a:prstGeom prst="rect">
            <a:avLst/>
          </a:prstGeom>
        </p:spPr>
      </p:pic>
      <p:sp>
        <p:nvSpPr>
          <p:cNvPr id="47" name="TextBox 46"/>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sp>
        <p:nvSpPr>
          <p:cNvPr id="3" name="TextBox 2"/>
          <p:cNvSpPr txBox="1"/>
          <p:nvPr/>
        </p:nvSpPr>
        <p:spPr>
          <a:xfrm>
            <a:off x="7459213" y="3406402"/>
            <a:ext cx="1355556" cy="338554"/>
          </a:xfrm>
          <a:prstGeom prst="rect">
            <a:avLst/>
          </a:prstGeom>
          <a:noFill/>
        </p:spPr>
        <p:txBody>
          <a:bodyPr wrap="square" rtlCol="0">
            <a:spAutoFit/>
          </a:bodyPr>
          <a:lstStyle/>
          <a:p>
            <a:r>
              <a:rPr lang="en-US" sz="1600" b="1" dirty="0" smtClean="0"/>
              <a:t>Frederick Rd</a:t>
            </a:r>
            <a:endParaRPr lang="en-US" sz="1600" b="1" dirty="0"/>
          </a:p>
        </p:txBody>
      </p:sp>
      <p:cxnSp>
        <p:nvCxnSpPr>
          <p:cNvPr id="6" name="Straight Connector 5"/>
          <p:cNvCxnSpPr>
            <a:stCxn id="3" idx="1"/>
            <a:endCxn id="79" idx="6"/>
          </p:cNvCxnSpPr>
          <p:nvPr/>
        </p:nvCxnSpPr>
        <p:spPr>
          <a:xfrm flipH="1">
            <a:off x="6210415" y="3575679"/>
            <a:ext cx="1248798" cy="428822"/>
          </a:xfrm>
          <a:prstGeom prst="line">
            <a:avLst/>
          </a:prstGeom>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7358893" y="4091830"/>
            <a:ext cx="1355556" cy="338554"/>
          </a:xfrm>
          <a:prstGeom prst="rect">
            <a:avLst/>
          </a:prstGeom>
          <a:noFill/>
        </p:spPr>
        <p:txBody>
          <a:bodyPr wrap="square" rtlCol="0">
            <a:spAutoFit/>
          </a:bodyPr>
          <a:lstStyle/>
          <a:p>
            <a:r>
              <a:rPr lang="en-US" sz="1600" b="1" dirty="0" smtClean="0"/>
              <a:t>Library Ln</a:t>
            </a:r>
            <a:endParaRPr lang="en-US" sz="1600" b="1" dirty="0"/>
          </a:p>
        </p:txBody>
      </p:sp>
      <p:cxnSp>
        <p:nvCxnSpPr>
          <p:cNvPr id="43" name="Straight Connector 42"/>
          <p:cNvCxnSpPr>
            <a:stCxn id="42" idx="1"/>
            <a:endCxn id="78" idx="6"/>
          </p:cNvCxnSpPr>
          <p:nvPr/>
        </p:nvCxnSpPr>
        <p:spPr>
          <a:xfrm flipH="1" flipV="1">
            <a:off x="6199667" y="4187160"/>
            <a:ext cx="1159226" cy="73947"/>
          </a:xfrm>
          <a:prstGeom prst="line">
            <a:avLst/>
          </a:prstGeom>
        </p:spPr>
        <p:style>
          <a:lnRef idx="2">
            <a:schemeClr val="dk1"/>
          </a:lnRef>
          <a:fillRef idx="0">
            <a:schemeClr val="dk1"/>
          </a:fillRef>
          <a:effectRef idx="1">
            <a:schemeClr val="dk1"/>
          </a:effectRef>
          <a:fontRef idx="minor">
            <a:schemeClr val="tx1"/>
          </a:fontRef>
        </p:style>
      </p:cxnSp>
      <p:sp>
        <p:nvSpPr>
          <p:cNvPr id="48" name="Oval 47"/>
          <p:cNvSpPr/>
          <p:nvPr/>
        </p:nvSpPr>
        <p:spPr>
          <a:xfrm>
            <a:off x="488064" y="3210538"/>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065894" y="4102720"/>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072509" y="3924892"/>
            <a:ext cx="137906" cy="158313"/>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8064" y="3710933"/>
            <a:ext cx="137906" cy="158313"/>
          </a:xfrm>
          <a:prstGeom prst="ellipse">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21">
            <a:hlinkClick r:id="" action="ppaction://media"/>
          </p:cNvPr>
          <p:cNvPicPr>
            <a:picLocks noChangeAspect="1"/>
          </p:cNvPicPr>
          <p:nvPr>
            <a:audioFile r:link="rId1"/>
            <p:extLst>
              <p:ext uri="{DAA4B4D4-6D71-4841-9C94-3DE7FCFB9230}">
                <p14:media xmlns:p14="http://schemas.microsoft.com/office/powerpoint/2010/main" r:embed="rId2">
                  <p14:trim st="684" end="1288"/>
                </p14:media>
              </p:ext>
            </p:extLst>
          </p:nvPr>
        </p:nvPicPr>
        <p:blipFill>
          <a:blip r:embed="rId10"/>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51351599"/>
      </p:ext>
    </p:extLst>
  </p:cSld>
  <p:clrMapOvr>
    <a:masterClrMapping/>
  </p:clrMapOvr>
  <p:transition spd="slow" advTm="340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28" fill="hold"/>
                                        <p:tgtEl>
                                          <p:spTgt spid="5"/>
                                        </p:tgtEl>
                                      </p:cBhvr>
                                    </p:cmd>
                                  </p:childTnLst>
                                </p:cTn>
                              </p:par>
                              <p:par>
                                <p:cTn id="7" presetID="1" presetClass="exit" presetSubtype="0" fill="hold" grpId="0" nodeType="withEffect">
                                  <p:stCondLst>
                                    <p:cond delay="23000"/>
                                  </p:stCondLst>
                                  <p:childTnLst>
                                    <p:set>
                                      <p:cBhvr>
                                        <p:cTn id="8" dur="1" fill="hold">
                                          <p:stCondLst>
                                            <p:cond delay="0"/>
                                          </p:stCondLst>
                                        </p:cTn>
                                        <p:tgtEl>
                                          <p:spTgt spid="87"/>
                                        </p:tgtEl>
                                        <p:attrNameLst>
                                          <p:attrName>style.visibility</p:attrName>
                                        </p:attrNameLst>
                                      </p:cBhvr>
                                      <p:to>
                                        <p:strVal val="hidden"/>
                                      </p:to>
                                    </p:set>
                                  </p:childTnLst>
                                </p:cTn>
                              </p:par>
                              <p:par>
                                <p:cTn id="9" presetID="1" presetClass="exit" presetSubtype="0" fill="hold" grpId="0" nodeType="withEffect">
                                  <p:stCondLst>
                                    <p:cond delay="23000"/>
                                  </p:stCondLst>
                                  <p:childTnLst>
                                    <p:set>
                                      <p:cBhvr>
                                        <p:cTn id="10" dur="1" fill="hold">
                                          <p:stCondLst>
                                            <p:cond delay="0"/>
                                          </p:stCondLst>
                                        </p:cTn>
                                        <p:tgtEl>
                                          <p:spTgt spid="86"/>
                                        </p:tgtEl>
                                        <p:attrNameLst>
                                          <p:attrName>style.visibility</p:attrName>
                                        </p:attrNameLst>
                                      </p:cBhvr>
                                      <p:to>
                                        <p:strVal val="hidden"/>
                                      </p:to>
                                    </p:set>
                                  </p:childTnLst>
                                </p:cTn>
                              </p:par>
                              <p:par>
                                <p:cTn id="11" presetID="1" presetClass="exit" presetSubtype="0" fill="hold" grpId="0" nodeType="withEffect">
                                  <p:stCondLst>
                                    <p:cond delay="23000"/>
                                  </p:stCondLst>
                                  <p:childTnLst>
                                    <p:set>
                                      <p:cBhvr>
                                        <p:cTn id="12" dur="1" fill="hold">
                                          <p:stCondLst>
                                            <p:cond delay="0"/>
                                          </p:stCondLst>
                                        </p:cTn>
                                        <p:tgtEl>
                                          <p:spTgt spid="85"/>
                                        </p:tgtEl>
                                        <p:attrNameLst>
                                          <p:attrName>style.visibility</p:attrName>
                                        </p:attrNameLst>
                                      </p:cBhvr>
                                      <p:to>
                                        <p:strVal val="hidden"/>
                                      </p:to>
                                    </p:set>
                                  </p:childTnLst>
                                </p:cTn>
                              </p:par>
                              <p:par>
                                <p:cTn id="13" presetID="1" presetClass="exit" presetSubtype="0" fill="hold" grpId="0" nodeType="withEffect">
                                  <p:stCondLst>
                                    <p:cond delay="23000"/>
                                  </p:stCondLst>
                                  <p:childTnLst>
                                    <p:set>
                                      <p:cBhvr>
                                        <p:cTn id="14" dur="1" fill="hold">
                                          <p:stCondLst>
                                            <p:cond delay="0"/>
                                          </p:stCondLst>
                                        </p:cTn>
                                        <p:tgtEl>
                                          <p:spTgt spid="84"/>
                                        </p:tgtEl>
                                        <p:attrNameLst>
                                          <p:attrName>style.visibility</p:attrName>
                                        </p:attrNameLst>
                                      </p:cBhvr>
                                      <p:to>
                                        <p:strVal val="hidden"/>
                                      </p:to>
                                    </p:set>
                                  </p:childTnLst>
                                </p:cTn>
                              </p:par>
                              <p:par>
                                <p:cTn id="15" presetID="1" presetClass="exit" presetSubtype="0" fill="hold" grpId="0" nodeType="withEffect">
                                  <p:stCondLst>
                                    <p:cond delay="23000"/>
                                  </p:stCondLst>
                                  <p:childTnLst>
                                    <p:set>
                                      <p:cBhvr>
                                        <p:cTn id="16" dur="1" fill="hold">
                                          <p:stCondLst>
                                            <p:cond delay="0"/>
                                          </p:stCondLst>
                                        </p:cTn>
                                        <p:tgtEl>
                                          <p:spTgt spid="83"/>
                                        </p:tgtEl>
                                        <p:attrNameLst>
                                          <p:attrName>style.visibility</p:attrName>
                                        </p:attrNameLst>
                                      </p:cBhvr>
                                      <p:to>
                                        <p:strVal val="hidden"/>
                                      </p:to>
                                    </p:set>
                                  </p:childTnLst>
                                </p:cTn>
                              </p:par>
                              <p:par>
                                <p:cTn id="17" presetID="1" presetClass="exit" presetSubtype="0" fill="hold" grpId="0" nodeType="withEffect">
                                  <p:stCondLst>
                                    <p:cond delay="23000"/>
                                  </p:stCondLst>
                                  <p:childTnLst>
                                    <p:set>
                                      <p:cBhvr>
                                        <p:cTn id="18" dur="1" fill="hold">
                                          <p:stCondLst>
                                            <p:cond delay="0"/>
                                          </p:stCondLst>
                                        </p:cTn>
                                        <p:tgtEl>
                                          <p:spTgt spid="82"/>
                                        </p:tgtEl>
                                        <p:attrNameLst>
                                          <p:attrName>style.visibility</p:attrName>
                                        </p:attrNameLst>
                                      </p:cBhvr>
                                      <p:to>
                                        <p:strVal val="hidden"/>
                                      </p:to>
                                    </p:set>
                                  </p:childTnLst>
                                </p:cTn>
                              </p:par>
                              <p:par>
                                <p:cTn id="19" presetID="1" presetClass="exit" presetSubtype="0" fill="hold" grpId="0" nodeType="withEffect">
                                  <p:stCondLst>
                                    <p:cond delay="23000"/>
                                  </p:stCondLst>
                                  <p:childTnLst>
                                    <p:set>
                                      <p:cBhvr>
                                        <p:cTn id="20" dur="1" fill="hold">
                                          <p:stCondLst>
                                            <p:cond delay="0"/>
                                          </p:stCondLst>
                                        </p:cTn>
                                        <p:tgtEl>
                                          <p:spTgt spid="81"/>
                                        </p:tgtEl>
                                        <p:attrNameLst>
                                          <p:attrName>style.visibility</p:attrName>
                                        </p:attrNameLst>
                                      </p:cBhvr>
                                      <p:to>
                                        <p:strVal val="hidden"/>
                                      </p:to>
                                    </p:set>
                                  </p:childTnLst>
                                </p:cTn>
                              </p:par>
                              <p:par>
                                <p:cTn id="21" presetID="1" presetClass="exit" presetSubtype="0" fill="hold" grpId="0" nodeType="withEffect">
                                  <p:stCondLst>
                                    <p:cond delay="23000"/>
                                  </p:stCondLst>
                                  <p:childTnLst>
                                    <p:set>
                                      <p:cBhvr>
                                        <p:cTn id="22" dur="1" fill="hold">
                                          <p:stCondLst>
                                            <p:cond delay="0"/>
                                          </p:stCondLst>
                                        </p:cTn>
                                        <p:tgtEl>
                                          <p:spTgt spid="80"/>
                                        </p:tgtEl>
                                        <p:attrNameLst>
                                          <p:attrName>style.visibility</p:attrName>
                                        </p:attrNameLst>
                                      </p:cBhvr>
                                      <p:to>
                                        <p:strVal val="hidden"/>
                                      </p:to>
                                    </p:set>
                                  </p:childTnLst>
                                </p:cTn>
                              </p:par>
                              <p:par>
                                <p:cTn id="23" presetID="1" presetClass="exit" presetSubtype="0" fill="hold" grpId="0" nodeType="withEffect">
                                  <p:stCondLst>
                                    <p:cond delay="23000"/>
                                  </p:stCondLst>
                                  <p:childTnLst>
                                    <p:set>
                                      <p:cBhvr>
                                        <p:cTn id="24" dur="1" fill="hold">
                                          <p:stCondLst>
                                            <p:cond delay="0"/>
                                          </p:stCondLst>
                                        </p:cTn>
                                        <p:tgtEl>
                                          <p:spTgt spid="75"/>
                                        </p:tgtEl>
                                        <p:attrNameLst>
                                          <p:attrName>style.visibility</p:attrName>
                                        </p:attrNameLst>
                                      </p:cBhvr>
                                      <p:to>
                                        <p:strVal val="hidden"/>
                                      </p:to>
                                    </p:set>
                                  </p:childTnLst>
                                </p:cTn>
                              </p:par>
                              <p:par>
                                <p:cTn id="25" presetID="1" presetClass="exit" presetSubtype="0" fill="hold" grpId="0" nodeType="withEffect">
                                  <p:stCondLst>
                                    <p:cond delay="23000"/>
                                  </p:stCondLst>
                                  <p:childTnLst>
                                    <p:set>
                                      <p:cBhvr>
                                        <p:cTn id="26" dur="1" fill="hold">
                                          <p:stCondLst>
                                            <p:cond delay="0"/>
                                          </p:stCondLst>
                                        </p:cTn>
                                        <p:tgtEl>
                                          <p:spTgt spid="76"/>
                                        </p:tgtEl>
                                        <p:attrNameLst>
                                          <p:attrName>style.visibility</p:attrName>
                                        </p:attrNameLst>
                                      </p:cBhvr>
                                      <p:to>
                                        <p:strVal val="hidden"/>
                                      </p:to>
                                    </p:set>
                                  </p:childTnLst>
                                </p:cTn>
                              </p:par>
                              <p:par>
                                <p:cTn id="27" presetID="1" presetClass="exit" presetSubtype="0" fill="hold" grpId="0" nodeType="withEffect">
                                  <p:stCondLst>
                                    <p:cond delay="23000"/>
                                  </p:stCondLst>
                                  <p:childTnLst>
                                    <p:set>
                                      <p:cBhvr>
                                        <p:cTn id="28" dur="1" fill="hold">
                                          <p:stCondLst>
                                            <p:cond delay="0"/>
                                          </p:stCondLst>
                                        </p:cTn>
                                        <p:tgtEl>
                                          <p:spTgt spid="77"/>
                                        </p:tgtEl>
                                        <p:attrNameLst>
                                          <p:attrName>style.visibility</p:attrName>
                                        </p:attrNameLst>
                                      </p:cBhvr>
                                      <p:to>
                                        <p:strVal val="hidden"/>
                                      </p:to>
                                    </p:set>
                                  </p:childTnLst>
                                </p:cTn>
                              </p:par>
                              <p:par>
                                <p:cTn id="29" presetID="1" presetClass="exit" presetSubtype="0" fill="hold" grpId="0" nodeType="withEffect">
                                  <p:stCondLst>
                                    <p:cond delay="23000"/>
                                  </p:stCondLst>
                                  <p:childTnLst>
                                    <p:set>
                                      <p:cBhvr>
                                        <p:cTn id="30" dur="1" fill="hold">
                                          <p:stCondLst>
                                            <p:cond delay="0"/>
                                          </p:stCondLst>
                                        </p:cTn>
                                        <p:tgtEl>
                                          <p:spTgt spid="74"/>
                                        </p:tgtEl>
                                        <p:attrNameLst>
                                          <p:attrName>style.visibility</p:attrName>
                                        </p:attrNameLst>
                                      </p:cBhvr>
                                      <p:to>
                                        <p:strVal val="hidden"/>
                                      </p:to>
                                    </p:set>
                                  </p:childTnLst>
                                </p:cTn>
                              </p:par>
                              <p:par>
                                <p:cTn id="31" presetID="1" presetClass="exit" presetSubtype="0" fill="hold" grpId="0" nodeType="withEffect">
                                  <p:stCondLst>
                                    <p:cond delay="2300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0" nodeType="withEffect">
                                  <p:stCondLst>
                                    <p:cond delay="23000"/>
                                  </p:stCondLst>
                                  <p:childTnLst>
                                    <p:set>
                                      <p:cBhvr>
                                        <p:cTn id="34" dur="1" fill="hold">
                                          <p:stCondLst>
                                            <p:cond delay="0"/>
                                          </p:stCondLst>
                                        </p:cTn>
                                        <p:tgtEl>
                                          <p:spTgt spid="49"/>
                                        </p:tgtEl>
                                        <p:attrNameLst>
                                          <p:attrName>style.visibility</p:attrName>
                                        </p:attrNameLst>
                                      </p:cBhvr>
                                      <p:to>
                                        <p:strVal val="hidden"/>
                                      </p:to>
                                    </p:set>
                                  </p:childTnLst>
                                </p:cTn>
                              </p:par>
                              <p:par>
                                <p:cTn id="35" presetID="1" presetClass="exit" presetSubtype="0" fill="hold" grpId="0" nodeType="withEffect">
                                  <p:stCondLst>
                                    <p:cond delay="23000"/>
                                  </p:stCondLst>
                                  <p:childTnLst>
                                    <p:set>
                                      <p:cBhvr>
                                        <p:cTn id="36" dur="1" fill="hold">
                                          <p:stCondLst>
                                            <p:cond delay="0"/>
                                          </p:stCondLst>
                                        </p:cTn>
                                        <p:tgtEl>
                                          <p:spTgt spid="50"/>
                                        </p:tgtEl>
                                        <p:attrNameLst>
                                          <p:attrName>style.visibility</p:attrName>
                                        </p:attrNameLst>
                                      </p:cBhvr>
                                      <p:to>
                                        <p:strVal val="hidden"/>
                                      </p:to>
                                    </p:set>
                                  </p:childTnLst>
                                </p:cTn>
                              </p:par>
                              <p:par>
                                <p:cTn id="37" presetID="1" presetClass="entr" presetSubtype="0" fill="hold" grpId="0" nodeType="withEffect">
                                  <p:stCondLst>
                                    <p:cond delay="2300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2300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2300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2300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4" grpId="0" animBg="1"/>
      <p:bldP spid="74" grpId="0" animBg="1"/>
      <p:bldP spid="75" grpId="0" animBg="1"/>
      <p:bldP spid="76" grpId="0" animBg="1"/>
      <p:bldP spid="77" grpId="0" animBg="1"/>
      <p:bldP spid="80" grpId="0" animBg="1"/>
      <p:bldP spid="81" grpId="0" animBg="1"/>
      <p:bldP spid="82" grpId="0" animBg="1"/>
      <p:bldP spid="83" grpId="0" animBg="1"/>
      <p:bldP spid="84" grpId="0" animBg="1"/>
      <p:bldP spid="85" grpId="0" animBg="1"/>
      <p:bldP spid="86" grpId="0" animBg="1"/>
      <p:bldP spid="87" grpId="0" animBg="1"/>
      <p:bldP spid="3" grpId="0"/>
      <p:bldP spid="42" grpId="0"/>
      <p:bldP spid="49" grpId="0" animBg="1"/>
      <p:bldP spid="50" grpId="0" animBg="1"/>
    </p:bldLst>
  </p:timing>
  <p:extLst mod="1">
    <p:ext uri="{E180D4A7-C9FB-4DFB-919C-405C955672EB}">
      <p14:showEvtLst xmlns:p14="http://schemas.microsoft.com/office/powerpoint/2010/main">
        <p14:playEvt time="0" objId="2"/>
        <p14:stopEvt time="34834"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11119" y="322819"/>
            <a:ext cx="8321761" cy="621236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13" name="TextBox 12"/>
          <p:cNvSpPr txBox="1"/>
          <p:nvPr/>
        </p:nvSpPr>
        <p:spPr>
          <a:xfrm>
            <a:off x="238991" y="524514"/>
            <a:ext cx="9144000" cy="646331"/>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Initial Alternative Analysis</a:t>
            </a:r>
            <a:endParaRPr lang="en-US" sz="36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381001" y="1676400"/>
            <a:ext cx="8490091"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Clr>
                <a:prstClr val="black"/>
              </a:buClr>
              <a:buFont typeface="Arial" pitchFamily="34" charset="0"/>
              <a:buChar char="•"/>
            </a:pPr>
            <a:endParaRPr lang="en-US" sz="1800" b="1" dirty="0">
              <a:solidFill>
                <a:prstClr val="black"/>
              </a:solidFill>
              <a:latin typeface="Batang" pitchFamily="18" charset="-127"/>
              <a:ea typeface="Batang" pitchFamily="18" charset="-127"/>
            </a:endParaRPr>
          </a:p>
        </p:txBody>
      </p:sp>
      <p:sp>
        <p:nvSpPr>
          <p:cNvPr id="17" name="TextBox 16"/>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sp>
        <p:nvSpPr>
          <p:cNvPr id="16" name="TextBox 15"/>
          <p:cNvSpPr txBox="1"/>
          <p:nvPr/>
        </p:nvSpPr>
        <p:spPr>
          <a:xfrm>
            <a:off x="443364" y="2274027"/>
            <a:ext cx="6780396" cy="1077218"/>
          </a:xfrm>
          <a:prstGeom prst="rect">
            <a:avLst/>
          </a:prstGeom>
          <a:noFill/>
        </p:spPr>
        <p:txBody>
          <a:bodyPr wrap="square" rtlCol="0">
            <a:spAutoFit/>
          </a:bodyPr>
          <a:lstStyle/>
          <a:p>
            <a:pPr>
              <a:spcAft>
                <a:spcPts val="1200"/>
              </a:spcAft>
            </a:pPr>
            <a:r>
              <a:rPr lang="en-US" sz="3200" b="1" dirty="0" smtClean="0">
                <a:solidFill>
                  <a:srgbClr val="0033CC"/>
                </a:solidFill>
              </a:rPr>
              <a:t>2-Lane</a:t>
            </a:r>
            <a:r>
              <a:rPr lang="en-US" sz="2400" b="1" dirty="0" smtClean="0">
                <a:solidFill>
                  <a:srgbClr val="0000FF"/>
                </a:solidFill>
              </a:rPr>
              <a:t> </a:t>
            </a:r>
            <a:r>
              <a:rPr lang="en-US" sz="3200" b="1" dirty="0" smtClean="0">
                <a:solidFill>
                  <a:srgbClr val="0033CC"/>
                </a:solidFill>
              </a:rPr>
              <a:t>Alternative</a:t>
            </a:r>
            <a:endParaRPr lang="en-US" sz="3200" b="1" dirty="0">
              <a:solidFill>
                <a:srgbClr val="0033CC"/>
              </a:solidFill>
            </a:endParaRPr>
          </a:p>
          <a:p>
            <a:pPr marL="342900" indent="-342900">
              <a:spcAft>
                <a:spcPts val="1200"/>
              </a:spcAft>
              <a:buFont typeface="Wingdings" panose="05000000000000000000" pitchFamily="2" charset="2"/>
              <a:buChar char="§"/>
            </a:pPr>
            <a:r>
              <a:rPr lang="en-US" sz="2200" dirty="0" smtClean="0"/>
              <a:t>1-lane in each direction with a center turn lane</a:t>
            </a:r>
            <a:endParaRPr lang="en-US" sz="2200" dirty="0"/>
          </a:p>
        </p:txBody>
      </p:sp>
      <p:sp>
        <p:nvSpPr>
          <p:cNvPr id="19" name="TextBox 18"/>
          <p:cNvSpPr txBox="1"/>
          <p:nvPr/>
        </p:nvSpPr>
        <p:spPr>
          <a:xfrm>
            <a:off x="443363" y="3610036"/>
            <a:ext cx="6936508" cy="2554545"/>
          </a:xfrm>
          <a:prstGeom prst="rect">
            <a:avLst/>
          </a:prstGeom>
          <a:noFill/>
        </p:spPr>
        <p:txBody>
          <a:bodyPr wrap="square" rtlCol="0">
            <a:spAutoFit/>
          </a:bodyPr>
          <a:lstStyle/>
          <a:p>
            <a:pPr>
              <a:spcAft>
                <a:spcPts val="1200"/>
              </a:spcAft>
            </a:pPr>
            <a:r>
              <a:rPr lang="en-US" sz="3200" b="1" dirty="0">
                <a:solidFill>
                  <a:srgbClr val="0033CC"/>
                </a:solidFill>
              </a:rPr>
              <a:t>4-Lane Alternatives</a:t>
            </a:r>
          </a:p>
          <a:p>
            <a:pPr marL="342900" indent="-342900">
              <a:spcAft>
                <a:spcPts val="1200"/>
              </a:spcAft>
              <a:buFont typeface="Wingdings" panose="05000000000000000000" pitchFamily="2" charset="2"/>
              <a:buChar char="§"/>
            </a:pPr>
            <a:r>
              <a:rPr lang="en-US" sz="2200" dirty="0" smtClean="0"/>
              <a:t>2-lanes in each direction</a:t>
            </a:r>
          </a:p>
          <a:p>
            <a:pPr marL="800100" lvl="1" indent="-342900">
              <a:spcAft>
                <a:spcPts val="1200"/>
              </a:spcAft>
              <a:buFont typeface="Arial" panose="020B0604020202020204" pitchFamily="34" charset="0"/>
              <a:buChar char="•"/>
            </a:pPr>
            <a:r>
              <a:rPr lang="en-US" sz="2200" dirty="0" smtClean="0"/>
              <a:t>Raised curb median</a:t>
            </a:r>
          </a:p>
          <a:p>
            <a:pPr marL="800100" lvl="1" indent="-342900">
              <a:spcAft>
                <a:spcPts val="1200"/>
              </a:spcAft>
              <a:buFont typeface="Arial" panose="020B0604020202020204" pitchFamily="34" charset="0"/>
              <a:buChar char="•"/>
            </a:pPr>
            <a:r>
              <a:rPr lang="en-US" sz="2200" dirty="0" smtClean="0"/>
              <a:t>Flush median with a center turn lane</a:t>
            </a:r>
          </a:p>
          <a:p>
            <a:pPr marL="800100" lvl="1" indent="-342900">
              <a:spcAft>
                <a:spcPts val="1200"/>
              </a:spcAft>
              <a:buFont typeface="Arial" panose="020B0604020202020204" pitchFamily="34" charset="0"/>
              <a:buChar char="•"/>
            </a:pPr>
            <a:r>
              <a:rPr lang="en-US" sz="2200" dirty="0" smtClean="0"/>
              <a:t>Depressed (grass) median – rural section only</a:t>
            </a:r>
            <a:endParaRPr lang="en-US" sz="2200" dirty="0"/>
          </a:p>
        </p:txBody>
      </p:sp>
      <p:pic>
        <p:nvPicPr>
          <p:cNvPr id="8" name="Picture 7"/>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4" name="Slide 22">
            <a:hlinkClick r:id="" action="ppaction://media"/>
          </p:cNvPr>
          <p:cNvPicPr>
            <a:picLocks noChangeAspect="1"/>
          </p:cNvPicPr>
          <p:nvPr>
            <a:audioFile r:link="rId1"/>
            <p:extLst>
              <p:ext uri="{DAA4B4D4-6D71-4841-9C94-3DE7FCFB9230}">
                <p14:media xmlns:p14="http://schemas.microsoft.com/office/powerpoint/2010/main" r:embed="rId2">
                  <p14:trim st="969" end="400"/>
                </p14:media>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662928727"/>
      </p:ext>
    </p:extLst>
  </p:cSld>
  <p:clrMapOvr>
    <a:masterClrMapping/>
  </p:clrMapOvr>
  <mc:AlternateContent xmlns:mc="http://schemas.openxmlformats.org/markup-compatibility/2006" xmlns:p14="http://schemas.microsoft.com/office/powerpoint/2010/main">
    <mc:Choice Requires="p14">
      <p:transition spd="med" p14:dur="700" advTm="30740">
        <p:fade/>
      </p:transition>
    </mc:Choice>
    <mc:Fallback xmlns="">
      <p:transition xmlns:p14="http://schemas.microsoft.com/office/powerpoint/2010/main" spd="med" advTm="30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3"/>
        <p14:stopEvt time="32549"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32" name="TextBox 31"/>
          <p:cNvSpPr txBox="1"/>
          <p:nvPr/>
        </p:nvSpPr>
        <p:spPr>
          <a:xfrm>
            <a:off x="429490" y="408709"/>
            <a:ext cx="70104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Purpose and Need Screening</a:t>
            </a:r>
          </a:p>
        </p:txBody>
      </p:sp>
      <p:sp>
        <p:nvSpPr>
          <p:cNvPr id="33" name="TextBox 32"/>
          <p:cNvSpPr txBox="1"/>
          <p:nvPr/>
        </p:nvSpPr>
        <p:spPr>
          <a:xfrm>
            <a:off x="484027" y="952500"/>
            <a:ext cx="7990114" cy="457806"/>
          </a:xfrm>
          <a:prstGeom prst="rect">
            <a:avLst/>
          </a:prstGeom>
          <a:noFill/>
          <a:ln w="19050">
            <a:noFill/>
          </a:ln>
        </p:spPr>
        <p:txBody>
          <a:bodyPr wrap="square" lIns="26657" tIns="13329" rIns="26657" bIns="13329" rtlCol="0">
            <a:spAutoFit/>
          </a:bodyPr>
          <a:lstStyle/>
          <a:p>
            <a:r>
              <a:rPr lang="en-US" sz="2800" b="1" dirty="0">
                <a:ln>
                  <a:solidFill>
                    <a:srgbClr val="4F81BD"/>
                  </a:solidFill>
                </a:ln>
                <a:solidFill>
                  <a:prstClr val="white"/>
                </a:solidFill>
                <a:latin typeface="Arial" panose="020B0604020202020204" pitchFamily="34" charset="0"/>
                <a:cs typeface="Arial" panose="020B0604020202020204" pitchFamily="34" charset="0"/>
              </a:rPr>
              <a:t>Capacity </a:t>
            </a:r>
            <a:r>
              <a:rPr lang="en-US" sz="2800" b="1" dirty="0" smtClean="0">
                <a:ln>
                  <a:solidFill>
                    <a:srgbClr val="4F81BD"/>
                  </a:solidFill>
                </a:ln>
                <a:solidFill>
                  <a:prstClr val="white"/>
                </a:solidFill>
                <a:latin typeface="Arial" panose="020B0604020202020204" pitchFamily="34" charset="0"/>
                <a:cs typeface="Arial" panose="020B0604020202020204" pitchFamily="34" charset="0"/>
              </a:rPr>
              <a:t>of 2-Lane Alternatives</a:t>
            </a:r>
            <a:endParaRPr lang="en-US" sz="2800" b="1" dirty="0">
              <a:ln>
                <a:solidFill>
                  <a:srgbClr val="4F81BD"/>
                </a:solidFill>
              </a:ln>
              <a:solidFill>
                <a:prstClr val="white"/>
              </a:solidFill>
              <a:latin typeface="Arial" panose="020B0604020202020204" pitchFamily="34" charset="0"/>
              <a:cs typeface="Arial" panose="020B0604020202020204" pitchFamily="34" charset="0"/>
            </a:endParaRPr>
          </a:p>
        </p:txBody>
      </p:sp>
      <p:sp>
        <p:nvSpPr>
          <p:cNvPr id="14" name="TextBox 13"/>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grpSp>
        <p:nvGrpSpPr>
          <p:cNvPr id="37" name="Group 36"/>
          <p:cNvGrpSpPr/>
          <p:nvPr/>
        </p:nvGrpSpPr>
        <p:grpSpPr>
          <a:xfrm>
            <a:off x="3990110" y="1859972"/>
            <a:ext cx="4218708" cy="4883727"/>
            <a:chOff x="215" y="1477610"/>
            <a:chExt cx="4977682" cy="5392906"/>
          </a:xfrm>
        </p:grpSpPr>
        <p:grpSp>
          <p:nvGrpSpPr>
            <p:cNvPr id="45" name="Group 44"/>
            <p:cNvGrpSpPr/>
            <p:nvPr/>
          </p:nvGrpSpPr>
          <p:grpSpPr>
            <a:xfrm>
              <a:off x="215" y="1477610"/>
              <a:ext cx="4977682" cy="5392906"/>
              <a:chOff x="4596785" y="1466783"/>
              <a:chExt cx="4977682" cy="5392906"/>
            </a:xfrm>
          </p:grpSpPr>
          <p:grpSp>
            <p:nvGrpSpPr>
              <p:cNvPr id="58" name="Group 57"/>
              <p:cNvGrpSpPr/>
              <p:nvPr/>
            </p:nvGrpSpPr>
            <p:grpSpPr>
              <a:xfrm>
                <a:off x="4596785" y="1466783"/>
                <a:ext cx="4977682" cy="5392906"/>
                <a:chOff x="4596785" y="1466783"/>
                <a:chExt cx="4977682" cy="5392906"/>
              </a:xfrm>
            </p:grpSpPr>
            <p:grpSp>
              <p:nvGrpSpPr>
                <p:cNvPr id="60" name="Group 59"/>
                <p:cNvGrpSpPr/>
                <p:nvPr/>
              </p:nvGrpSpPr>
              <p:grpSpPr>
                <a:xfrm>
                  <a:off x="4596785" y="1466783"/>
                  <a:ext cx="4977682" cy="5392906"/>
                  <a:chOff x="4596785" y="1466783"/>
                  <a:chExt cx="4977682" cy="5392906"/>
                </a:xfrm>
              </p:grpSpPr>
              <p:pic>
                <p:nvPicPr>
                  <p:cNvPr id="62" name="Picture 2"/>
                  <p:cNvPicPr>
                    <a:picLocks noChangeAspect="1" noChangeArrowheads="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596785" y="1466783"/>
                    <a:ext cx="4547215" cy="5392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3" name="Rectangle 62"/>
                  <p:cNvSpPr/>
                  <p:nvPr/>
                </p:nvSpPr>
                <p:spPr>
                  <a:xfrm>
                    <a:off x="4850296" y="1720186"/>
                    <a:ext cx="1480879" cy="420725"/>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132</a:t>
                    </a:r>
                  </a:p>
                </p:txBody>
              </p:sp>
              <p:sp>
                <p:nvSpPr>
                  <p:cNvPr id="64" name="Rectangle 63"/>
                  <p:cNvSpPr/>
                  <p:nvPr/>
                </p:nvSpPr>
                <p:spPr>
                  <a:xfrm>
                    <a:off x="5995777" y="4080283"/>
                    <a:ext cx="1840823" cy="693964"/>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Washington </a:t>
                    </a:r>
                    <a:r>
                      <a:rPr lang="en-US" sz="1200" dirty="0">
                        <a:solidFill>
                          <a:schemeClr val="bg1">
                            <a:lumMod val="50000"/>
                          </a:schemeClr>
                        </a:solidFill>
                        <a:ea typeface="Tahoma" pitchFamily="34" charset="0"/>
                        <a:cs typeface="Tahoma" pitchFamily="34" charset="0"/>
                      </a:rPr>
                      <a:t>St.</a:t>
                    </a:r>
                  </a:p>
                </p:txBody>
              </p:sp>
              <p:sp>
                <p:nvSpPr>
                  <p:cNvPr id="65" name="Rectangle 64"/>
                  <p:cNvSpPr/>
                  <p:nvPr/>
                </p:nvSpPr>
                <p:spPr>
                  <a:xfrm>
                    <a:off x="6154803" y="4970886"/>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120</a:t>
                    </a:r>
                  </a:p>
                </p:txBody>
              </p:sp>
              <p:sp>
                <p:nvSpPr>
                  <p:cNvPr id="66" name="Rectangle 65"/>
                  <p:cNvSpPr/>
                  <p:nvPr/>
                </p:nvSpPr>
                <p:spPr>
                  <a:xfrm rot="16200000">
                    <a:off x="6391305" y="5242995"/>
                    <a:ext cx="1840823" cy="449547"/>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US 45</a:t>
                    </a:r>
                  </a:p>
                </p:txBody>
              </p:sp>
              <p:sp>
                <p:nvSpPr>
                  <p:cNvPr id="67" name="Rectangle 66"/>
                  <p:cNvSpPr/>
                  <p:nvPr/>
                </p:nvSpPr>
                <p:spPr>
                  <a:xfrm rot="16200000">
                    <a:off x="5619098" y="5567221"/>
                    <a:ext cx="1840823" cy="449547"/>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83</a:t>
                    </a:r>
                  </a:p>
                </p:txBody>
              </p:sp>
              <p:sp>
                <p:nvSpPr>
                  <p:cNvPr id="68" name="Rectangle 67"/>
                  <p:cNvSpPr/>
                  <p:nvPr/>
                </p:nvSpPr>
                <p:spPr>
                  <a:xfrm>
                    <a:off x="5326806" y="6309301"/>
                    <a:ext cx="2049354" cy="420725"/>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Peterson Rd.</a:t>
                    </a:r>
                  </a:p>
                </p:txBody>
              </p:sp>
              <p:sp>
                <p:nvSpPr>
                  <p:cNvPr id="69" name="Rectangle 68"/>
                  <p:cNvSpPr/>
                  <p:nvPr/>
                </p:nvSpPr>
                <p:spPr>
                  <a:xfrm rot="21151613">
                    <a:off x="5084402" y="3030002"/>
                    <a:ext cx="1840823" cy="420725"/>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Rollins Rd</a:t>
                    </a:r>
                    <a:r>
                      <a:rPr lang="en-US" sz="1200" dirty="0">
                        <a:solidFill>
                          <a:schemeClr val="bg1">
                            <a:lumMod val="50000"/>
                          </a:schemeClr>
                        </a:solidFill>
                        <a:ea typeface="Tahoma" pitchFamily="34" charset="0"/>
                        <a:cs typeface="Tahoma" pitchFamily="34" charset="0"/>
                      </a:rPr>
                      <a:t>.</a:t>
                    </a:r>
                  </a:p>
                </p:txBody>
              </p:sp>
              <p:sp>
                <p:nvSpPr>
                  <p:cNvPr id="70" name="Rectangle 69"/>
                  <p:cNvSpPr/>
                  <p:nvPr/>
                </p:nvSpPr>
                <p:spPr>
                  <a:xfrm>
                    <a:off x="7733644" y="6296677"/>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137</a:t>
                    </a:r>
                  </a:p>
                </p:txBody>
              </p:sp>
            </p:grpSp>
            <p:pic>
              <p:nvPicPr>
                <p:cNvPr id="61" name="Picture 60"/>
                <p:cNvPicPr>
                  <a:picLocks noChangeAspect="1"/>
                </p:cNvPicPr>
                <p:nvPr/>
              </p:nvPicPr>
              <p:blipFill rotWithShape="1">
                <a:blip r:embed="rId8" cstate="print">
                  <a:duotone>
                    <a:prstClr val="black"/>
                    <a:srgbClr val="D9C3A5">
                      <a:tint val="50000"/>
                      <a:satMod val="180000"/>
                    </a:srgbClr>
                  </a:duotone>
                  <a:extLst>
                    <a:ext uri="{28A0092B-C50C-407E-A947-70E740481C1C}">
                      <a14:useLocalDpi xmlns:a14="http://schemas.microsoft.com/office/drawing/2010/main" val="0"/>
                    </a:ext>
                  </a:extLst>
                </a:blip>
                <a:srcRect l="33803" r="33860"/>
                <a:stretch/>
              </p:blipFill>
              <p:spPr>
                <a:xfrm>
                  <a:off x="5589407" y="5985904"/>
                  <a:ext cx="276244" cy="804549"/>
                </a:xfrm>
                <a:prstGeom prst="rect">
                  <a:avLst/>
                </a:prstGeom>
              </p:spPr>
            </p:pic>
          </p:grpSp>
          <p:sp>
            <p:nvSpPr>
              <p:cNvPr id="59" name="Freeform 58"/>
              <p:cNvSpPr/>
              <p:nvPr/>
            </p:nvSpPr>
            <p:spPr>
              <a:xfrm>
                <a:off x="7292340" y="6568440"/>
                <a:ext cx="83820" cy="190500"/>
              </a:xfrm>
              <a:custGeom>
                <a:avLst/>
                <a:gdLst>
                  <a:gd name="connsiteX0" fmla="*/ 0 w 83820"/>
                  <a:gd name="connsiteY0" fmla="*/ 0 h 190500"/>
                  <a:gd name="connsiteX1" fmla="*/ 83820 w 83820"/>
                  <a:gd name="connsiteY1" fmla="*/ 190500 h 190500"/>
                </a:gdLst>
                <a:ahLst/>
                <a:cxnLst>
                  <a:cxn ang="0">
                    <a:pos x="connsiteX0" y="connsiteY0"/>
                  </a:cxn>
                  <a:cxn ang="0">
                    <a:pos x="connsiteX1" y="connsiteY1"/>
                  </a:cxn>
                </a:cxnLst>
                <a:rect l="l" t="t" r="r" b="b"/>
                <a:pathLst>
                  <a:path w="83820" h="190500">
                    <a:moveTo>
                      <a:pt x="0" y="0"/>
                    </a:moveTo>
                    <a:lnTo>
                      <a:pt x="83820" y="19050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57200" y="1973580"/>
              <a:ext cx="3070860" cy="4637517"/>
              <a:chOff x="457200" y="1973580"/>
              <a:chExt cx="3070860" cy="4637517"/>
            </a:xfrm>
          </p:grpSpPr>
          <p:sp>
            <p:nvSpPr>
              <p:cNvPr id="40" name="Freeform 39"/>
              <p:cNvSpPr/>
              <p:nvPr/>
            </p:nvSpPr>
            <p:spPr>
              <a:xfrm>
                <a:off x="457200" y="1973580"/>
                <a:ext cx="365760" cy="1211580"/>
              </a:xfrm>
              <a:custGeom>
                <a:avLst/>
                <a:gdLst>
                  <a:gd name="connsiteX0" fmla="*/ 0 w 365760"/>
                  <a:gd name="connsiteY0" fmla="*/ 0 h 1211580"/>
                  <a:gd name="connsiteX1" fmla="*/ 121920 w 365760"/>
                  <a:gd name="connsiteY1" fmla="*/ 129540 h 1211580"/>
                  <a:gd name="connsiteX2" fmla="*/ 198120 w 365760"/>
                  <a:gd name="connsiteY2" fmla="*/ 365760 h 1211580"/>
                  <a:gd name="connsiteX3" fmla="*/ 320040 w 365760"/>
                  <a:gd name="connsiteY3" fmla="*/ 998220 h 1211580"/>
                  <a:gd name="connsiteX4" fmla="*/ 36576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0" y="0"/>
                    </a:moveTo>
                    <a:cubicBezTo>
                      <a:pt x="44450" y="34290"/>
                      <a:pt x="88900" y="68580"/>
                      <a:pt x="121920" y="129540"/>
                    </a:cubicBezTo>
                    <a:cubicBezTo>
                      <a:pt x="154940" y="190500"/>
                      <a:pt x="165100" y="220980"/>
                      <a:pt x="198120" y="365760"/>
                    </a:cubicBezTo>
                    <a:cubicBezTo>
                      <a:pt x="231140" y="510540"/>
                      <a:pt x="292100" y="857250"/>
                      <a:pt x="320040" y="998220"/>
                    </a:cubicBezTo>
                    <a:cubicBezTo>
                      <a:pt x="347980" y="1139190"/>
                      <a:pt x="365760" y="1211580"/>
                      <a:pt x="365760" y="121158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809475" y="3162300"/>
                <a:ext cx="226845" cy="472440"/>
              </a:xfrm>
              <a:custGeom>
                <a:avLst/>
                <a:gdLst>
                  <a:gd name="connsiteX0" fmla="*/ 5865 w 226845"/>
                  <a:gd name="connsiteY0" fmla="*/ 0 h 472440"/>
                  <a:gd name="connsiteX1" fmla="*/ 5865 w 226845"/>
                  <a:gd name="connsiteY1" fmla="*/ 236220 h 472440"/>
                  <a:gd name="connsiteX2" fmla="*/ 66825 w 226845"/>
                  <a:gd name="connsiteY2" fmla="*/ 373380 h 472440"/>
                  <a:gd name="connsiteX3" fmla="*/ 226845 w 226845"/>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226845" h="472440">
                    <a:moveTo>
                      <a:pt x="5865" y="0"/>
                    </a:moveTo>
                    <a:cubicBezTo>
                      <a:pt x="785" y="86995"/>
                      <a:pt x="-4295" y="173990"/>
                      <a:pt x="5865" y="236220"/>
                    </a:cubicBezTo>
                    <a:cubicBezTo>
                      <a:pt x="16025" y="298450"/>
                      <a:pt x="29995" y="334010"/>
                      <a:pt x="66825" y="373380"/>
                    </a:cubicBezTo>
                    <a:cubicBezTo>
                      <a:pt x="103655" y="412750"/>
                      <a:pt x="165250" y="442595"/>
                      <a:pt x="226845" y="472440"/>
                    </a:cubicBezTo>
                  </a:path>
                </a:pathLst>
              </a:custGeom>
              <a:no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021080" y="3634740"/>
                <a:ext cx="810548" cy="1432560"/>
              </a:xfrm>
              <a:custGeom>
                <a:avLst/>
                <a:gdLst>
                  <a:gd name="connsiteX0" fmla="*/ 0 w 810548"/>
                  <a:gd name="connsiteY0" fmla="*/ 0 h 1432560"/>
                  <a:gd name="connsiteX1" fmla="*/ 449580 w 810548"/>
                  <a:gd name="connsiteY1" fmla="*/ 373380 h 1432560"/>
                  <a:gd name="connsiteX2" fmla="*/ 662940 w 810548"/>
                  <a:gd name="connsiteY2" fmla="*/ 533400 h 1432560"/>
                  <a:gd name="connsiteX3" fmla="*/ 800100 w 810548"/>
                  <a:gd name="connsiteY3" fmla="*/ 601980 h 1432560"/>
                  <a:gd name="connsiteX4" fmla="*/ 800100 w 810548"/>
                  <a:gd name="connsiteY4" fmla="*/ 746760 h 1432560"/>
                  <a:gd name="connsiteX5" fmla="*/ 792480 w 810548"/>
                  <a:gd name="connsiteY5" fmla="*/ 143256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548" h="1432560">
                    <a:moveTo>
                      <a:pt x="0" y="0"/>
                    </a:moveTo>
                    <a:lnTo>
                      <a:pt x="449580" y="373380"/>
                    </a:lnTo>
                    <a:cubicBezTo>
                      <a:pt x="560070" y="462280"/>
                      <a:pt x="604520" y="495300"/>
                      <a:pt x="662940" y="533400"/>
                    </a:cubicBezTo>
                    <a:cubicBezTo>
                      <a:pt x="721360" y="571500"/>
                      <a:pt x="777240" y="566420"/>
                      <a:pt x="800100" y="601980"/>
                    </a:cubicBezTo>
                    <a:cubicBezTo>
                      <a:pt x="822960" y="637540"/>
                      <a:pt x="801370" y="608330"/>
                      <a:pt x="800100" y="746760"/>
                    </a:cubicBezTo>
                    <a:cubicBezTo>
                      <a:pt x="798830" y="885190"/>
                      <a:pt x="795655" y="1158875"/>
                      <a:pt x="792480" y="143256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807424" y="5067300"/>
                <a:ext cx="181396" cy="411480"/>
              </a:xfrm>
              <a:custGeom>
                <a:avLst/>
                <a:gdLst>
                  <a:gd name="connsiteX0" fmla="*/ 6136 w 181396"/>
                  <a:gd name="connsiteY0" fmla="*/ 0 h 411480"/>
                  <a:gd name="connsiteX1" fmla="*/ 21376 w 181396"/>
                  <a:gd name="connsiteY1" fmla="*/ 106680 h 411480"/>
                  <a:gd name="connsiteX2" fmla="*/ 181396 w 181396"/>
                  <a:gd name="connsiteY2" fmla="*/ 411480 h 411480"/>
                </a:gdLst>
                <a:ahLst/>
                <a:cxnLst>
                  <a:cxn ang="0">
                    <a:pos x="connsiteX0" y="connsiteY0"/>
                  </a:cxn>
                  <a:cxn ang="0">
                    <a:pos x="connsiteX1" y="connsiteY1"/>
                  </a:cxn>
                  <a:cxn ang="0">
                    <a:pos x="connsiteX2" y="connsiteY2"/>
                  </a:cxn>
                </a:cxnLst>
                <a:rect l="l" t="t" r="r" b="b"/>
                <a:pathLst>
                  <a:path w="181396" h="411480">
                    <a:moveTo>
                      <a:pt x="6136" y="0"/>
                    </a:moveTo>
                    <a:cubicBezTo>
                      <a:pt x="-849" y="19050"/>
                      <a:pt x="-7834" y="38100"/>
                      <a:pt x="21376" y="106680"/>
                    </a:cubicBezTo>
                    <a:cubicBezTo>
                      <a:pt x="50586" y="175260"/>
                      <a:pt x="115991" y="293370"/>
                      <a:pt x="181396" y="41148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981200" y="5448300"/>
                <a:ext cx="1546860" cy="1162797"/>
              </a:xfrm>
              <a:custGeom>
                <a:avLst/>
                <a:gdLst>
                  <a:gd name="connsiteX0" fmla="*/ 0 w 1546860"/>
                  <a:gd name="connsiteY0" fmla="*/ 0 h 1162797"/>
                  <a:gd name="connsiteX1" fmla="*/ 190500 w 1546860"/>
                  <a:gd name="connsiteY1" fmla="*/ 281940 h 1162797"/>
                  <a:gd name="connsiteX2" fmla="*/ 426720 w 1546860"/>
                  <a:gd name="connsiteY2" fmla="*/ 426720 h 1162797"/>
                  <a:gd name="connsiteX3" fmla="*/ 792480 w 1546860"/>
                  <a:gd name="connsiteY3" fmla="*/ 731520 h 1162797"/>
                  <a:gd name="connsiteX4" fmla="*/ 929640 w 1546860"/>
                  <a:gd name="connsiteY4" fmla="*/ 937260 h 1162797"/>
                  <a:gd name="connsiteX5" fmla="*/ 1234440 w 1546860"/>
                  <a:gd name="connsiteY5" fmla="*/ 1143000 h 1162797"/>
                  <a:gd name="connsiteX6" fmla="*/ 1546860 w 1546860"/>
                  <a:gd name="connsiteY6" fmla="*/ 1143000 h 116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860" h="1162797">
                    <a:moveTo>
                      <a:pt x="0" y="0"/>
                    </a:moveTo>
                    <a:cubicBezTo>
                      <a:pt x="59690" y="105410"/>
                      <a:pt x="119380" y="210820"/>
                      <a:pt x="190500" y="281940"/>
                    </a:cubicBezTo>
                    <a:cubicBezTo>
                      <a:pt x="261620" y="353060"/>
                      <a:pt x="326390" y="351790"/>
                      <a:pt x="426720" y="426720"/>
                    </a:cubicBezTo>
                    <a:cubicBezTo>
                      <a:pt x="527050" y="501650"/>
                      <a:pt x="708660" y="646430"/>
                      <a:pt x="792480" y="731520"/>
                    </a:cubicBezTo>
                    <a:cubicBezTo>
                      <a:pt x="876300" y="816610"/>
                      <a:pt x="855980" y="868680"/>
                      <a:pt x="929640" y="937260"/>
                    </a:cubicBezTo>
                    <a:cubicBezTo>
                      <a:pt x="1003300" y="1005840"/>
                      <a:pt x="1131570" y="1108710"/>
                      <a:pt x="1234440" y="1143000"/>
                    </a:cubicBezTo>
                    <a:cubicBezTo>
                      <a:pt x="1337310" y="1177290"/>
                      <a:pt x="1442085" y="1160145"/>
                      <a:pt x="1546860" y="114300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p:cNvGrpSpPr/>
          <p:nvPr/>
        </p:nvGrpSpPr>
        <p:grpSpPr>
          <a:xfrm>
            <a:off x="1426486" y="2213264"/>
            <a:ext cx="1632452" cy="4266686"/>
            <a:chOff x="1246909" y="1725901"/>
            <a:chExt cx="1624992" cy="4366278"/>
          </a:xfrm>
        </p:grpSpPr>
        <p:pic>
          <p:nvPicPr>
            <p:cNvPr id="23"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4560"/>
            <a:stretch/>
          </p:blipFill>
          <p:spPr bwMode="auto">
            <a:xfrm>
              <a:off x="1246909" y="1725901"/>
              <a:ext cx="1624992" cy="436289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1" name="Group 70"/>
            <p:cNvGrpSpPr/>
            <p:nvPr/>
          </p:nvGrpSpPr>
          <p:grpSpPr>
            <a:xfrm>
              <a:off x="1246909" y="1726262"/>
              <a:ext cx="490485" cy="4365917"/>
              <a:chOff x="8580505" y="2134019"/>
              <a:chExt cx="490485" cy="4365917"/>
            </a:xfrm>
          </p:grpSpPr>
          <p:pic>
            <p:nvPicPr>
              <p:cNvPr id="72"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r="69575"/>
              <a:stretch/>
            </p:blipFill>
            <p:spPr bwMode="auto">
              <a:xfrm>
                <a:off x="8580505" y="2134019"/>
                <a:ext cx="490485" cy="436289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 name="Rectangle 72"/>
              <p:cNvSpPr/>
              <p:nvPr/>
            </p:nvSpPr>
            <p:spPr>
              <a:xfrm>
                <a:off x="8586854" y="3150752"/>
                <a:ext cx="484136" cy="59574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8593204" y="3779886"/>
                <a:ext cx="477785" cy="73439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8593204" y="4537752"/>
                <a:ext cx="477785" cy="5653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8593204" y="5138932"/>
                <a:ext cx="477786" cy="6745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8593205" y="5832554"/>
                <a:ext cx="477784" cy="66738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8" name="Group 77"/>
              <p:cNvGrpSpPr/>
              <p:nvPr/>
            </p:nvGrpSpPr>
            <p:grpSpPr>
              <a:xfrm>
                <a:off x="8586854" y="2443006"/>
                <a:ext cx="484136" cy="675995"/>
                <a:chOff x="8586854" y="2443006"/>
                <a:chExt cx="484136" cy="675995"/>
              </a:xfrm>
            </p:grpSpPr>
            <p:sp>
              <p:nvSpPr>
                <p:cNvPr id="84" name="Rectangle 83"/>
                <p:cNvSpPr/>
                <p:nvPr/>
              </p:nvSpPr>
              <p:spPr>
                <a:xfrm>
                  <a:off x="8586854" y="2443006"/>
                  <a:ext cx="484136" cy="67599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a:off x="8586854" y="2575333"/>
                  <a:ext cx="484135" cy="381000"/>
                </a:xfrm>
                <a:prstGeom prst="rect">
                  <a:avLst/>
                </a:prstGeom>
                <a:noFill/>
              </p:spPr>
              <p:txBody>
                <a:bodyPr wrap="square" rtlCol="0">
                  <a:spAutoFit/>
                </a:bodyPr>
                <a:lstStyle/>
                <a:p>
                  <a:pPr algn="ctr"/>
                  <a:r>
                    <a:rPr lang="en-US" dirty="0">
                      <a:solidFill>
                        <a:prstClr val="white"/>
                      </a:solidFill>
                    </a:rPr>
                    <a:t>A</a:t>
                  </a:r>
                </a:p>
              </p:txBody>
            </p:sp>
          </p:grpSp>
          <p:sp>
            <p:nvSpPr>
              <p:cNvPr id="79" name="TextBox 78"/>
              <p:cNvSpPr txBox="1"/>
              <p:nvPr/>
            </p:nvSpPr>
            <p:spPr>
              <a:xfrm>
                <a:off x="8580505" y="3261133"/>
                <a:ext cx="490484" cy="381000"/>
              </a:xfrm>
              <a:prstGeom prst="rect">
                <a:avLst/>
              </a:prstGeom>
              <a:noFill/>
            </p:spPr>
            <p:txBody>
              <a:bodyPr wrap="square" rtlCol="0">
                <a:spAutoFit/>
              </a:bodyPr>
              <a:lstStyle/>
              <a:p>
                <a:pPr algn="ctr"/>
                <a:r>
                  <a:rPr lang="en-US" dirty="0">
                    <a:solidFill>
                      <a:prstClr val="white"/>
                    </a:solidFill>
                  </a:rPr>
                  <a:t>B</a:t>
                </a:r>
              </a:p>
            </p:txBody>
          </p:sp>
          <p:sp>
            <p:nvSpPr>
              <p:cNvPr id="80" name="TextBox 79"/>
              <p:cNvSpPr txBox="1"/>
              <p:nvPr/>
            </p:nvSpPr>
            <p:spPr>
              <a:xfrm>
                <a:off x="8593204" y="3946933"/>
                <a:ext cx="477785" cy="381000"/>
              </a:xfrm>
              <a:prstGeom prst="rect">
                <a:avLst/>
              </a:prstGeom>
              <a:noFill/>
            </p:spPr>
            <p:txBody>
              <a:bodyPr wrap="square" rtlCol="0">
                <a:spAutoFit/>
              </a:bodyPr>
              <a:lstStyle/>
              <a:p>
                <a:pPr algn="ctr"/>
                <a:r>
                  <a:rPr lang="en-US" dirty="0">
                    <a:solidFill>
                      <a:prstClr val="black"/>
                    </a:solidFill>
                  </a:rPr>
                  <a:t>C</a:t>
                </a:r>
              </a:p>
            </p:txBody>
          </p:sp>
          <p:sp>
            <p:nvSpPr>
              <p:cNvPr id="81" name="TextBox 80"/>
              <p:cNvSpPr txBox="1"/>
              <p:nvPr/>
            </p:nvSpPr>
            <p:spPr>
              <a:xfrm>
                <a:off x="8593204" y="4632733"/>
                <a:ext cx="477786" cy="381000"/>
              </a:xfrm>
              <a:prstGeom prst="rect">
                <a:avLst/>
              </a:prstGeom>
              <a:noFill/>
            </p:spPr>
            <p:txBody>
              <a:bodyPr wrap="square" rtlCol="0">
                <a:spAutoFit/>
              </a:bodyPr>
              <a:lstStyle/>
              <a:p>
                <a:pPr algn="ctr"/>
                <a:r>
                  <a:rPr lang="en-US" dirty="0">
                    <a:solidFill>
                      <a:prstClr val="black"/>
                    </a:solidFill>
                  </a:rPr>
                  <a:t>D</a:t>
                </a:r>
              </a:p>
            </p:txBody>
          </p:sp>
          <p:sp>
            <p:nvSpPr>
              <p:cNvPr id="82" name="TextBox 81"/>
              <p:cNvSpPr txBox="1"/>
              <p:nvPr/>
            </p:nvSpPr>
            <p:spPr>
              <a:xfrm>
                <a:off x="8593205" y="5972583"/>
                <a:ext cx="477784" cy="381000"/>
              </a:xfrm>
              <a:prstGeom prst="rect">
                <a:avLst/>
              </a:prstGeom>
              <a:noFill/>
            </p:spPr>
            <p:txBody>
              <a:bodyPr wrap="square" rtlCol="0">
                <a:spAutoFit/>
              </a:bodyPr>
              <a:lstStyle/>
              <a:p>
                <a:pPr algn="ctr"/>
                <a:r>
                  <a:rPr lang="en-US" dirty="0">
                    <a:solidFill>
                      <a:prstClr val="white"/>
                    </a:solidFill>
                  </a:rPr>
                  <a:t>F</a:t>
                </a:r>
              </a:p>
            </p:txBody>
          </p:sp>
          <p:sp>
            <p:nvSpPr>
              <p:cNvPr id="83" name="TextBox 82"/>
              <p:cNvSpPr txBox="1"/>
              <p:nvPr/>
            </p:nvSpPr>
            <p:spPr>
              <a:xfrm>
                <a:off x="8593204" y="5280433"/>
                <a:ext cx="477785" cy="381000"/>
              </a:xfrm>
              <a:prstGeom prst="rect">
                <a:avLst/>
              </a:prstGeom>
              <a:noFill/>
            </p:spPr>
            <p:txBody>
              <a:bodyPr wrap="square" rtlCol="0">
                <a:spAutoFit/>
              </a:bodyPr>
              <a:lstStyle/>
              <a:p>
                <a:pPr algn="ctr"/>
                <a:r>
                  <a:rPr lang="en-US" dirty="0">
                    <a:solidFill>
                      <a:prstClr val="white"/>
                    </a:solidFill>
                  </a:rPr>
                  <a:t>E</a:t>
                </a:r>
              </a:p>
            </p:txBody>
          </p:sp>
        </p:grpSp>
      </p:grpSp>
      <p:sp>
        <p:nvSpPr>
          <p:cNvPr id="2" name="TextBox 1"/>
          <p:cNvSpPr txBox="1"/>
          <p:nvPr/>
        </p:nvSpPr>
        <p:spPr>
          <a:xfrm>
            <a:off x="3160193" y="3360920"/>
            <a:ext cx="2299855" cy="1077218"/>
          </a:xfrm>
          <a:prstGeom prst="rect">
            <a:avLst/>
          </a:prstGeom>
          <a:solidFill>
            <a:srgbClr val="C00000"/>
          </a:solidFill>
        </p:spPr>
        <p:txBody>
          <a:bodyPr wrap="square" rtlCol="0">
            <a:spAutoFit/>
          </a:bodyPr>
          <a:lstStyle/>
          <a:p>
            <a:pPr algn="ctr"/>
            <a:r>
              <a:rPr lang="en-US" sz="3200" b="1" dirty="0" smtClean="0"/>
              <a:t>Alternative Dismissed</a:t>
            </a:r>
            <a:endParaRPr lang="en-US" sz="3200" b="1" dirty="0"/>
          </a:p>
        </p:txBody>
      </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4734" y="2756340"/>
            <a:ext cx="297603" cy="297603"/>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70712" y="6343580"/>
            <a:ext cx="324864" cy="258415"/>
          </a:xfrm>
          <a:prstGeom prst="rect">
            <a:avLst/>
          </a:prstGeom>
        </p:spPr>
      </p:pic>
      <p:pic>
        <p:nvPicPr>
          <p:cNvPr id="3" name="Slide 23">
            <a:hlinkClick r:id="" action="ppaction://media"/>
          </p:cNvPr>
          <p:cNvPicPr>
            <a:picLocks noChangeAspect="1"/>
          </p:cNvPicPr>
          <p:nvPr>
            <a:audioFile r:link="rId2"/>
            <p:extLst>
              <p:ext uri="{DAA4B4D4-6D71-4841-9C94-3DE7FCFB9230}">
                <p14:media xmlns:p14="http://schemas.microsoft.com/office/powerpoint/2010/main" r:embed="rId3">
                  <p14:trim st="1596" end="1277.8866"/>
                </p14:media>
              </p:ext>
            </p:extLst>
          </p:nvPr>
        </p:nvPicPr>
        <p:blipFill>
          <a:blip r:embed="rId12"/>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4033843857"/>
      </p:ext>
    </p:extLst>
  </p:cSld>
  <p:clrMapOvr>
    <a:masterClrMapping/>
  </p:clrMapOvr>
  <mc:AlternateContent xmlns:mc="http://schemas.openxmlformats.org/markup-compatibility/2006" xmlns:p14="http://schemas.microsoft.com/office/powerpoint/2010/main">
    <mc:Choice Requires="p14">
      <p:transition spd="med" p14:dur="700" advTm="31903">
        <p:fade/>
      </p:transition>
    </mc:Choice>
    <mc:Fallback xmlns="">
      <p:transition spd="med" advTm="31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6" fill="hold"/>
                                        <p:tgtEl>
                                          <p:spTgt spid="3"/>
                                        </p:tgtEl>
                                      </p:cBhvr>
                                    </p:cmd>
                                  </p:childTnLst>
                                </p:cTn>
                              </p:par>
                              <p:par>
                                <p:cTn id="7" presetID="10" presetClass="entr" presetSubtype="0" fill="hold" grpId="0" nodeType="withEffect">
                                  <p:stCondLst>
                                    <p:cond delay="25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extLst mod="1">
    <p:ext uri="{E180D4A7-C9FB-4DFB-919C-405C955672EB}">
      <p14:showEvtLst xmlns:p14="http://schemas.microsoft.com/office/powerpoint/2010/main">
        <p14:playEvt time="1" objId="3"/>
        <p14:stopEvt time="29234"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14" name="TextBox 13"/>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grpSp>
        <p:nvGrpSpPr>
          <p:cNvPr id="68" name="Group 67"/>
          <p:cNvGrpSpPr/>
          <p:nvPr/>
        </p:nvGrpSpPr>
        <p:grpSpPr>
          <a:xfrm>
            <a:off x="3990110" y="1849583"/>
            <a:ext cx="4239490" cy="4873335"/>
            <a:chOff x="4596785" y="1466783"/>
            <a:chExt cx="4977682" cy="5392906"/>
          </a:xfrm>
        </p:grpSpPr>
        <p:grpSp>
          <p:nvGrpSpPr>
            <p:cNvPr id="75" name="Group 74"/>
            <p:cNvGrpSpPr/>
            <p:nvPr/>
          </p:nvGrpSpPr>
          <p:grpSpPr>
            <a:xfrm>
              <a:off x="4596785" y="1466783"/>
              <a:ext cx="4977682" cy="5392906"/>
              <a:chOff x="4596785" y="1466783"/>
              <a:chExt cx="4977682" cy="5392906"/>
            </a:xfrm>
          </p:grpSpPr>
          <p:grpSp>
            <p:nvGrpSpPr>
              <p:cNvPr id="77" name="Group 76"/>
              <p:cNvGrpSpPr/>
              <p:nvPr/>
            </p:nvGrpSpPr>
            <p:grpSpPr>
              <a:xfrm>
                <a:off x="4596785" y="1466783"/>
                <a:ext cx="4977682" cy="5392906"/>
                <a:chOff x="4596785" y="1466783"/>
                <a:chExt cx="4977682" cy="5392906"/>
              </a:xfrm>
            </p:grpSpPr>
            <p:pic>
              <p:nvPicPr>
                <p:cNvPr id="79" name="Picture 2"/>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596785" y="1466783"/>
                  <a:ext cx="4547214" cy="5392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0" name="Rectangle 79"/>
                <p:cNvSpPr/>
                <p:nvPr/>
              </p:nvSpPr>
              <p:spPr>
                <a:xfrm>
                  <a:off x="4850296" y="1720186"/>
                  <a:ext cx="1304507" cy="42162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132</a:t>
                  </a:r>
                </a:p>
              </p:txBody>
            </p:sp>
            <p:sp>
              <p:nvSpPr>
                <p:cNvPr id="81" name="Rectangle 80"/>
                <p:cNvSpPr/>
                <p:nvPr/>
              </p:nvSpPr>
              <p:spPr>
                <a:xfrm>
                  <a:off x="5995777" y="4080282"/>
                  <a:ext cx="1840823" cy="69544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Washington</a:t>
                  </a:r>
                  <a:r>
                    <a:rPr lang="en-US" sz="1400" dirty="0">
                      <a:ea typeface="Tahoma" pitchFamily="34" charset="0"/>
                      <a:cs typeface="Tahoma" pitchFamily="34" charset="0"/>
                    </a:rPr>
                    <a:t> </a:t>
                  </a:r>
                  <a:r>
                    <a:rPr lang="en-US" sz="1200" dirty="0">
                      <a:solidFill>
                        <a:schemeClr val="bg1">
                          <a:lumMod val="50000"/>
                        </a:schemeClr>
                      </a:solidFill>
                      <a:ea typeface="Tahoma" pitchFamily="34" charset="0"/>
                      <a:cs typeface="Tahoma" pitchFamily="34" charset="0"/>
                    </a:rPr>
                    <a:t>St.</a:t>
                  </a:r>
                </a:p>
              </p:txBody>
            </p:sp>
            <p:sp>
              <p:nvSpPr>
                <p:cNvPr id="82" name="Rectangle 81"/>
                <p:cNvSpPr/>
                <p:nvPr/>
              </p:nvSpPr>
              <p:spPr>
                <a:xfrm>
                  <a:off x="6154803" y="4970886"/>
                  <a:ext cx="1840823" cy="39423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120</a:t>
                  </a:r>
                </a:p>
              </p:txBody>
            </p:sp>
            <p:sp>
              <p:nvSpPr>
                <p:cNvPr id="83" name="Rectangle 82"/>
                <p:cNvSpPr/>
                <p:nvPr/>
              </p:nvSpPr>
              <p:spPr>
                <a:xfrm rot="16200000">
                  <a:off x="6585718" y="5229836"/>
                  <a:ext cx="1840823" cy="44734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US 45</a:t>
                  </a:r>
                </a:p>
              </p:txBody>
            </p:sp>
            <p:sp>
              <p:nvSpPr>
                <p:cNvPr id="84" name="Rectangle 83"/>
                <p:cNvSpPr/>
                <p:nvPr/>
              </p:nvSpPr>
              <p:spPr>
                <a:xfrm rot="16200000">
                  <a:off x="5486193" y="5667626"/>
                  <a:ext cx="1840823" cy="44734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83</a:t>
                  </a:r>
                </a:p>
              </p:txBody>
            </p:sp>
            <p:sp>
              <p:nvSpPr>
                <p:cNvPr id="85" name="Rectangle 84"/>
                <p:cNvSpPr/>
                <p:nvPr/>
              </p:nvSpPr>
              <p:spPr>
                <a:xfrm>
                  <a:off x="5326806" y="6309301"/>
                  <a:ext cx="1976370" cy="42162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Peterson Rd.</a:t>
                  </a:r>
                </a:p>
              </p:txBody>
            </p:sp>
            <p:sp>
              <p:nvSpPr>
                <p:cNvPr id="86" name="Rectangle 85"/>
                <p:cNvSpPr/>
                <p:nvPr/>
              </p:nvSpPr>
              <p:spPr>
                <a:xfrm rot="21151613">
                  <a:off x="5084401" y="3029553"/>
                  <a:ext cx="1840823" cy="421623"/>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Rollins Rd.</a:t>
                  </a:r>
                </a:p>
              </p:txBody>
            </p:sp>
            <p:sp>
              <p:nvSpPr>
                <p:cNvPr id="87" name="Rectangle 86"/>
                <p:cNvSpPr/>
                <p:nvPr/>
              </p:nvSpPr>
              <p:spPr>
                <a:xfrm>
                  <a:off x="7733644" y="6296677"/>
                  <a:ext cx="1840823" cy="339773"/>
                </a:xfrm>
                <a:prstGeom prst="rect">
                  <a:avLst/>
                </a:prstGeom>
              </p:spPr>
              <p:txBody>
                <a:bodyPr wrap="square">
                  <a:spAutoFit/>
                </a:bodyPr>
                <a:lstStyle/>
                <a:p>
                  <a:pPr lvl="1">
                    <a:lnSpc>
                      <a:spcPct val="134000"/>
                    </a:lnSpc>
                    <a:buClr>
                      <a:srgbClr val="1F497D"/>
                    </a:buClr>
                  </a:pPr>
                  <a:r>
                    <a:rPr lang="en-US" sz="1200" dirty="0">
                      <a:solidFill>
                        <a:schemeClr val="bg1">
                          <a:lumMod val="50000"/>
                        </a:schemeClr>
                      </a:solidFill>
                      <a:ea typeface="Tahoma" pitchFamily="34" charset="0"/>
                      <a:cs typeface="Tahoma" pitchFamily="34" charset="0"/>
                    </a:rPr>
                    <a:t>IL 137</a:t>
                  </a:r>
                </a:p>
              </p:txBody>
            </p:sp>
          </p:grpSp>
          <p:pic>
            <p:nvPicPr>
              <p:cNvPr id="78" name="Picture 77"/>
              <p:cNvPicPr>
                <a:picLocks noChangeAspect="1"/>
              </p:cNvPicPr>
              <p:nvPr/>
            </p:nvPicPr>
            <p:blipFill rotWithShape="1">
              <a:blip r:embed="rId7" cstate="print">
                <a:extLst>
                  <a:ext uri="{28A0092B-C50C-407E-A947-70E740481C1C}">
                    <a14:useLocalDpi xmlns:a14="http://schemas.microsoft.com/office/drawing/2010/main" val="0"/>
                  </a:ext>
                </a:extLst>
              </a:blip>
              <a:srcRect l="33803" r="33860"/>
              <a:stretch/>
            </p:blipFill>
            <p:spPr>
              <a:xfrm>
                <a:off x="5589407" y="5985904"/>
                <a:ext cx="276244" cy="804549"/>
              </a:xfrm>
              <a:prstGeom prst="rect">
                <a:avLst/>
              </a:prstGeom>
            </p:spPr>
          </p:pic>
        </p:grpSp>
        <p:sp>
          <p:nvSpPr>
            <p:cNvPr id="76" name="Freeform 75"/>
            <p:cNvSpPr/>
            <p:nvPr/>
          </p:nvSpPr>
          <p:spPr>
            <a:xfrm>
              <a:off x="7292340" y="6568440"/>
              <a:ext cx="83820" cy="190500"/>
            </a:xfrm>
            <a:custGeom>
              <a:avLst/>
              <a:gdLst>
                <a:gd name="connsiteX0" fmla="*/ 0 w 83820"/>
                <a:gd name="connsiteY0" fmla="*/ 0 h 190500"/>
                <a:gd name="connsiteX1" fmla="*/ 83820 w 83820"/>
                <a:gd name="connsiteY1" fmla="*/ 190500 h 190500"/>
              </a:gdLst>
              <a:ahLst/>
              <a:cxnLst>
                <a:cxn ang="0">
                  <a:pos x="connsiteX0" y="connsiteY0"/>
                </a:cxn>
                <a:cxn ang="0">
                  <a:pos x="connsiteX1" y="connsiteY1"/>
                </a:cxn>
              </a:cxnLst>
              <a:rect l="l" t="t" r="r" b="b"/>
              <a:pathLst>
                <a:path w="83820" h="190500">
                  <a:moveTo>
                    <a:pt x="0" y="0"/>
                  </a:moveTo>
                  <a:lnTo>
                    <a:pt x="83820" y="19050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reeform 70"/>
          <p:cNvSpPr/>
          <p:nvPr/>
        </p:nvSpPr>
        <p:spPr>
          <a:xfrm>
            <a:off x="4679356" y="3371964"/>
            <a:ext cx="193204" cy="426924"/>
          </a:xfrm>
          <a:custGeom>
            <a:avLst/>
            <a:gdLst>
              <a:gd name="connsiteX0" fmla="*/ 5865 w 226845"/>
              <a:gd name="connsiteY0" fmla="*/ 0 h 472440"/>
              <a:gd name="connsiteX1" fmla="*/ 5865 w 226845"/>
              <a:gd name="connsiteY1" fmla="*/ 236220 h 472440"/>
              <a:gd name="connsiteX2" fmla="*/ 66825 w 226845"/>
              <a:gd name="connsiteY2" fmla="*/ 373380 h 472440"/>
              <a:gd name="connsiteX3" fmla="*/ 226845 w 226845"/>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226845" h="472440">
                <a:moveTo>
                  <a:pt x="5865" y="0"/>
                </a:moveTo>
                <a:cubicBezTo>
                  <a:pt x="785" y="86995"/>
                  <a:pt x="-4295" y="173990"/>
                  <a:pt x="5865" y="236220"/>
                </a:cubicBezTo>
                <a:cubicBezTo>
                  <a:pt x="16025" y="298450"/>
                  <a:pt x="29995" y="334010"/>
                  <a:pt x="66825" y="373380"/>
                </a:cubicBezTo>
                <a:cubicBezTo>
                  <a:pt x="103655" y="412750"/>
                  <a:pt x="165250" y="442595"/>
                  <a:pt x="226845" y="47244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859580" y="3798888"/>
            <a:ext cx="690343" cy="1294542"/>
          </a:xfrm>
          <a:custGeom>
            <a:avLst/>
            <a:gdLst>
              <a:gd name="connsiteX0" fmla="*/ 0 w 810548"/>
              <a:gd name="connsiteY0" fmla="*/ 0 h 1432560"/>
              <a:gd name="connsiteX1" fmla="*/ 449580 w 810548"/>
              <a:gd name="connsiteY1" fmla="*/ 373380 h 1432560"/>
              <a:gd name="connsiteX2" fmla="*/ 662940 w 810548"/>
              <a:gd name="connsiteY2" fmla="*/ 533400 h 1432560"/>
              <a:gd name="connsiteX3" fmla="*/ 800100 w 810548"/>
              <a:gd name="connsiteY3" fmla="*/ 601980 h 1432560"/>
              <a:gd name="connsiteX4" fmla="*/ 800100 w 810548"/>
              <a:gd name="connsiteY4" fmla="*/ 746760 h 1432560"/>
              <a:gd name="connsiteX5" fmla="*/ 792480 w 810548"/>
              <a:gd name="connsiteY5" fmla="*/ 143256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548" h="1432560">
                <a:moveTo>
                  <a:pt x="0" y="0"/>
                </a:moveTo>
                <a:lnTo>
                  <a:pt x="449580" y="373380"/>
                </a:lnTo>
                <a:cubicBezTo>
                  <a:pt x="560070" y="462280"/>
                  <a:pt x="604520" y="495300"/>
                  <a:pt x="662940" y="533400"/>
                </a:cubicBezTo>
                <a:cubicBezTo>
                  <a:pt x="721360" y="571500"/>
                  <a:pt x="777240" y="566420"/>
                  <a:pt x="800100" y="601980"/>
                </a:cubicBezTo>
                <a:cubicBezTo>
                  <a:pt x="822960" y="637540"/>
                  <a:pt x="801370" y="608330"/>
                  <a:pt x="800100" y="746760"/>
                </a:cubicBezTo>
                <a:cubicBezTo>
                  <a:pt x="798830" y="885190"/>
                  <a:pt x="795655" y="1158875"/>
                  <a:pt x="792480" y="143256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5529309" y="5093430"/>
            <a:ext cx="154495" cy="371837"/>
          </a:xfrm>
          <a:custGeom>
            <a:avLst/>
            <a:gdLst>
              <a:gd name="connsiteX0" fmla="*/ 6136 w 181396"/>
              <a:gd name="connsiteY0" fmla="*/ 0 h 411480"/>
              <a:gd name="connsiteX1" fmla="*/ 21376 w 181396"/>
              <a:gd name="connsiteY1" fmla="*/ 106680 h 411480"/>
              <a:gd name="connsiteX2" fmla="*/ 181396 w 181396"/>
              <a:gd name="connsiteY2" fmla="*/ 411480 h 411480"/>
            </a:gdLst>
            <a:ahLst/>
            <a:cxnLst>
              <a:cxn ang="0">
                <a:pos x="connsiteX0" y="connsiteY0"/>
              </a:cxn>
              <a:cxn ang="0">
                <a:pos x="connsiteX1" y="connsiteY1"/>
              </a:cxn>
              <a:cxn ang="0">
                <a:pos x="connsiteX2" y="connsiteY2"/>
              </a:cxn>
            </a:cxnLst>
            <a:rect l="l" t="t" r="r" b="b"/>
            <a:pathLst>
              <a:path w="181396" h="411480">
                <a:moveTo>
                  <a:pt x="6136" y="0"/>
                </a:moveTo>
                <a:cubicBezTo>
                  <a:pt x="-849" y="19050"/>
                  <a:pt x="-7834" y="38100"/>
                  <a:pt x="21376" y="106680"/>
                </a:cubicBezTo>
                <a:cubicBezTo>
                  <a:pt x="50586" y="175260"/>
                  <a:pt x="115991" y="293370"/>
                  <a:pt x="181396" y="411480"/>
                </a:cubicBezTo>
              </a:path>
            </a:pathLst>
          </a:custGeom>
          <a:solidFill>
            <a:srgbClr val="FFFF00"/>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5677314" y="5437723"/>
            <a:ext cx="1317460" cy="1050769"/>
          </a:xfrm>
          <a:custGeom>
            <a:avLst/>
            <a:gdLst>
              <a:gd name="connsiteX0" fmla="*/ 0 w 1546860"/>
              <a:gd name="connsiteY0" fmla="*/ 0 h 1162797"/>
              <a:gd name="connsiteX1" fmla="*/ 190500 w 1546860"/>
              <a:gd name="connsiteY1" fmla="*/ 281940 h 1162797"/>
              <a:gd name="connsiteX2" fmla="*/ 426720 w 1546860"/>
              <a:gd name="connsiteY2" fmla="*/ 426720 h 1162797"/>
              <a:gd name="connsiteX3" fmla="*/ 792480 w 1546860"/>
              <a:gd name="connsiteY3" fmla="*/ 731520 h 1162797"/>
              <a:gd name="connsiteX4" fmla="*/ 929640 w 1546860"/>
              <a:gd name="connsiteY4" fmla="*/ 937260 h 1162797"/>
              <a:gd name="connsiteX5" fmla="*/ 1234440 w 1546860"/>
              <a:gd name="connsiteY5" fmla="*/ 1143000 h 1162797"/>
              <a:gd name="connsiteX6" fmla="*/ 1546860 w 1546860"/>
              <a:gd name="connsiteY6" fmla="*/ 1143000 h 116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860" h="1162797">
                <a:moveTo>
                  <a:pt x="0" y="0"/>
                </a:moveTo>
                <a:cubicBezTo>
                  <a:pt x="59690" y="105410"/>
                  <a:pt x="119380" y="210820"/>
                  <a:pt x="190500" y="281940"/>
                </a:cubicBezTo>
                <a:cubicBezTo>
                  <a:pt x="261620" y="353060"/>
                  <a:pt x="326390" y="351790"/>
                  <a:pt x="426720" y="426720"/>
                </a:cubicBezTo>
                <a:cubicBezTo>
                  <a:pt x="527050" y="501650"/>
                  <a:pt x="708660" y="646430"/>
                  <a:pt x="792480" y="731520"/>
                </a:cubicBezTo>
                <a:cubicBezTo>
                  <a:pt x="876300" y="816610"/>
                  <a:pt x="855980" y="868680"/>
                  <a:pt x="929640" y="937260"/>
                </a:cubicBezTo>
                <a:cubicBezTo>
                  <a:pt x="1003300" y="1005840"/>
                  <a:pt x="1131570" y="1108710"/>
                  <a:pt x="1234440" y="1143000"/>
                </a:cubicBezTo>
                <a:cubicBezTo>
                  <a:pt x="1337310" y="1177290"/>
                  <a:pt x="1442085" y="1160145"/>
                  <a:pt x="1546860" y="1143000"/>
                </a:cubicBez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387620" y="2272923"/>
            <a:ext cx="308273" cy="1144775"/>
            <a:chOff x="6791325" y="1743075"/>
            <a:chExt cx="361950" cy="1266825"/>
          </a:xfrm>
        </p:grpSpPr>
        <p:sp>
          <p:nvSpPr>
            <p:cNvPr id="3" name="Freeform 2"/>
            <p:cNvSpPr/>
            <p:nvPr/>
          </p:nvSpPr>
          <p:spPr>
            <a:xfrm>
              <a:off x="7029450" y="2390775"/>
              <a:ext cx="123825" cy="619125"/>
            </a:xfrm>
            <a:custGeom>
              <a:avLst/>
              <a:gdLst>
                <a:gd name="connsiteX0" fmla="*/ 123825 w 123825"/>
                <a:gd name="connsiteY0" fmla="*/ 619125 h 619125"/>
                <a:gd name="connsiteX1" fmla="*/ 0 w 123825"/>
                <a:gd name="connsiteY1" fmla="*/ 0 h 619125"/>
              </a:gdLst>
              <a:ahLst/>
              <a:cxnLst>
                <a:cxn ang="0">
                  <a:pos x="connsiteX0" y="connsiteY0"/>
                </a:cxn>
                <a:cxn ang="0">
                  <a:pos x="connsiteX1" y="connsiteY1"/>
                </a:cxn>
              </a:cxnLst>
              <a:rect l="l" t="t" r="r" b="b"/>
              <a:pathLst>
                <a:path w="123825" h="619125">
                  <a:moveTo>
                    <a:pt x="123825" y="619125"/>
                  </a:moveTo>
                  <a:lnTo>
                    <a:pt x="0" y="0"/>
                  </a:lnTo>
                </a:path>
              </a:pathLst>
            </a:cu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791325" y="1743075"/>
              <a:ext cx="247650" cy="695325"/>
            </a:xfrm>
            <a:custGeom>
              <a:avLst/>
              <a:gdLst>
                <a:gd name="connsiteX0" fmla="*/ 0 w 247650"/>
                <a:gd name="connsiteY0" fmla="*/ 0 h 695325"/>
                <a:gd name="connsiteX1" fmla="*/ 161925 w 247650"/>
                <a:gd name="connsiteY1" fmla="*/ 247650 h 695325"/>
                <a:gd name="connsiteX2" fmla="*/ 247650 w 247650"/>
                <a:gd name="connsiteY2" fmla="*/ 695325 h 695325"/>
              </a:gdLst>
              <a:ahLst/>
              <a:cxnLst>
                <a:cxn ang="0">
                  <a:pos x="connsiteX0" y="connsiteY0"/>
                </a:cxn>
                <a:cxn ang="0">
                  <a:pos x="connsiteX1" y="connsiteY1"/>
                </a:cxn>
                <a:cxn ang="0">
                  <a:pos x="connsiteX2" y="connsiteY2"/>
                </a:cxn>
              </a:cxnLst>
              <a:rect l="l" t="t" r="r" b="b"/>
              <a:pathLst>
                <a:path w="247650" h="695325">
                  <a:moveTo>
                    <a:pt x="0" y="0"/>
                  </a:moveTo>
                  <a:cubicBezTo>
                    <a:pt x="60325" y="65881"/>
                    <a:pt x="120650" y="131763"/>
                    <a:pt x="161925" y="247650"/>
                  </a:cubicBezTo>
                  <a:cubicBezTo>
                    <a:pt x="203200" y="363537"/>
                    <a:pt x="225425" y="529431"/>
                    <a:pt x="247650" y="695325"/>
                  </a:cubicBezTo>
                </a:path>
              </a:pathLst>
            </a:custGeom>
            <a:no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5531473" y="4467791"/>
            <a:ext cx="8112" cy="705801"/>
          </a:xfrm>
          <a:custGeom>
            <a:avLst/>
            <a:gdLst>
              <a:gd name="connsiteX0" fmla="*/ 9525 w 9525"/>
              <a:gd name="connsiteY0" fmla="*/ 0 h 781050"/>
              <a:gd name="connsiteX1" fmla="*/ 0 w 9525"/>
              <a:gd name="connsiteY1" fmla="*/ 781050 h 781050"/>
            </a:gdLst>
            <a:ahLst/>
            <a:cxnLst>
              <a:cxn ang="0">
                <a:pos x="connsiteX0" y="connsiteY0"/>
              </a:cxn>
              <a:cxn ang="0">
                <a:pos x="connsiteX1" y="connsiteY1"/>
              </a:cxn>
            </a:cxnLst>
            <a:rect l="l" t="t" r="r" b="b"/>
            <a:pathLst>
              <a:path w="9525" h="781050">
                <a:moveTo>
                  <a:pt x="9525" y="0"/>
                </a:moveTo>
                <a:lnTo>
                  <a:pt x="0" y="781050"/>
                </a:lnTo>
              </a:path>
            </a:pathLst>
          </a:cu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365" y="3742202"/>
            <a:ext cx="297603" cy="297603"/>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729" y="6332056"/>
            <a:ext cx="324864" cy="258415"/>
          </a:xfrm>
          <a:prstGeom prst="rect">
            <a:avLst/>
          </a:prstGeom>
        </p:spPr>
      </p:pic>
      <p:sp>
        <p:nvSpPr>
          <p:cNvPr id="105" name="TextBox 104"/>
          <p:cNvSpPr txBox="1"/>
          <p:nvPr/>
        </p:nvSpPr>
        <p:spPr>
          <a:xfrm>
            <a:off x="429490" y="408709"/>
            <a:ext cx="70104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Purpose and Need Screening</a:t>
            </a:r>
          </a:p>
        </p:txBody>
      </p:sp>
      <p:sp>
        <p:nvSpPr>
          <p:cNvPr id="106" name="TextBox 105"/>
          <p:cNvSpPr txBox="1"/>
          <p:nvPr/>
        </p:nvSpPr>
        <p:spPr>
          <a:xfrm>
            <a:off x="484027" y="952500"/>
            <a:ext cx="7990114" cy="457806"/>
          </a:xfrm>
          <a:prstGeom prst="rect">
            <a:avLst/>
          </a:prstGeom>
          <a:noFill/>
          <a:ln w="19050">
            <a:noFill/>
          </a:ln>
        </p:spPr>
        <p:txBody>
          <a:bodyPr wrap="square" lIns="26657" tIns="13329" rIns="26657" bIns="13329" rtlCol="0">
            <a:spAutoFit/>
          </a:bodyPr>
          <a:lstStyle/>
          <a:p>
            <a:r>
              <a:rPr lang="en-US" sz="2800" b="1" dirty="0">
                <a:ln>
                  <a:solidFill>
                    <a:srgbClr val="4F81BD"/>
                  </a:solidFill>
                </a:ln>
                <a:solidFill>
                  <a:prstClr val="white"/>
                </a:solidFill>
                <a:latin typeface="Arial" panose="020B0604020202020204" pitchFamily="34" charset="0"/>
                <a:cs typeface="Arial" panose="020B0604020202020204" pitchFamily="34" charset="0"/>
              </a:rPr>
              <a:t>Capacity with </a:t>
            </a:r>
            <a:r>
              <a:rPr lang="en-US" sz="2800" b="1" dirty="0" smtClean="0">
                <a:ln>
                  <a:solidFill>
                    <a:srgbClr val="4F81BD"/>
                  </a:solidFill>
                </a:ln>
                <a:solidFill>
                  <a:prstClr val="white"/>
                </a:solidFill>
                <a:latin typeface="Arial" panose="020B0604020202020204" pitchFamily="34" charset="0"/>
                <a:cs typeface="Arial" panose="020B0604020202020204" pitchFamily="34" charset="0"/>
              </a:rPr>
              <a:t>4-Lane Alternatives</a:t>
            </a:r>
            <a:endParaRPr lang="en-US" sz="2800" b="1" dirty="0">
              <a:ln>
                <a:solidFill>
                  <a:srgbClr val="4F81BD"/>
                </a:solidFill>
              </a:ln>
              <a:solidFill>
                <a:prstClr val="white"/>
              </a:solidFill>
              <a:latin typeface="Arial" panose="020B0604020202020204" pitchFamily="34" charset="0"/>
              <a:cs typeface="Arial" panose="020B0604020202020204" pitchFamily="34" charset="0"/>
            </a:endParaRPr>
          </a:p>
        </p:txBody>
      </p:sp>
      <p:grpSp>
        <p:nvGrpSpPr>
          <p:cNvPr id="50" name="Group 49"/>
          <p:cNvGrpSpPr/>
          <p:nvPr/>
        </p:nvGrpSpPr>
        <p:grpSpPr>
          <a:xfrm>
            <a:off x="1423354" y="2184627"/>
            <a:ext cx="1639388" cy="4275102"/>
            <a:chOff x="1246909" y="1725901"/>
            <a:chExt cx="1624992" cy="4366278"/>
          </a:xfrm>
        </p:grpSpPr>
        <p:pic>
          <p:nvPicPr>
            <p:cNvPr id="5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4560"/>
            <a:stretch/>
          </p:blipFill>
          <p:spPr bwMode="auto">
            <a:xfrm>
              <a:off x="1246909" y="1725901"/>
              <a:ext cx="1624992" cy="436289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2" name="Group 51"/>
            <p:cNvGrpSpPr/>
            <p:nvPr/>
          </p:nvGrpSpPr>
          <p:grpSpPr>
            <a:xfrm>
              <a:off x="1246909" y="1726262"/>
              <a:ext cx="490485" cy="4365917"/>
              <a:chOff x="8580505" y="2134019"/>
              <a:chExt cx="490485" cy="4365917"/>
            </a:xfrm>
          </p:grpSpPr>
          <p:pic>
            <p:nvPicPr>
              <p:cNvPr id="5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r="69575"/>
              <a:stretch/>
            </p:blipFill>
            <p:spPr bwMode="auto">
              <a:xfrm>
                <a:off x="8580505" y="2134019"/>
                <a:ext cx="490485" cy="436289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 name="Rectangle 53"/>
              <p:cNvSpPr/>
              <p:nvPr/>
            </p:nvSpPr>
            <p:spPr>
              <a:xfrm>
                <a:off x="8586854" y="3150752"/>
                <a:ext cx="484136" cy="59574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8593204" y="3779886"/>
                <a:ext cx="477785" cy="73439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8593204" y="4537752"/>
                <a:ext cx="477785" cy="5653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8593204" y="5138932"/>
                <a:ext cx="477786" cy="6745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8593205" y="5832554"/>
                <a:ext cx="477784" cy="66738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9" name="Group 58"/>
              <p:cNvGrpSpPr/>
              <p:nvPr/>
            </p:nvGrpSpPr>
            <p:grpSpPr>
              <a:xfrm>
                <a:off x="8586854" y="2443006"/>
                <a:ext cx="484136" cy="675995"/>
                <a:chOff x="8586854" y="2443006"/>
                <a:chExt cx="484136" cy="675995"/>
              </a:xfrm>
            </p:grpSpPr>
            <p:sp>
              <p:nvSpPr>
                <p:cNvPr id="65" name="Rectangle 64"/>
                <p:cNvSpPr/>
                <p:nvPr/>
              </p:nvSpPr>
              <p:spPr>
                <a:xfrm>
                  <a:off x="8586854" y="2443006"/>
                  <a:ext cx="484136" cy="67599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Box 65"/>
                <p:cNvSpPr txBox="1"/>
                <p:nvPr/>
              </p:nvSpPr>
              <p:spPr>
                <a:xfrm>
                  <a:off x="8586854" y="2575333"/>
                  <a:ext cx="484135" cy="381000"/>
                </a:xfrm>
                <a:prstGeom prst="rect">
                  <a:avLst/>
                </a:prstGeom>
                <a:noFill/>
              </p:spPr>
              <p:txBody>
                <a:bodyPr wrap="square" rtlCol="0">
                  <a:spAutoFit/>
                </a:bodyPr>
                <a:lstStyle/>
                <a:p>
                  <a:pPr algn="ctr"/>
                  <a:r>
                    <a:rPr lang="en-US" dirty="0">
                      <a:solidFill>
                        <a:prstClr val="white"/>
                      </a:solidFill>
                    </a:rPr>
                    <a:t>A</a:t>
                  </a:r>
                </a:p>
              </p:txBody>
            </p:sp>
          </p:grpSp>
          <p:sp>
            <p:nvSpPr>
              <p:cNvPr id="60" name="TextBox 59"/>
              <p:cNvSpPr txBox="1"/>
              <p:nvPr/>
            </p:nvSpPr>
            <p:spPr>
              <a:xfrm>
                <a:off x="8580505" y="3261133"/>
                <a:ext cx="490484" cy="381000"/>
              </a:xfrm>
              <a:prstGeom prst="rect">
                <a:avLst/>
              </a:prstGeom>
              <a:noFill/>
            </p:spPr>
            <p:txBody>
              <a:bodyPr wrap="square" rtlCol="0">
                <a:spAutoFit/>
              </a:bodyPr>
              <a:lstStyle/>
              <a:p>
                <a:pPr algn="ctr"/>
                <a:r>
                  <a:rPr lang="en-US" dirty="0">
                    <a:solidFill>
                      <a:prstClr val="white"/>
                    </a:solidFill>
                  </a:rPr>
                  <a:t>B</a:t>
                </a:r>
              </a:p>
            </p:txBody>
          </p:sp>
          <p:sp>
            <p:nvSpPr>
              <p:cNvPr id="61" name="TextBox 60"/>
              <p:cNvSpPr txBox="1"/>
              <p:nvPr/>
            </p:nvSpPr>
            <p:spPr>
              <a:xfrm>
                <a:off x="8593204" y="3946933"/>
                <a:ext cx="477785" cy="381000"/>
              </a:xfrm>
              <a:prstGeom prst="rect">
                <a:avLst/>
              </a:prstGeom>
              <a:noFill/>
            </p:spPr>
            <p:txBody>
              <a:bodyPr wrap="square" rtlCol="0">
                <a:spAutoFit/>
              </a:bodyPr>
              <a:lstStyle/>
              <a:p>
                <a:pPr algn="ctr"/>
                <a:r>
                  <a:rPr lang="en-US" dirty="0">
                    <a:solidFill>
                      <a:prstClr val="black"/>
                    </a:solidFill>
                  </a:rPr>
                  <a:t>C</a:t>
                </a:r>
              </a:p>
            </p:txBody>
          </p:sp>
          <p:sp>
            <p:nvSpPr>
              <p:cNvPr id="62" name="TextBox 61"/>
              <p:cNvSpPr txBox="1"/>
              <p:nvPr/>
            </p:nvSpPr>
            <p:spPr>
              <a:xfrm>
                <a:off x="8593204" y="4632733"/>
                <a:ext cx="477786" cy="381000"/>
              </a:xfrm>
              <a:prstGeom prst="rect">
                <a:avLst/>
              </a:prstGeom>
              <a:noFill/>
            </p:spPr>
            <p:txBody>
              <a:bodyPr wrap="square" rtlCol="0">
                <a:spAutoFit/>
              </a:bodyPr>
              <a:lstStyle/>
              <a:p>
                <a:pPr algn="ctr"/>
                <a:r>
                  <a:rPr lang="en-US" dirty="0">
                    <a:solidFill>
                      <a:prstClr val="black"/>
                    </a:solidFill>
                  </a:rPr>
                  <a:t>D</a:t>
                </a:r>
              </a:p>
            </p:txBody>
          </p:sp>
          <p:sp>
            <p:nvSpPr>
              <p:cNvPr id="63" name="TextBox 62"/>
              <p:cNvSpPr txBox="1"/>
              <p:nvPr/>
            </p:nvSpPr>
            <p:spPr>
              <a:xfrm>
                <a:off x="8593205" y="5972583"/>
                <a:ext cx="477784" cy="381000"/>
              </a:xfrm>
              <a:prstGeom prst="rect">
                <a:avLst/>
              </a:prstGeom>
              <a:noFill/>
            </p:spPr>
            <p:txBody>
              <a:bodyPr wrap="square" rtlCol="0">
                <a:spAutoFit/>
              </a:bodyPr>
              <a:lstStyle/>
              <a:p>
                <a:pPr algn="ctr"/>
                <a:r>
                  <a:rPr lang="en-US" dirty="0">
                    <a:solidFill>
                      <a:prstClr val="white"/>
                    </a:solidFill>
                  </a:rPr>
                  <a:t>F</a:t>
                </a:r>
              </a:p>
            </p:txBody>
          </p:sp>
          <p:sp>
            <p:nvSpPr>
              <p:cNvPr id="64" name="TextBox 63"/>
              <p:cNvSpPr txBox="1"/>
              <p:nvPr/>
            </p:nvSpPr>
            <p:spPr>
              <a:xfrm>
                <a:off x="8593204" y="5280433"/>
                <a:ext cx="477785" cy="381000"/>
              </a:xfrm>
              <a:prstGeom prst="rect">
                <a:avLst/>
              </a:prstGeom>
              <a:noFill/>
            </p:spPr>
            <p:txBody>
              <a:bodyPr wrap="square" rtlCol="0">
                <a:spAutoFit/>
              </a:bodyPr>
              <a:lstStyle/>
              <a:p>
                <a:pPr algn="ctr"/>
                <a:r>
                  <a:rPr lang="en-US" dirty="0">
                    <a:solidFill>
                      <a:prstClr val="white"/>
                    </a:solidFill>
                  </a:rPr>
                  <a:t>E</a:t>
                </a:r>
              </a:p>
            </p:txBody>
          </p:sp>
        </p:grpSp>
      </p:grpSp>
      <p:pic>
        <p:nvPicPr>
          <p:cNvPr id="7" name="Slide 24">
            <a:hlinkClick r:id="" action="ppaction://media"/>
          </p:cNvPr>
          <p:cNvPicPr>
            <a:picLocks noChangeAspect="1"/>
          </p:cNvPicPr>
          <p:nvPr>
            <a:audioFile r:link="rId1"/>
            <p:extLst>
              <p:ext uri="{DAA4B4D4-6D71-4841-9C94-3DE7FCFB9230}">
                <p14:media xmlns:p14="http://schemas.microsoft.com/office/powerpoint/2010/main" r:embed="rId2">
                  <p14:trim st="839" end="110"/>
                </p14:media>
              </p:ext>
            </p:extLst>
          </p:nvPr>
        </p:nvPicPr>
        <p:blipFill>
          <a:blip r:embed="rId11"/>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60222225"/>
      </p:ext>
    </p:extLst>
  </p:cSld>
  <p:clrMapOvr>
    <a:masterClrMapping/>
  </p:clrMapOvr>
  <mc:AlternateContent xmlns:mc="http://schemas.openxmlformats.org/markup-compatibility/2006" xmlns:p14="http://schemas.microsoft.com/office/powerpoint/2010/main">
    <mc:Choice Requires="p14">
      <p:transition spd="med" p14:dur="700" advTm="34130">
        <p:fade/>
      </p:transition>
    </mc:Choice>
    <mc:Fallback xmlns="">
      <p:transition xmlns:p14="http://schemas.microsoft.com/office/powerpoint/2010/main" spd="med" advTm="34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2"/>
        <p14:stopEvt time="33367"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 y="-2790"/>
            <a:ext cx="9151883" cy="2082848"/>
          </a:xfrm>
          <a:prstGeom prst="rect">
            <a:avLst/>
          </a:prstGeom>
        </p:spPr>
      </p:pic>
      <p:grpSp>
        <p:nvGrpSpPr>
          <p:cNvPr id="10" name="Group 9"/>
          <p:cNvGrpSpPr/>
          <p:nvPr/>
        </p:nvGrpSpPr>
        <p:grpSpPr>
          <a:xfrm>
            <a:off x="4596785" y="1465094"/>
            <a:ext cx="4547215" cy="5392906"/>
            <a:chOff x="4596785" y="1466783"/>
            <a:chExt cx="4547215" cy="5392906"/>
          </a:xfrm>
        </p:grpSpPr>
        <p:pic>
          <p:nvPicPr>
            <p:cNvPr id="1026" name="Picture 2"/>
            <p:cNvPicPr>
              <a:picLocks noChangeAspect="1" noChangeArrowheads="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596785" y="1466783"/>
              <a:ext cx="4547215" cy="5392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 name="Rectangle 39"/>
            <p:cNvSpPr/>
            <p:nvPr/>
          </p:nvSpPr>
          <p:spPr>
            <a:xfrm>
              <a:off x="4850296" y="1720186"/>
              <a:ext cx="1145481"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132</a:t>
              </a:r>
            </a:p>
          </p:txBody>
        </p:sp>
        <p:sp>
          <p:nvSpPr>
            <p:cNvPr id="41" name="Rectangle 40"/>
            <p:cNvSpPr/>
            <p:nvPr/>
          </p:nvSpPr>
          <p:spPr>
            <a:xfrm>
              <a:off x="5995777" y="4080283"/>
              <a:ext cx="1840823" cy="381002"/>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Washington St.</a:t>
              </a:r>
            </a:p>
          </p:txBody>
        </p:sp>
        <p:sp>
          <p:nvSpPr>
            <p:cNvPr id="43" name="Rectangle 42"/>
            <p:cNvSpPr/>
            <p:nvPr/>
          </p:nvSpPr>
          <p:spPr>
            <a:xfrm>
              <a:off x="6154803" y="4970886"/>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120</a:t>
              </a:r>
            </a:p>
          </p:txBody>
        </p:sp>
        <p:sp>
          <p:nvSpPr>
            <p:cNvPr id="45" name="Rectangle 44"/>
            <p:cNvSpPr/>
            <p:nvPr/>
          </p:nvSpPr>
          <p:spPr>
            <a:xfrm rot="16200000">
              <a:off x="6462864" y="5289642"/>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US 45</a:t>
              </a:r>
            </a:p>
          </p:txBody>
        </p:sp>
        <p:sp>
          <p:nvSpPr>
            <p:cNvPr id="47" name="Rectangle 46"/>
            <p:cNvSpPr/>
            <p:nvPr/>
          </p:nvSpPr>
          <p:spPr>
            <a:xfrm>
              <a:off x="5800403" y="6429248"/>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Peterson Rd.</a:t>
              </a:r>
            </a:p>
          </p:txBody>
        </p:sp>
        <p:sp>
          <p:nvSpPr>
            <p:cNvPr id="48" name="Rectangle 47"/>
            <p:cNvSpPr/>
            <p:nvPr/>
          </p:nvSpPr>
          <p:spPr>
            <a:xfrm rot="21151613">
              <a:off x="5084401" y="3062239"/>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Rollins Rd.</a:t>
              </a:r>
            </a:p>
          </p:txBody>
        </p:sp>
        <p:pic>
          <p:nvPicPr>
            <p:cNvPr id="79" name="Picture 78"/>
            <p:cNvPicPr>
              <a:picLocks noChangeAspect="1"/>
            </p:cNvPicPr>
            <p:nvPr/>
          </p:nvPicPr>
          <p:blipFill rotWithShape="1">
            <a:blip r:embed="rId8">
              <a:duotone>
                <a:prstClr val="black"/>
                <a:srgbClr val="D9C3A5">
                  <a:tint val="50000"/>
                  <a:satMod val="180000"/>
                </a:srgbClr>
              </a:duotone>
              <a:extLst>
                <a:ext uri="{28A0092B-C50C-407E-A947-70E740481C1C}">
                  <a14:useLocalDpi xmlns:a14="http://schemas.microsoft.com/office/drawing/2010/main" val="0"/>
                </a:ext>
              </a:extLst>
            </a:blip>
            <a:srcRect l="33803" r="33860"/>
            <a:stretch/>
          </p:blipFill>
          <p:spPr>
            <a:xfrm>
              <a:off x="5653281" y="5680984"/>
              <a:ext cx="276244" cy="804549"/>
            </a:xfrm>
            <a:prstGeom prst="rect">
              <a:avLst/>
            </a:prstGeom>
            <a:ln>
              <a:solidFill>
                <a:schemeClr val="tx1"/>
              </a:solidFill>
            </a:ln>
          </p:spPr>
        </p:pic>
        <p:sp>
          <p:nvSpPr>
            <p:cNvPr id="3" name="Freeform 2"/>
            <p:cNvSpPr/>
            <p:nvPr/>
          </p:nvSpPr>
          <p:spPr>
            <a:xfrm>
              <a:off x="4739640" y="1524000"/>
              <a:ext cx="2560320" cy="5052060"/>
            </a:xfrm>
            <a:custGeom>
              <a:avLst/>
              <a:gdLst>
                <a:gd name="connsiteX0" fmla="*/ 0 w 2560320"/>
                <a:gd name="connsiteY0" fmla="*/ 0 h 5052060"/>
                <a:gd name="connsiteX1" fmla="*/ 678180 w 2560320"/>
                <a:gd name="connsiteY1" fmla="*/ 1943100 h 5052060"/>
                <a:gd name="connsiteX2" fmla="*/ 868680 w 2560320"/>
                <a:gd name="connsiteY2" fmla="*/ 2423160 h 5052060"/>
                <a:gd name="connsiteX3" fmla="*/ 2560320 w 2560320"/>
                <a:gd name="connsiteY3" fmla="*/ 5052060 h 5052060"/>
              </a:gdLst>
              <a:ahLst/>
              <a:cxnLst>
                <a:cxn ang="0">
                  <a:pos x="connsiteX0" y="connsiteY0"/>
                </a:cxn>
                <a:cxn ang="0">
                  <a:pos x="connsiteX1" y="connsiteY1"/>
                </a:cxn>
                <a:cxn ang="0">
                  <a:pos x="connsiteX2" y="connsiteY2"/>
                </a:cxn>
                <a:cxn ang="0">
                  <a:pos x="connsiteX3" y="connsiteY3"/>
                </a:cxn>
              </a:cxnLst>
              <a:rect l="l" t="t" r="r" b="b"/>
              <a:pathLst>
                <a:path w="2560320" h="5052060">
                  <a:moveTo>
                    <a:pt x="0" y="0"/>
                  </a:moveTo>
                  <a:cubicBezTo>
                    <a:pt x="266700" y="769620"/>
                    <a:pt x="533400" y="1539240"/>
                    <a:pt x="678180" y="1943100"/>
                  </a:cubicBezTo>
                  <a:cubicBezTo>
                    <a:pt x="822960" y="2346960"/>
                    <a:pt x="554990" y="1905000"/>
                    <a:pt x="868680" y="2423160"/>
                  </a:cubicBezTo>
                  <a:cubicBezTo>
                    <a:pt x="1182370" y="2941320"/>
                    <a:pt x="2264410" y="4516120"/>
                    <a:pt x="2560320" y="505206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839377" y="1724878"/>
              <a:ext cx="1145481"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132</a:t>
              </a:r>
            </a:p>
          </p:txBody>
        </p:sp>
      </p:grpSp>
      <p:grpSp>
        <p:nvGrpSpPr>
          <p:cNvPr id="16" name="Group 15"/>
          <p:cNvGrpSpPr/>
          <p:nvPr/>
        </p:nvGrpSpPr>
        <p:grpSpPr>
          <a:xfrm>
            <a:off x="0" y="1968132"/>
            <a:ext cx="6410528" cy="2326149"/>
            <a:chOff x="-1235" y="3077085"/>
            <a:chExt cx="6414306" cy="2326149"/>
          </a:xfrm>
        </p:grpSpPr>
        <p:grpSp>
          <p:nvGrpSpPr>
            <p:cNvPr id="17" name="Group 16"/>
            <p:cNvGrpSpPr/>
            <p:nvPr/>
          </p:nvGrpSpPr>
          <p:grpSpPr>
            <a:xfrm>
              <a:off x="-1235" y="3188393"/>
              <a:ext cx="4621725" cy="1491900"/>
              <a:chOff x="-1235" y="2365941"/>
              <a:chExt cx="4621725" cy="1491900"/>
            </a:xfrm>
          </p:grpSpPr>
          <p:sp>
            <p:nvSpPr>
              <p:cNvPr id="15" name="Rectangle 14"/>
              <p:cNvSpPr/>
              <p:nvPr/>
            </p:nvSpPr>
            <p:spPr>
              <a:xfrm>
                <a:off x="5391" y="2375415"/>
                <a:ext cx="4615099" cy="148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35" y="2365941"/>
                <a:ext cx="4615099" cy="4701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8642" y="3230005"/>
              <a:ext cx="4615099" cy="369332"/>
            </a:xfrm>
            <a:prstGeom prst="rect">
              <a:avLst/>
            </a:prstGeom>
            <a:noFill/>
          </p:spPr>
          <p:txBody>
            <a:bodyPr wrap="square" rtlCol="0">
              <a:spAutoFit/>
            </a:bodyPr>
            <a:lstStyle/>
            <a:p>
              <a:r>
                <a:rPr lang="en-US" b="1" dirty="0">
                  <a:solidFill>
                    <a:schemeClr val="bg1"/>
                  </a:solidFill>
                </a:rPr>
                <a:t>North Section </a:t>
              </a:r>
              <a:r>
                <a:rPr lang="en-US" dirty="0">
                  <a:solidFill>
                    <a:schemeClr val="bg1"/>
                  </a:solidFill>
                </a:rPr>
                <a:t>– IL 132 to Washington St.</a:t>
              </a:r>
            </a:p>
          </p:txBody>
        </p:sp>
        <p:sp>
          <p:nvSpPr>
            <p:cNvPr id="29" name="TextBox 28"/>
            <p:cNvSpPr txBox="1"/>
            <p:nvPr/>
          </p:nvSpPr>
          <p:spPr>
            <a:xfrm>
              <a:off x="18642" y="3658586"/>
              <a:ext cx="4601848"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Suburban</a:t>
              </a:r>
            </a:p>
            <a:p>
              <a:pPr marL="742950" lvl="1" indent="-285750">
                <a:buFont typeface="Arial" panose="020B0604020202020204" pitchFamily="34" charset="0"/>
                <a:buChar char="•"/>
              </a:pPr>
              <a:r>
                <a:rPr lang="en-US" dirty="0"/>
                <a:t>Moderate development</a:t>
              </a:r>
            </a:p>
          </p:txBody>
        </p:sp>
        <p:sp>
          <p:nvSpPr>
            <p:cNvPr id="6" name="Freeform 5"/>
            <p:cNvSpPr/>
            <p:nvPr/>
          </p:nvSpPr>
          <p:spPr>
            <a:xfrm>
              <a:off x="5066246" y="3077085"/>
              <a:ext cx="1346825" cy="2326149"/>
            </a:xfrm>
            <a:custGeom>
              <a:avLst/>
              <a:gdLst>
                <a:gd name="connsiteX0" fmla="*/ 0 w 1378226"/>
                <a:gd name="connsiteY0" fmla="*/ 0 h 2597426"/>
                <a:gd name="connsiteX1" fmla="*/ 172278 w 1378226"/>
                <a:gd name="connsiteY1" fmla="*/ 251792 h 2597426"/>
                <a:gd name="connsiteX2" fmla="*/ 357809 w 1378226"/>
                <a:gd name="connsiteY2" fmla="*/ 1404731 h 2597426"/>
                <a:gd name="connsiteX3" fmla="*/ 450574 w 1378226"/>
                <a:gd name="connsiteY3" fmla="*/ 1749287 h 2597426"/>
                <a:gd name="connsiteX4" fmla="*/ 755374 w 1378226"/>
                <a:gd name="connsiteY4" fmla="*/ 2054087 h 2597426"/>
                <a:gd name="connsiteX5" fmla="*/ 1232452 w 1378226"/>
                <a:gd name="connsiteY5" fmla="*/ 2464905 h 2597426"/>
                <a:gd name="connsiteX6" fmla="*/ 1378226 w 1378226"/>
                <a:gd name="connsiteY6" fmla="*/ 2597426 h 25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26" h="2597426">
                  <a:moveTo>
                    <a:pt x="0" y="0"/>
                  </a:moveTo>
                  <a:cubicBezTo>
                    <a:pt x="56321" y="8835"/>
                    <a:pt x="112643" y="17670"/>
                    <a:pt x="172278" y="251792"/>
                  </a:cubicBezTo>
                  <a:cubicBezTo>
                    <a:pt x="231913" y="485914"/>
                    <a:pt x="311426" y="1155149"/>
                    <a:pt x="357809" y="1404731"/>
                  </a:cubicBezTo>
                  <a:cubicBezTo>
                    <a:pt x="404192" y="1654313"/>
                    <a:pt x="384313" y="1641061"/>
                    <a:pt x="450574" y="1749287"/>
                  </a:cubicBezTo>
                  <a:cubicBezTo>
                    <a:pt x="516835" y="1857513"/>
                    <a:pt x="625061" y="1934817"/>
                    <a:pt x="755374" y="2054087"/>
                  </a:cubicBezTo>
                  <a:cubicBezTo>
                    <a:pt x="885687" y="2173357"/>
                    <a:pt x="1128643" y="2374349"/>
                    <a:pt x="1232452" y="2464905"/>
                  </a:cubicBezTo>
                  <a:cubicBezTo>
                    <a:pt x="1336261" y="2555462"/>
                    <a:pt x="1357243" y="2576444"/>
                    <a:pt x="1378226" y="2597426"/>
                  </a:cubicBezTo>
                </a:path>
              </a:pathLst>
            </a:custGeom>
            <a:noFill/>
            <a:ln w="1016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0" y="3588146"/>
            <a:ext cx="6439274" cy="1667452"/>
            <a:chOff x="-13252" y="4405270"/>
            <a:chExt cx="6439274" cy="1667452"/>
          </a:xfrm>
        </p:grpSpPr>
        <p:grpSp>
          <p:nvGrpSpPr>
            <p:cNvPr id="53" name="Group 52"/>
            <p:cNvGrpSpPr/>
            <p:nvPr/>
          </p:nvGrpSpPr>
          <p:grpSpPr>
            <a:xfrm>
              <a:off x="-1235" y="4405270"/>
              <a:ext cx="4621725" cy="1491900"/>
              <a:chOff x="5391" y="1962081"/>
              <a:chExt cx="4621725" cy="1491900"/>
            </a:xfrm>
          </p:grpSpPr>
          <p:sp>
            <p:nvSpPr>
              <p:cNvPr id="54" name="Rectangle 53"/>
              <p:cNvSpPr/>
              <p:nvPr/>
            </p:nvSpPr>
            <p:spPr>
              <a:xfrm>
                <a:off x="5391" y="1971555"/>
                <a:ext cx="4615099" cy="148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2017" y="1962081"/>
                <a:ext cx="4615099" cy="47019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13252" y="4450211"/>
              <a:ext cx="4615099" cy="369332"/>
            </a:xfrm>
            <a:prstGeom prst="rect">
              <a:avLst/>
            </a:prstGeom>
            <a:noFill/>
          </p:spPr>
          <p:txBody>
            <a:bodyPr wrap="square" rtlCol="0">
              <a:spAutoFit/>
            </a:bodyPr>
            <a:lstStyle/>
            <a:p>
              <a:r>
                <a:rPr lang="en-US" b="1" dirty="0">
                  <a:solidFill>
                    <a:schemeClr val="bg1"/>
                  </a:solidFill>
                </a:rPr>
                <a:t>Central Section </a:t>
              </a:r>
              <a:r>
                <a:rPr lang="en-US" dirty="0">
                  <a:solidFill>
                    <a:schemeClr val="bg1"/>
                  </a:solidFill>
                </a:rPr>
                <a:t>– Washington St. to IL 120</a:t>
              </a:r>
            </a:p>
          </p:txBody>
        </p:sp>
        <p:sp>
          <p:nvSpPr>
            <p:cNvPr id="33" name="TextBox 32"/>
            <p:cNvSpPr txBox="1"/>
            <p:nvPr/>
          </p:nvSpPr>
          <p:spPr>
            <a:xfrm>
              <a:off x="18642" y="4875463"/>
              <a:ext cx="4615099"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Urban</a:t>
              </a:r>
            </a:p>
            <a:p>
              <a:pPr marL="742950" lvl="1" indent="-285750">
                <a:buFont typeface="Arial" panose="020B0604020202020204" pitchFamily="34" charset="0"/>
                <a:buChar char="•"/>
              </a:pPr>
              <a:r>
                <a:rPr lang="en-US" dirty="0"/>
                <a:t>Highly developed</a:t>
              </a:r>
            </a:p>
          </p:txBody>
        </p:sp>
        <p:sp>
          <p:nvSpPr>
            <p:cNvPr id="7" name="Freeform 6"/>
            <p:cNvSpPr/>
            <p:nvPr/>
          </p:nvSpPr>
          <p:spPr>
            <a:xfrm>
              <a:off x="6413072" y="5087668"/>
              <a:ext cx="12950" cy="985054"/>
            </a:xfrm>
            <a:custGeom>
              <a:avLst/>
              <a:gdLst>
                <a:gd name="connsiteX0" fmla="*/ 0 w 13252"/>
                <a:gd name="connsiteY0" fmla="*/ 0 h 1099931"/>
                <a:gd name="connsiteX1" fmla="*/ 13252 w 13252"/>
                <a:gd name="connsiteY1" fmla="*/ 1099931 h 1099931"/>
              </a:gdLst>
              <a:ahLst/>
              <a:cxnLst>
                <a:cxn ang="0">
                  <a:pos x="connsiteX0" y="connsiteY0"/>
                </a:cxn>
                <a:cxn ang="0">
                  <a:pos x="connsiteX1" y="connsiteY1"/>
                </a:cxn>
              </a:cxnLst>
              <a:rect l="l" t="t" r="r" b="b"/>
              <a:pathLst>
                <a:path w="13252" h="1099931">
                  <a:moveTo>
                    <a:pt x="0" y="0"/>
                  </a:moveTo>
                  <a:lnTo>
                    <a:pt x="13252" y="1099931"/>
                  </a:lnTo>
                </a:path>
              </a:pathLst>
            </a:custGeom>
            <a:noFill/>
            <a:ln w="1016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205984" y="6445469"/>
            <a:ext cx="3070616" cy="261610"/>
          </a:xfrm>
          <a:prstGeom prst="rect">
            <a:avLst/>
          </a:prstGeom>
          <a:noFill/>
        </p:spPr>
        <p:txBody>
          <a:bodyPr wrap="square" rtlCol="0">
            <a:spAutoFit/>
          </a:bodyPr>
          <a:lstStyle/>
          <a:p>
            <a:r>
              <a:rPr lang="en-US" sz="1100" b="1" dirty="0" smtClean="0">
                <a:solidFill>
                  <a:srgbClr val="0070C0"/>
                </a:solidFill>
              </a:rPr>
              <a:t>www.idot.illinois.gov/projects/il83-137-study</a:t>
            </a:r>
            <a:endParaRPr lang="en-US" sz="1100" b="1" dirty="0">
              <a:solidFill>
                <a:srgbClr val="0070C0"/>
              </a:solidFill>
            </a:endParaRPr>
          </a:p>
        </p:txBody>
      </p:sp>
      <p:sp>
        <p:nvSpPr>
          <p:cNvPr id="75" name="TextBox 74"/>
          <p:cNvSpPr txBox="1"/>
          <p:nvPr/>
        </p:nvSpPr>
        <p:spPr>
          <a:xfrm>
            <a:off x="0" y="333538"/>
            <a:ext cx="9151885" cy="707886"/>
          </a:xfrm>
          <a:prstGeom prst="rect">
            <a:avLst/>
          </a:prstGeom>
          <a:noFill/>
        </p:spPr>
        <p:txBody>
          <a:bodyPr wrap="square" rtlCol="0">
            <a:spAutoFit/>
          </a:bodyPr>
          <a:lstStyle/>
          <a:p>
            <a:pPr marL="182880"/>
            <a:r>
              <a:rPr lang="en-US" sz="4000" dirty="0">
                <a:ln w="18415" cmpd="sng">
                  <a:solidFill>
                    <a:srgbClr val="FFFFFF"/>
                  </a:solidFill>
                  <a:prstDash val="solid"/>
                </a:ln>
                <a:solidFill>
                  <a:srgbClr val="FFFFFF"/>
                </a:solidFill>
                <a:latin typeface="Arial" pitchFamily="34" charset="0"/>
                <a:cs typeface="Arial" pitchFamily="34" charset="0"/>
              </a:rPr>
              <a:t>Corridor Characteristics</a:t>
            </a:r>
          </a:p>
        </p:txBody>
      </p:sp>
      <p:sp>
        <p:nvSpPr>
          <p:cNvPr id="4" name="Freeform 3"/>
          <p:cNvSpPr/>
          <p:nvPr/>
        </p:nvSpPr>
        <p:spPr>
          <a:xfrm>
            <a:off x="7292340" y="6568440"/>
            <a:ext cx="83820" cy="190500"/>
          </a:xfrm>
          <a:custGeom>
            <a:avLst/>
            <a:gdLst>
              <a:gd name="connsiteX0" fmla="*/ 0 w 83820"/>
              <a:gd name="connsiteY0" fmla="*/ 0 h 190500"/>
              <a:gd name="connsiteX1" fmla="*/ 83820 w 83820"/>
              <a:gd name="connsiteY1" fmla="*/ 190500 h 190500"/>
            </a:gdLst>
            <a:ahLst/>
            <a:cxnLst>
              <a:cxn ang="0">
                <a:pos x="connsiteX0" y="connsiteY0"/>
              </a:cxn>
              <a:cxn ang="0">
                <a:pos x="connsiteX1" y="connsiteY1"/>
              </a:cxn>
            </a:cxnLst>
            <a:rect l="l" t="t" r="r" b="b"/>
            <a:pathLst>
              <a:path w="83820" h="190500">
                <a:moveTo>
                  <a:pt x="0" y="0"/>
                </a:moveTo>
                <a:lnTo>
                  <a:pt x="83820" y="19050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646844" y="4663926"/>
            <a:ext cx="3611880" cy="2125980"/>
          </a:xfrm>
          <a:custGeom>
            <a:avLst/>
            <a:gdLst>
              <a:gd name="connsiteX0" fmla="*/ 3611880 w 3611880"/>
              <a:gd name="connsiteY0" fmla="*/ 2125980 h 2125980"/>
              <a:gd name="connsiteX1" fmla="*/ 3261360 w 3611880"/>
              <a:gd name="connsiteY1" fmla="*/ 2011680 h 2125980"/>
              <a:gd name="connsiteX2" fmla="*/ 2948940 w 3611880"/>
              <a:gd name="connsiteY2" fmla="*/ 1821180 h 2125980"/>
              <a:gd name="connsiteX3" fmla="*/ 2545080 w 3611880"/>
              <a:gd name="connsiteY3" fmla="*/ 1379220 h 2125980"/>
              <a:gd name="connsiteX4" fmla="*/ 2011680 w 3611880"/>
              <a:gd name="connsiteY4" fmla="*/ 990600 h 2125980"/>
              <a:gd name="connsiteX5" fmla="*/ 1356360 w 3611880"/>
              <a:gd name="connsiteY5" fmla="*/ 693420 h 2125980"/>
              <a:gd name="connsiteX6" fmla="*/ 243840 w 3611880"/>
              <a:gd name="connsiteY6" fmla="*/ 167640 h 2125980"/>
              <a:gd name="connsiteX7" fmla="*/ 0 w 3611880"/>
              <a:gd name="connsiteY7" fmla="*/ 0 h 21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80" h="2125980">
                <a:moveTo>
                  <a:pt x="3611880" y="2125980"/>
                </a:moveTo>
                <a:cubicBezTo>
                  <a:pt x="3491865" y="2094230"/>
                  <a:pt x="3371850" y="2062480"/>
                  <a:pt x="3261360" y="2011680"/>
                </a:cubicBezTo>
                <a:cubicBezTo>
                  <a:pt x="3150870" y="1960880"/>
                  <a:pt x="3068320" y="1926590"/>
                  <a:pt x="2948940" y="1821180"/>
                </a:cubicBezTo>
                <a:cubicBezTo>
                  <a:pt x="2829560" y="1715770"/>
                  <a:pt x="2701290" y="1517650"/>
                  <a:pt x="2545080" y="1379220"/>
                </a:cubicBezTo>
                <a:cubicBezTo>
                  <a:pt x="2388870" y="1240790"/>
                  <a:pt x="2209800" y="1104900"/>
                  <a:pt x="2011680" y="990600"/>
                </a:cubicBezTo>
                <a:cubicBezTo>
                  <a:pt x="1813560" y="876300"/>
                  <a:pt x="1356360" y="693420"/>
                  <a:pt x="1356360" y="693420"/>
                </a:cubicBezTo>
                <a:lnTo>
                  <a:pt x="243840" y="167640"/>
                </a:lnTo>
                <a:cubicBezTo>
                  <a:pt x="17780" y="52070"/>
                  <a:pt x="8890" y="26035"/>
                  <a:pt x="0" y="0"/>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446" y="3614822"/>
            <a:ext cx="305425" cy="305425"/>
          </a:xfrm>
          <a:prstGeom prst="rect">
            <a:avLst/>
          </a:prstGeom>
        </p:spPr>
      </p:pic>
      <p:sp>
        <p:nvSpPr>
          <p:cNvPr id="74" name="Rectangle 73"/>
          <p:cNvSpPr/>
          <p:nvPr/>
        </p:nvSpPr>
        <p:spPr>
          <a:xfrm rot="16200000">
            <a:off x="5517703" y="5759463"/>
            <a:ext cx="1840823" cy="356251"/>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IL 83</a:t>
            </a:r>
          </a:p>
        </p:txBody>
      </p:sp>
      <p:grpSp>
        <p:nvGrpSpPr>
          <p:cNvPr id="24" name="Group 23"/>
          <p:cNvGrpSpPr/>
          <p:nvPr/>
        </p:nvGrpSpPr>
        <p:grpSpPr>
          <a:xfrm>
            <a:off x="0" y="4948203"/>
            <a:ext cx="8164945" cy="1656878"/>
            <a:chOff x="-19763" y="5473497"/>
            <a:chExt cx="8164945" cy="1656878"/>
          </a:xfrm>
        </p:grpSpPr>
        <p:grpSp>
          <p:nvGrpSpPr>
            <p:cNvPr id="57" name="Group 56"/>
            <p:cNvGrpSpPr/>
            <p:nvPr/>
          </p:nvGrpSpPr>
          <p:grpSpPr>
            <a:xfrm>
              <a:off x="-19763" y="5473497"/>
              <a:ext cx="4633627" cy="1482426"/>
              <a:chOff x="-19763" y="1413349"/>
              <a:chExt cx="4633627" cy="1482426"/>
            </a:xfrm>
          </p:grpSpPr>
          <p:sp>
            <p:nvSpPr>
              <p:cNvPr id="58" name="Rectangle 57"/>
              <p:cNvSpPr/>
              <p:nvPr/>
            </p:nvSpPr>
            <p:spPr>
              <a:xfrm>
                <a:off x="-19763" y="1413349"/>
                <a:ext cx="4615099" cy="148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235" y="1588701"/>
                <a:ext cx="4615099" cy="470193"/>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9763" y="5699279"/>
              <a:ext cx="8164945" cy="1431096"/>
              <a:chOff x="-19763" y="5699279"/>
              <a:chExt cx="8164945" cy="1431096"/>
            </a:xfrm>
          </p:grpSpPr>
          <p:sp>
            <p:nvSpPr>
              <p:cNvPr id="63" name="TextBox 62"/>
              <p:cNvSpPr txBox="1"/>
              <p:nvPr/>
            </p:nvSpPr>
            <p:spPr>
              <a:xfrm>
                <a:off x="-19763" y="5699279"/>
                <a:ext cx="4615099" cy="369332"/>
              </a:xfrm>
              <a:prstGeom prst="rect">
                <a:avLst/>
              </a:prstGeom>
              <a:noFill/>
            </p:spPr>
            <p:txBody>
              <a:bodyPr wrap="square" rtlCol="0">
                <a:spAutoFit/>
              </a:bodyPr>
              <a:lstStyle/>
              <a:p>
                <a:r>
                  <a:rPr lang="en-US" b="1" dirty="0">
                    <a:solidFill>
                      <a:schemeClr val="bg1"/>
                    </a:solidFill>
                  </a:rPr>
                  <a:t>South Section </a:t>
                </a:r>
                <a:r>
                  <a:rPr lang="en-US" dirty="0">
                    <a:solidFill>
                      <a:schemeClr val="bg1"/>
                    </a:solidFill>
                  </a:rPr>
                  <a:t>– IL 120 to </a:t>
                </a:r>
                <a:r>
                  <a:rPr lang="en-US" dirty="0" smtClean="0">
                    <a:solidFill>
                      <a:schemeClr val="bg1"/>
                    </a:solidFill>
                  </a:rPr>
                  <a:t>East of US 45</a:t>
                </a:r>
                <a:endParaRPr lang="en-US" dirty="0">
                  <a:solidFill>
                    <a:schemeClr val="bg1"/>
                  </a:solidFill>
                </a:endParaRPr>
              </a:p>
            </p:txBody>
          </p:sp>
          <p:sp>
            <p:nvSpPr>
              <p:cNvPr id="34" name="TextBox 33"/>
              <p:cNvSpPr txBox="1"/>
              <p:nvPr/>
            </p:nvSpPr>
            <p:spPr>
              <a:xfrm>
                <a:off x="18642" y="6119042"/>
                <a:ext cx="4583205"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Rural</a:t>
                </a:r>
              </a:p>
              <a:p>
                <a:pPr marL="742950" lvl="1" indent="-285750">
                  <a:buFont typeface="Arial" panose="020B0604020202020204" pitchFamily="34" charset="0"/>
                  <a:buChar char="•"/>
                </a:pPr>
                <a:r>
                  <a:rPr lang="en-US" dirty="0"/>
                  <a:t>Low development</a:t>
                </a:r>
              </a:p>
            </p:txBody>
          </p:sp>
          <p:sp>
            <p:nvSpPr>
              <p:cNvPr id="55" name="Freeform 54"/>
              <p:cNvSpPr/>
              <p:nvPr/>
            </p:nvSpPr>
            <p:spPr>
              <a:xfrm>
                <a:off x="6429675" y="5741006"/>
                <a:ext cx="1715507" cy="1389369"/>
              </a:xfrm>
              <a:custGeom>
                <a:avLst/>
                <a:gdLst>
                  <a:gd name="connsiteX0" fmla="*/ 0 w 1762540"/>
                  <a:gd name="connsiteY0" fmla="*/ 0 h 1611388"/>
                  <a:gd name="connsiteX1" fmla="*/ 318053 w 1762540"/>
                  <a:gd name="connsiteY1" fmla="*/ 583095 h 1611388"/>
                  <a:gd name="connsiteX2" fmla="*/ 543340 w 1762540"/>
                  <a:gd name="connsiteY2" fmla="*/ 755374 h 1611388"/>
                  <a:gd name="connsiteX3" fmla="*/ 927653 w 1762540"/>
                  <a:gd name="connsiteY3" fmla="*/ 1086678 h 1611388"/>
                  <a:gd name="connsiteX4" fmla="*/ 1099931 w 1762540"/>
                  <a:gd name="connsiteY4" fmla="*/ 1272208 h 1611388"/>
                  <a:gd name="connsiteX5" fmla="*/ 1219200 w 1762540"/>
                  <a:gd name="connsiteY5" fmla="*/ 1457739 h 1611388"/>
                  <a:gd name="connsiteX6" fmla="*/ 1431235 w 1762540"/>
                  <a:gd name="connsiteY6" fmla="*/ 1603513 h 1611388"/>
                  <a:gd name="connsiteX7" fmla="*/ 1497496 w 1762540"/>
                  <a:gd name="connsiteY7" fmla="*/ 1590261 h 1611388"/>
                  <a:gd name="connsiteX8" fmla="*/ 1762540 w 1762540"/>
                  <a:gd name="connsiteY8" fmla="*/ 1577008 h 16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540" h="1611388">
                    <a:moveTo>
                      <a:pt x="0" y="0"/>
                    </a:moveTo>
                    <a:cubicBezTo>
                      <a:pt x="113748" y="228599"/>
                      <a:pt x="227496" y="457199"/>
                      <a:pt x="318053" y="583095"/>
                    </a:cubicBezTo>
                    <a:cubicBezTo>
                      <a:pt x="408610" y="708991"/>
                      <a:pt x="441740" y="671444"/>
                      <a:pt x="543340" y="755374"/>
                    </a:cubicBezTo>
                    <a:cubicBezTo>
                      <a:pt x="644940" y="839305"/>
                      <a:pt x="834888" y="1000539"/>
                      <a:pt x="927653" y="1086678"/>
                    </a:cubicBezTo>
                    <a:cubicBezTo>
                      <a:pt x="1020418" y="1172817"/>
                      <a:pt x="1051340" y="1210365"/>
                      <a:pt x="1099931" y="1272208"/>
                    </a:cubicBezTo>
                    <a:cubicBezTo>
                      <a:pt x="1148522" y="1334052"/>
                      <a:pt x="1163983" y="1402522"/>
                      <a:pt x="1219200" y="1457739"/>
                    </a:cubicBezTo>
                    <a:cubicBezTo>
                      <a:pt x="1274417" y="1512956"/>
                      <a:pt x="1384852" y="1581426"/>
                      <a:pt x="1431235" y="1603513"/>
                    </a:cubicBezTo>
                    <a:cubicBezTo>
                      <a:pt x="1477618" y="1625600"/>
                      <a:pt x="1442279" y="1594679"/>
                      <a:pt x="1497496" y="1590261"/>
                    </a:cubicBezTo>
                    <a:cubicBezTo>
                      <a:pt x="1552714" y="1585844"/>
                      <a:pt x="1657627" y="1581426"/>
                      <a:pt x="1762540" y="1577008"/>
                    </a:cubicBezTo>
                  </a:path>
                </a:pathLst>
              </a:custGeom>
              <a:noFill/>
              <a:ln w="1016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88737" y="6411844"/>
            <a:ext cx="324864" cy="258415"/>
          </a:xfrm>
          <a:prstGeom prst="rect">
            <a:avLst/>
          </a:prstGeom>
        </p:spPr>
      </p:pic>
      <p:pic>
        <p:nvPicPr>
          <p:cNvPr id="5" name="Slide 25">
            <a:hlinkClick r:id="" action="ppaction://media"/>
          </p:cNvPr>
          <p:cNvPicPr>
            <a:picLocks noChangeAspect="1"/>
          </p:cNvPicPr>
          <p:nvPr>
            <a:audioFile r:link="rId2"/>
            <p:extLst>
              <p:ext uri="{DAA4B4D4-6D71-4841-9C94-3DE7FCFB9230}">
                <p14:media xmlns:p14="http://schemas.microsoft.com/office/powerpoint/2010/main" r:embed="rId3">
                  <p14:trim st="440"/>
                </p14:media>
              </p:ext>
            </p:extLst>
          </p:nvPr>
        </p:nvPicPr>
        <p:blipFill>
          <a:blip r:embed="rId11"/>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651054692"/>
      </p:ext>
    </p:extLst>
  </p:cSld>
  <p:clrMapOvr>
    <a:masterClrMapping/>
  </p:clrMapOvr>
  <mc:AlternateContent xmlns:mc="http://schemas.openxmlformats.org/markup-compatibility/2006" xmlns:p14="http://schemas.microsoft.com/office/powerpoint/2010/main">
    <mc:Choice Requires="p14">
      <p:transition spd="med" p14:dur="700" advTm="54750">
        <p:fade/>
      </p:transition>
    </mc:Choice>
    <mc:Fallback xmlns="">
      <p:transition xmlns:p14="http://schemas.microsoft.com/office/powerpoint/2010/main" spd="med" advTm="54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36"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nodeType="withEffect">
                                  <p:stCondLst>
                                    <p:cond delay="2700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2700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ntr" presetSubtype="0" fill="hold" nodeType="withEffect">
                                  <p:stCondLst>
                                    <p:cond delay="2700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nodeType="withEffect">
                                  <p:stCondLst>
                                    <p:cond delay="3300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ntr" presetSubtype="0" fill="hold" nodeType="withEffect">
                                  <p:stCondLst>
                                    <p:cond delay="330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nodeType="withEffect">
                                  <p:stCondLst>
                                    <p:cond delay="40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400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4700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4700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 objId="2"/>
        <p14:stopEvt time="5903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596" y="2108836"/>
            <a:ext cx="4156819" cy="4311916"/>
            <a:chOff x="381144" y="2134725"/>
            <a:chExt cx="3787169" cy="3842162"/>
          </a:xfrm>
        </p:grpSpPr>
        <p:pic>
          <p:nvPicPr>
            <p:cNvPr id="34" name="Picture 33"/>
            <p:cNvPicPr/>
            <p:nvPr/>
          </p:nvPicPr>
          <p:blipFill>
            <a:blip r:embed="rId6">
              <a:extLst>
                <a:ext uri="{28A0092B-C50C-407E-A947-70E740481C1C}">
                  <a14:useLocalDpi xmlns:a14="http://schemas.microsoft.com/office/drawing/2010/main" val="0"/>
                </a:ext>
              </a:extLst>
            </a:blip>
            <a:srcRect/>
            <a:stretch>
              <a:fillRect/>
            </a:stretch>
          </p:blipFill>
          <p:spPr bwMode="auto">
            <a:xfrm>
              <a:off x="381144" y="2134725"/>
              <a:ext cx="3787169" cy="3842162"/>
            </a:xfrm>
            <a:prstGeom prst="rect">
              <a:avLst/>
            </a:prstGeom>
            <a:noFill/>
            <a:ln>
              <a:noFill/>
            </a:ln>
          </p:spPr>
        </p:pic>
        <p:sp>
          <p:nvSpPr>
            <p:cNvPr id="49" name="Freeform 48"/>
            <p:cNvSpPr/>
            <p:nvPr/>
          </p:nvSpPr>
          <p:spPr>
            <a:xfrm>
              <a:off x="762722" y="2376386"/>
              <a:ext cx="1578381" cy="3538204"/>
            </a:xfrm>
            <a:custGeom>
              <a:avLst/>
              <a:gdLst>
                <a:gd name="connsiteX0" fmla="*/ 0 w 2095500"/>
                <a:gd name="connsiteY0" fmla="*/ 0 h 4305300"/>
                <a:gd name="connsiteX1" fmla="*/ 142875 w 2095500"/>
                <a:gd name="connsiteY1" fmla="*/ 152400 h 4305300"/>
                <a:gd name="connsiteX2" fmla="*/ 238125 w 2095500"/>
                <a:gd name="connsiteY2" fmla="*/ 371475 h 4305300"/>
                <a:gd name="connsiteX3" fmla="*/ 266700 w 2095500"/>
                <a:gd name="connsiteY3" fmla="*/ 542925 h 4305300"/>
                <a:gd name="connsiteX4" fmla="*/ 285750 w 2095500"/>
                <a:gd name="connsiteY4" fmla="*/ 704850 h 4305300"/>
                <a:gd name="connsiteX5" fmla="*/ 381000 w 2095500"/>
                <a:gd name="connsiteY5" fmla="*/ 1085850 h 4305300"/>
                <a:gd name="connsiteX6" fmla="*/ 466725 w 2095500"/>
                <a:gd name="connsiteY6" fmla="*/ 1562100 h 4305300"/>
                <a:gd name="connsiteX7" fmla="*/ 542925 w 2095500"/>
                <a:gd name="connsiteY7" fmla="*/ 1981200 h 4305300"/>
                <a:gd name="connsiteX8" fmla="*/ 561975 w 2095500"/>
                <a:gd name="connsiteY8" fmla="*/ 2295525 h 4305300"/>
                <a:gd name="connsiteX9" fmla="*/ 561975 w 2095500"/>
                <a:gd name="connsiteY9" fmla="*/ 2581275 h 4305300"/>
                <a:gd name="connsiteX10" fmla="*/ 590550 w 2095500"/>
                <a:gd name="connsiteY10" fmla="*/ 2800350 h 4305300"/>
                <a:gd name="connsiteX11" fmla="*/ 742950 w 2095500"/>
                <a:gd name="connsiteY11" fmla="*/ 3019425 h 4305300"/>
                <a:gd name="connsiteX12" fmla="*/ 990600 w 2095500"/>
                <a:gd name="connsiteY12" fmla="*/ 3267075 h 4305300"/>
                <a:gd name="connsiteX13" fmla="*/ 1238250 w 2095500"/>
                <a:gd name="connsiteY13" fmla="*/ 3514725 h 4305300"/>
                <a:gd name="connsiteX14" fmla="*/ 1476375 w 2095500"/>
                <a:gd name="connsiteY14" fmla="*/ 3724275 h 4305300"/>
                <a:gd name="connsiteX15" fmla="*/ 1695450 w 2095500"/>
                <a:gd name="connsiteY15" fmla="*/ 3895725 h 4305300"/>
                <a:gd name="connsiteX16" fmla="*/ 1819275 w 2095500"/>
                <a:gd name="connsiteY16" fmla="*/ 4038600 h 4305300"/>
                <a:gd name="connsiteX17" fmla="*/ 1962150 w 2095500"/>
                <a:gd name="connsiteY17" fmla="*/ 4105275 h 4305300"/>
                <a:gd name="connsiteX18" fmla="*/ 2066925 w 2095500"/>
                <a:gd name="connsiteY18" fmla="*/ 4200525 h 4305300"/>
                <a:gd name="connsiteX19" fmla="*/ 2095500 w 2095500"/>
                <a:gd name="connsiteY19" fmla="*/ 430530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0" h="4305300">
                  <a:moveTo>
                    <a:pt x="0" y="0"/>
                  </a:moveTo>
                  <a:lnTo>
                    <a:pt x="142875" y="152400"/>
                  </a:lnTo>
                  <a:lnTo>
                    <a:pt x="238125" y="371475"/>
                  </a:lnTo>
                  <a:lnTo>
                    <a:pt x="266700" y="542925"/>
                  </a:lnTo>
                  <a:lnTo>
                    <a:pt x="285750" y="704850"/>
                  </a:lnTo>
                  <a:lnTo>
                    <a:pt x="381000" y="1085850"/>
                  </a:lnTo>
                  <a:lnTo>
                    <a:pt x="466725" y="1562100"/>
                  </a:lnTo>
                  <a:lnTo>
                    <a:pt x="542925" y="1981200"/>
                  </a:lnTo>
                  <a:lnTo>
                    <a:pt x="561975" y="2295525"/>
                  </a:lnTo>
                  <a:lnTo>
                    <a:pt x="561975" y="2581275"/>
                  </a:lnTo>
                  <a:lnTo>
                    <a:pt x="590550" y="2800350"/>
                  </a:lnTo>
                  <a:lnTo>
                    <a:pt x="742950" y="3019425"/>
                  </a:lnTo>
                  <a:lnTo>
                    <a:pt x="990600" y="3267075"/>
                  </a:lnTo>
                  <a:lnTo>
                    <a:pt x="1238250" y="3514725"/>
                  </a:lnTo>
                  <a:lnTo>
                    <a:pt x="1476375" y="3724275"/>
                  </a:lnTo>
                  <a:lnTo>
                    <a:pt x="1695450" y="3895725"/>
                  </a:lnTo>
                  <a:lnTo>
                    <a:pt x="1819275" y="4038600"/>
                  </a:lnTo>
                  <a:lnTo>
                    <a:pt x="1962150" y="4105275"/>
                  </a:lnTo>
                  <a:lnTo>
                    <a:pt x="2066925" y="4200525"/>
                  </a:lnTo>
                  <a:lnTo>
                    <a:pt x="2095500" y="4305300"/>
                  </a:lnTo>
                </a:path>
              </a:pathLst>
            </a:cu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pic>
        <p:nvPicPr>
          <p:cNvPr id="3" name="Picture 2"/>
          <p:cNvPicPr>
            <a:picLocks noChangeAspect="1"/>
          </p:cNvPicPr>
          <p:nvPr/>
        </p:nvPicPr>
        <p:blipFill rotWithShape="1">
          <a:blip r:embed="rId7"/>
          <a:srcRect b="3400"/>
          <a:stretch/>
        </p:blipFill>
        <p:spPr>
          <a:xfrm>
            <a:off x="4307272" y="1707356"/>
            <a:ext cx="4836728" cy="2277129"/>
          </a:xfrm>
          <a:prstGeom prst="rect">
            <a:avLst/>
          </a:prstGeom>
        </p:spPr>
      </p:pic>
      <p:grpSp>
        <p:nvGrpSpPr>
          <p:cNvPr id="27" name="Group 26"/>
          <p:cNvGrpSpPr/>
          <p:nvPr/>
        </p:nvGrpSpPr>
        <p:grpSpPr>
          <a:xfrm>
            <a:off x="4105092" y="3977392"/>
            <a:ext cx="5010726" cy="2806600"/>
            <a:chOff x="3269672" y="3509458"/>
            <a:chExt cx="5846146" cy="3274534"/>
          </a:xfrm>
        </p:grpSpPr>
        <p:grpSp>
          <p:nvGrpSpPr>
            <p:cNvPr id="11" name="Group 10"/>
            <p:cNvGrpSpPr/>
            <p:nvPr/>
          </p:nvGrpSpPr>
          <p:grpSpPr>
            <a:xfrm>
              <a:off x="3269672" y="3509458"/>
              <a:ext cx="5846146" cy="3274534"/>
              <a:chOff x="2534802" y="3099811"/>
              <a:chExt cx="6577492" cy="3684181"/>
            </a:xfrm>
          </p:grpSpPr>
          <p:pic>
            <p:nvPicPr>
              <p:cNvPr id="2" name="Picture 1"/>
              <p:cNvPicPr>
                <a:picLocks noChangeAspect="1"/>
              </p:cNvPicPr>
              <p:nvPr/>
            </p:nvPicPr>
            <p:blipFill>
              <a:blip r:embed="rId8"/>
              <a:stretch>
                <a:fillRect/>
              </a:stretch>
            </p:blipFill>
            <p:spPr>
              <a:xfrm>
                <a:off x="2534802" y="3099811"/>
                <a:ext cx="6577492" cy="3684181"/>
              </a:xfrm>
              <a:prstGeom prst="rect">
                <a:avLst/>
              </a:prstGeom>
              <a:blipFill dpi="0" rotWithShape="1">
                <a:blip r:embed="rId9">
                  <a:alphaModFix amt="0"/>
                </a:blip>
                <a:srcRect/>
                <a:tile tx="0" ty="0" sx="100000" sy="100000" flip="none" algn="tl"/>
              </a:blipFill>
            </p:spPr>
          </p:pic>
          <p:sp>
            <p:nvSpPr>
              <p:cNvPr id="10" name="Rectangle 9"/>
              <p:cNvSpPr/>
              <p:nvPr/>
            </p:nvSpPr>
            <p:spPr>
              <a:xfrm rot="194968">
                <a:off x="2826327" y="6017488"/>
                <a:ext cx="5301673" cy="706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4031632" y="3509458"/>
              <a:ext cx="4749751" cy="93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rot="194771">
            <a:off x="4868881" y="2220688"/>
            <a:ext cx="3966358" cy="5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a:ext>
            </a:extLst>
          </a:blip>
          <a:srcRect l="1515" t="52686" r="2665"/>
          <a:stretch/>
        </p:blipFill>
        <p:spPr>
          <a:xfrm>
            <a:off x="0" y="-13447"/>
            <a:ext cx="9144000" cy="2081054"/>
          </a:xfrm>
          <a:prstGeom prst="rect">
            <a:avLst/>
          </a:prstGeom>
        </p:spPr>
      </p:pic>
      <p:sp>
        <p:nvSpPr>
          <p:cNvPr id="7" name="TextBox 6"/>
          <p:cNvSpPr txBox="1"/>
          <p:nvPr/>
        </p:nvSpPr>
        <p:spPr>
          <a:xfrm>
            <a:off x="124357" y="168729"/>
            <a:ext cx="7620000" cy="1015663"/>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latin typeface="Arial" pitchFamily="34" charset="0"/>
                <a:cs typeface="Arial" pitchFamily="34" charset="0"/>
              </a:rPr>
              <a:t>Range of Alternatives</a:t>
            </a:r>
          </a:p>
          <a:p>
            <a:r>
              <a:rPr lang="en-US" sz="2800" dirty="0" smtClean="0">
                <a:ln w="18415" cmpd="sng">
                  <a:solidFill>
                    <a:srgbClr val="FFFFFF"/>
                  </a:solidFill>
                  <a:prstDash val="solid"/>
                </a:ln>
                <a:solidFill>
                  <a:srgbClr val="FFFFFF"/>
                </a:solidFill>
                <a:latin typeface="Arial" pitchFamily="34" charset="0"/>
                <a:cs typeface="Arial" pitchFamily="34" charset="0"/>
              </a:rPr>
              <a:t>North </a:t>
            </a:r>
            <a:r>
              <a:rPr lang="en-US" sz="2800" dirty="0">
                <a:ln w="18415" cmpd="sng">
                  <a:solidFill>
                    <a:srgbClr val="FFFFFF"/>
                  </a:solidFill>
                  <a:prstDash val="solid"/>
                </a:ln>
                <a:solidFill>
                  <a:srgbClr val="FFFFFF"/>
                </a:solidFill>
                <a:latin typeface="Arial" pitchFamily="34" charset="0"/>
                <a:cs typeface="Arial" pitchFamily="34" charset="0"/>
              </a:rPr>
              <a:t>Section – IL132 to Washington St</a:t>
            </a:r>
            <a:r>
              <a:rPr lang="en-US" sz="2800" dirty="0" smtClean="0">
                <a:ln w="18415" cmpd="sng">
                  <a:solidFill>
                    <a:srgbClr val="FFFFFF"/>
                  </a:solidFill>
                  <a:prstDash val="solid"/>
                </a:ln>
                <a:solidFill>
                  <a:srgbClr val="FFFFFF"/>
                </a:solidFill>
                <a:latin typeface="Arial" pitchFamily="34" charset="0"/>
                <a:cs typeface="Arial" pitchFamily="34" charset="0"/>
              </a:rPr>
              <a:t>.</a:t>
            </a:r>
            <a:endParaRPr lang="en-US" sz="28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0" y="1752600"/>
            <a:ext cx="9143999" cy="419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14000"/>
              </a:lnSpc>
              <a:spcBef>
                <a:spcPts val="0"/>
              </a:spcBef>
              <a:buClr>
                <a:srgbClr val="1F497D"/>
              </a:buClr>
              <a:buFont typeface="Symbol"/>
              <a:buChar char=""/>
            </a:pPr>
            <a:endParaRPr lang="en-US" sz="2400" dirty="0">
              <a:solidFill>
                <a:prstClr val="black"/>
              </a:solidFill>
              <a:ea typeface="Calibri"/>
              <a:cs typeface="Times New Roman"/>
            </a:endParaRPr>
          </a:p>
        </p:txBody>
      </p:sp>
      <p:sp>
        <p:nvSpPr>
          <p:cNvPr id="33" name="Rectangle 32"/>
          <p:cNvSpPr/>
          <p:nvPr/>
        </p:nvSpPr>
        <p:spPr>
          <a:xfrm rot="206139">
            <a:off x="5164482" y="4427518"/>
            <a:ext cx="3966358" cy="5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61115" y="2020949"/>
            <a:ext cx="4071951" cy="71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rPr>
              <a:t>4-Lanes w/ Raised Curb Median</a:t>
            </a:r>
            <a:endParaRPr lang="en-US" b="1" dirty="0">
              <a:solidFill>
                <a:schemeClr val="tx2"/>
              </a:solidFill>
            </a:endParaRPr>
          </a:p>
        </p:txBody>
      </p:sp>
      <p:sp>
        <p:nvSpPr>
          <p:cNvPr id="29" name="Rectangle 28"/>
          <p:cNvSpPr/>
          <p:nvPr/>
        </p:nvSpPr>
        <p:spPr>
          <a:xfrm>
            <a:off x="4740769" y="4293264"/>
            <a:ext cx="4071951" cy="631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rPr>
              <a:t>4-Lanes w/ Flush Center Turn Lane</a:t>
            </a:r>
          </a:p>
          <a:p>
            <a:pPr algn="ctr"/>
            <a:r>
              <a:rPr lang="en-US" b="1" dirty="0" smtClean="0">
                <a:solidFill>
                  <a:schemeClr val="tx2"/>
                </a:solidFill>
              </a:rPr>
              <a:t>(from IL 132 to Park Ave)</a:t>
            </a:r>
            <a:endParaRPr lang="en-US" b="1" dirty="0">
              <a:solidFill>
                <a:schemeClr val="tx2"/>
              </a:solidFill>
            </a:endParaRPr>
          </a:p>
        </p:txBody>
      </p:sp>
      <p:sp>
        <p:nvSpPr>
          <p:cNvPr id="8" name="Oval 7"/>
          <p:cNvSpPr/>
          <p:nvPr/>
        </p:nvSpPr>
        <p:spPr>
          <a:xfrm>
            <a:off x="331021" y="2380043"/>
            <a:ext cx="589294" cy="51063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p:cNvSpPr/>
          <p:nvPr/>
        </p:nvSpPr>
        <p:spPr>
          <a:xfrm>
            <a:off x="3937000" y="2108835"/>
            <a:ext cx="274519" cy="146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934356" y="4315405"/>
            <a:ext cx="277163" cy="6973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934357" y="3570154"/>
            <a:ext cx="278510" cy="7303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513" y="4067837"/>
            <a:ext cx="297603" cy="297603"/>
          </a:xfrm>
          <a:prstGeom prst="rect">
            <a:avLst/>
          </a:prstGeom>
        </p:spPr>
      </p:pic>
      <p:sp>
        <p:nvSpPr>
          <p:cNvPr id="30" name="Rectangle 29"/>
          <p:cNvSpPr/>
          <p:nvPr/>
        </p:nvSpPr>
        <p:spPr>
          <a:xfrm>
            <a:off x="470705" y="2067607"/>
            <a:ext cx="1111048" cy="381002"/>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IL 132</a:t>
            </a:r>
          </a:p>
        </p:txBody>
      </p:sp>
      <p:sp>
        <p:nvSpPr>
          <p:cNvPr id="31" name="Rectangle 30"/>
          <p:cNvSpPr/>
          <p:nvPr/>
        </p:nvSpPr>
        <p:spPr>
          <a:xfrm rot="21151613">
            <a:off x="760983" y="4713516"/>
            <a:ext cx="1567828" cy="381002"/>
          </a:xfrm>
          <a:prstGeom prst="rect">
            <a:avLst/>
          </a:prstGeom>
        </p:spPr>
        <p:txBody>
          <a:bodyPr wrap="square">
            <a:spAutoFit/>
          </a:bodyPr>
          <a:lstStyle/>
          <a:p>
            <a:pPr lvl="1">
              <a:lnSpc>
                <a:spcPct val="134000"/>
              </a:lnSpc>
              <a:buClr>
                <a:srgbClr val="1F497D"/>
              </a:buClr>
            </a:pPr>
            <a:r>
              <a:rPr lang="en-US" sz="1400" b="1" dirty="0">
                <a:ea typeface="Tahoma" pitchFamily="34" charset="0"/>
                <a:cs typeface="Tahoma" pitchFamily="34" charset="0"/>
              </a:rPr>
              <a:t>Rollins Rd.</a:t>
            </a:r>
          </a:p>
        </p:txBody>
      </p:sp>
      <p:sp>
        <p:nvSpPr>
          <p:cNvPr id="35" name="Rectangle 34"/>
          <p:cNvSpPr/>
          <p:nvPr/>
        </p:nvSpPr>
        <p:spPr>
          <a:xfrm>
            <a:off x="3925424" y="3582649"/>
            <a:ext cx="290411" cy="72258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924379" y="2107930"/>
            <a:ext cx="291456" cy="146131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924379" y="4305230"/>
            <a:ext cx="291456" cy="698876"/>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2626323" y="3422002"/>
            <a:ext cx="2961334" cy="356251"/>
          </a:xfrm>
          <a:prstGeom prst="rect">
            <a:avLst/>
          </a:prstGeom>
        </p:spPr>
        <p:txBody>
          <a:bodyPr wrap="square">
            <a:spAutoFit/>
          </a:bodyPr>
          <a:lstStyle/>
          <a:p>
            <a:pPr marL="0" lvl="1">
              <a:lnSpc>
                <a:spcPct val="134000"/>
              </a:lnSpc>
              <a:buClr>
                <a:srgbClr val="1F497D"/>
              </a:buClr>
            </a:pPr>
            <a:r>
              <a:rPr lang="en-US" sz="1400" b="1" dirty="0" smtClean="0">
                <a:ea typeface="Tahoma" pitchFamily="34" charset="0"/>
                <a:cs typeface="Tahoma" pitchFamily="34" charset="0"/>
              </a:rPr>
              <a:t>         NORTH             CENTRAL   SOUTH</a:t>
            </a:r>
            <a:endParaRPr lang="en-US" sz="1400" b="1" dirty="0">
              <a:ea typeface="Tahoma" pitchFamily="34" charset="0"/>
              <a:cs typeface="Tahoma" pitchFamily="34" charset="0"/>
            </a:endParaRPr>
          </a:p>
        </p:txBody>
      </p:sp>
      <p:cxnSp>
        <p:nvCxnSpPr>
          <p:cNvPr id="22" name="Straight Connector 21"/>
          <p:cNvCxnSpPr>
            <a:stCxn id="8" idx="5"/>
          </p:cNvCxnSpPr>
          <p:nvPr/>
        </p:nvCxnSpPr>
        <p:spPr>
          <a:xfrm>
            <a:off x="834015" y="2815900"/>
            <a:ext cx="3726106" cy="2046889"/>
          </a:xfrm>
          <a:prstGeom prst="line">
            <a:avLst/>
          </a:prstGeom>
        </p:spPr>
        <p:style>
          <a:lnRef idx="2">
            <a:schemeClr val="accent2"/>
          </a:lnRef>
          <a:fillRef idx="0">
            <a:schemeClr val="accent2"/>
          </a:fillRef>
          <a:effectRef idx="1">
            <a:schemeClr val="accent2"/>
          </a:effectRef>
          <a:fontRef idx="minor">
            <a:schemeClr val="tx1"/>
          </a:fontRef>
        </p:style>
      </p:cxnSp>
      <p:pic>
        <p:nvPicPr>
          <p:cNvPr id="13" name="Slide 26">
            <a:hlinkClick r:id="" action="ppaction://media"/>
          </p:cNvPr>
          <p:cNvPicPr>
            <a:picLocks noChangeAspect="1"/>
          </p:cNvPicPr>
          <p:nvPr>
            <a:audioFile r:link="rId2"/>
            <p:extLst>
              <p:ext uri="{DAA4B4D4-6D71-4841-9C94-3DE7FCFB9230}">
                <p14:media xmlns:p14="http://schemas.microsoft.com/office/powerpoint/2010/main" r:embed="rId3">
                  <p14:trim st="2368"/>
                </p14:media>
              </p:ext>
            </p:extLst>
          </p:nvPr>
        </p:nvPicPr>
        <p:blipFill>
          <a:blip r:embed="rId12"/>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133934233"/>
      </p:ext>
    </p:extLst>
  </p:cSld>
  <p:clrMapOvr>
    <a:masterClrMapping/>
  </p:clrMapOvr>
  <p:transition spd="slow" advTm="440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48" fill="hold"/>
                                        <p:tgtEl>
                                          <p:spTgt spid="13"/>
                                        </p:tgtEl>
                                      </p:cBhvr>
                                    </p:cmd>
                                  </p:childTnLst>
                                </p:cTn>
                              </p:par>
                              <p:par>
                                <p:cTn id="7" presetID="1" presetClass="entr" presetSubtype="0" fill="hold" grpId="0" nodeType="withEffect">
                                  <p:stCondLst>
                                    <p:cond delay="3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17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2400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24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2400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4" grpId="0" animBg="1"/>
      <p:bldP spid="29" grpId="0" animBg="1"/>
      <p:bldP spid="8" grpId="0" animBg="1"/>
    </p:bldLst>
  </p:timing>
  <p:extLst mod="1">
    <p:ext uri="{E180D4A7-C9FB-4DFB-919C-405C955672EB}">
      <p14:showEvtLst xmlns:p14="http://schemas.microsoft.com/office/powerpoint/2010/main">
        <p14:playEvt time="0" objId="9"/>
        <p14:stopEvt time="47117" objId="9"/>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48099" y="1803149"/>
            <a:ext cx="2765753" cy="371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6"/>
          <a:srcRect t="40151" r="664"/>
          <a:stretch/>
        </p:blipFill>
        <p:spPr>
          <a:xfrm>
            <a:off x="4879085" y="2093689"/>
            <a:ext cx="4264915" cy="1287984"/>
          </a:xfrm>
          <a:prstGeom prst="rect">
            <a:avLst/>
          </a:prstGeom>
        </p:spPr>
      </p:pic>
      <p:sp>
        <p:nvSpPr>
          <p:cNvPr id="5" name="Title 1"/>
          <p:cNvSpPr txBox="1">
            <a:spLocks/>
          </p:cNvSpPr>
          <p:nvPr/>
        </p:nvSpPr>
        <p:spPr>
          <a:xfrm>
            <a:off x="-415636" y="1776350"/>
            <a:ext cx="9143999" cy="419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14000"/>
              </a:lnSpc>
              <a:spcBef>
                <a:spcPts val="0"/>
              </a:spcBef>
              <a:buClr>
                <a:srgbClr val="1F497D"/>
              </a:buClr>
              <a:buFont typeface="Symbol"/>
              <a:buChar char=""/>
            </a:pPr>
            <a:endParaRPr lang="en-US" sz="2400" dirty="0">
              <a:solidFill>
                <a:prstClr val="black"/>
              </a:solidFill>
              <a:ea typeface="Calibri"/>
              <a:cs typeface="Times New Roman"/>
            </a:endParaRPr>
          </a:p>
        </p:txBody>
      </p:sp>
      <p:grpSp>
        <p:nvGrpSpPr>
          <p:cNvPr id="16" name="Group 15"/>
          <p:cNvGrpSpPr/>
          <p:nvPr/>
        </p:nvGrpSpPr>
        <p:grpSpPr>
          <a:xfrm>
            <a:off x="4748456" y="4804441"/>
            <a:ext cx="4264915" cy="1934805"/>
            <a:chOff x="152400" y="4417291"/>
            <a:chExt cx="4460769" cy="2023654"/>
          </a:xfrm>
        </p:grpSpPr>
        <p:pic>
          <p:nvPicPr>
            <p:cNvPr id="4" name="Picture 3"/>
            <p:cNvPicPr>
              <a:picLocks noChangeAspect="1"/>
            </p:cNvPicPr>
            <p:nvPr/>
          </p:nvPicPr>
          <p:blipFill rotWithShape="1">
            <a:blip r:embed="rId7"/>
            <a:srcRect t="33736" r="2439" b="12181"/>
            <a:stretch/>
          </p:blipFill>
          <p:spPr>
            <a:xfrm>
              <a:off x="152400" y="5167701"/>
              <a:ext cx="4460769" cy="1273244"/>
            </a:xfrm>
            <a:prstGeom prst="rect">
              <a:avLst/>
            </a:prstGeom>
          </p:spPr>
        </p:pic>
        <p:sp>
          <p:nvSpPr>
            <p:cNvPr id="15" name="Rectangle 14"/>
            <p:cNvSpPr/>
            <p:nvPr/>
          </p:nvSpPr>
          <p:spPr>
            <a:xfrm>
              <a:off x="806703" y="4417291"/>
              <a:ext cx="3556001" cy="58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rot="194771">
            <a:off x="5081893" y="1626921"/>
            <a:ext cx="3966358" cy="5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786491" y="3741298"/>
            <a:ext cx="4188843" cy="1531191"/>
            <a:chOff x="4800600" y="4170217"/>
            <a:chExt cx="4188843" cy="1531191"/>
          </a:xfrm>
        </p:grpSpPr>
        <p:pic>
          <p:nvPicPr>
            <p:cNvPr id="2" name="Picture 1"/>
            <p:cNvPicPr>
              <a:picLocks noChangeAspect="1"/>
            </p:cNvPicPr>
            <p:nvPr/>
          </p:nvPicPr>
          <p:blipFill rotWithShape="1">
            <a:blip r:embed="rId8"/>
            <a:srcRect t="31377" r="675" b="19587"/>
            <a:stretch/>
          </p:blipFill>
          <p:spPr>
            <a:xfrm>
              <a:off x="4800600" y="4170217"/>
              <a:ext cx="4188843" cy="1158309"/>
            </a:xfrm>
            <a:prstGeom prst="rect">
              <a:avLst/>
            </a:prstGeom>
          </p:spPr>
        </p:pic>
        <p:sp>
          <p:nvSpPr>
            <p:cNvPr id="13" name="Rectangle 12"/>
            <p:cNvSpPr/>
            <p:nvPr/>
          </p:nvSpPr>
          <p:spPr>
            <a:xfrm rot="155648">
              <a:off x="4901285" y="5267442"/>
              <a:ext cx="3556001" cy="433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rot="194771">
            <a:off x="4642508" y="3218215"/>
            <a:ext cx="3966358" cy="5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85815" y="3483526"/>
            <a:ext cx="4071951" cy="33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3399"/>
                </a:solidFill>
              </a:rPr>
              <a:t>4-Lanes w/ Flush Center Turn Lane</a:t>
            </a:r>
            <a:endParaRPr lang="en-US" b="1" dirty="0">
              <a:solidFill>
                <a:srgbClr val="FF3399"/>
              </a:solidFill>
            </a:endParaRP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a:ext>
            </a:extLst>
          </a:blip>
          <a:srcRect l="1515" t="52686" r="2665"/>
          <a:stretch/>
        </p:blipFill>
        <p:spPr>
          <a:xfrm>
            <a:off x="-7883" y="-261257"/>
            <a:ext cx="9151883" cy="2082848"/>
          </a:xfrm>
          <a:prstGeom prst="rect">
            <a:avLst/>
          </a:prstGeom>
        </p:spPr>
      </p:pic>
      <p:sp>
        <p:nvSpPr>
          <p:cNvPr id="7" name="TextBox 6"/>
          <p:cNvSpPr txBox="1"/>
          <p:nvPr/>
        </p:nvSpPr>
        <p:spPr>
          <a:xfrm>
            <a:off x="85445" y="188183"/>
            <a:ext cx="7620000" cy="1015663"/>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latin typeface="Arial" pitchFamily="34" charset="0"/>
                <a:cs typeface="Arial" pitchFamily="34" charset="0"/>
              </a:rPr>
              <a:t>Range of Alternatives </a:t>
            </a:r>
            <a:endParaRPr lang="en-US" sz="3200" dirty="0" smtClean="0">
              <a:ln w="18415" cmpd="sng">
                <a:solidFill>
                  <a:srgbClr val="FFFFFF"/>
                </a:solidFill>
                <a:prstDash val="solid"/>
              </a:ln>
              <a:solidFill>
                <a:srgbClr val="FFFFFF"/>
              </a:solidFill>
              <a:latin typeface="Arial" pitchFamily="34" charset="0"/>
              <a:cs typeface="Arial" pitchFamily="34" charset="0"/>
            </a:endParaRPr>
          </a:p>
          <a:p>
            <a:r>
              <a:rPr lang="en-US" sz="2800" dirty="0" smtClean="0">
                <a:ln w="18415" cmpd="sng">
                  <a:solidFill>
                    <a:srgbClr val="FFFFFF"/>
                  </a:solidFill>
                  <a:prstDash val="solid"/>
                </a:ln>
                <a:solidFill>
                  <a:srgbClr val="FFFFFF"/>
                </a:solidFill>
                <a:latin typeface="Arial" pitchFamily="34" charset="0"/>
                <a:cs typeface="Arial" pitchFamily="34" charset="0"/>
              </a:rPr>
              <a:t>Central </a:t>
            </a:r>
            <a:r>
              <a:rPr lang="en-US" sz="2800" dirty="0">
                <a:ln w="18415" cmpd="sng">
                  <a:solidFill>
                    <a:srgbClr val="FFFFFF"/>
                  </a:solidFill>
                  <a:prstDash val="solid"/>
                </a:ln>
                <a:solidFill>
                  <a:srgbClr val="FFFFFF"/>
                </a:solidFill>
                <a:latin typeface="Arial" pitchFamily="34" charset="0"/>
                <a:cs typeface="Arial" pitchFamily="34" charset="0"/>
              </a:rPr>
              <a:t>Section – Washington St. to Center St. </a:t>
            </a:r>
          </a:p>
        </p:txBody>
      </p:sp>
      <p:sp>
        <p:nvSpPr>
          <p:cNvPr id="40" name="Rectangle 39"/>
          <p:cNvSpPr/>
          <p:nvPr/>
        </p:nvSpPr>
        <p:spPr>
          <a:xfrm>
            <a:off x="5001229" y="1720861"/>
            <a:ext cx="4142771" cy="33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3399"/>
                </a:solidFill>
              </a:rPr>
              <a:t>4-Lanes w/ Raised Curb Median</a:t>
            </a:r>
            <a:endParaRPr lang="en-US" b="1" dirty="0">
              <a:solidFill>
                <a:srgbClr val="FF3399"/>
              </a:solidFill>
            </a:endParaRPr>
          </a:p>
        </p:txBody>
      </p:sp>
      <p:sp>
        <p:nvSpPr>
          <p:cNvPr id="46" name="Rectangle 45"/>
          <p:cNvSpPr/>
          <p:nvPr/>
        </p:nvSpPr>
        <p:spPr>
          <a:xfrm rot="155648">
            <a:off x="4003197" y="6644116"/>
            <a:ext cx="3425920" cy="13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7989" y="2101455"/>
            <a:ext cx="4232963" cy="4337445"/>
            <a:chOff x="298624" y="2017051"/>
            <a:chExt cx="3934339" cy="3545923"/>
          </a:xfrm>
        </p:grpSpPr>
        <p:pic>
          <p:nvPicPr>
            <p:cNvPr id="38" name="Picture 37"/>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624" y="2017051"/>
              <a:ext cx="3934339" cy="3545923"/>
            </a:xfrm>
            <a:prstGeom prst="rect">
              <a:avLst/>
            </a:prstGeom>
            <a:noFill/>
            <a:ln>
              <a:noFill/>
            </a:ln>
          </p:spPr>
        </p:pic>
        <p:sp>
          <p:nvSpPr>
            <p:cNvPr id="19" name="Freeform 18"/>
            <p:cNvSpPr/>
            <p:nvPr/>
          </p:nvSpPr>
          <p:spPr>
            <a:xfrm>
              <a:off x="1287521" y="2172213"/>
              <a:ext cx="231169" cy="2787390"/>
            </a:xfrm>
            <a:custGeom>
              <a:avLst/>
              <a:gdLst>
                <a:gd name="connsiteX0" fmla="*/ 38100 w 266700"/>
                <a:gd name="connsiteY0" fmla="*/ 0 h 3752850"/>
                <a:gd name="connsiteX1" fmla="*/ 76200 w 266700"/>
                <a:gd name="connsiteY1" fmla="*/ 200025 h 3752850"/>
                <a:gd name="connsiteX2" fmla="*/ 66675 w 266700"/>
                <a:gd name="connsiteY2" fmla="*/ 1352550 h 3752850"/>
                <a:gd name="connsiteX3" fmla="*/ 38100 w 266700"/>
                <a:gd name="connsiteY3" fmla="*/ 1724025 h 3752850"/>
                <a:gd name="connsiteX4" fmla="*/ 9525 w 266700"/>
                <a:gd name="connsiteY4" fmla="*/ 2190750 h 3752850"/>
                <a:gd name="connsiteX5" fmla="*/ 0 w 266700"/>
                <a:gd name="connsiteY5" fmla="*/ 2600325 h 3752850"/>
                <a:gd name="connsiteX6" fmla="*/ 28575 w 266700"/>
                <a:gd name="connsiteY6" fmla="*/ 2933700 h 3752850"/>
                <a:gd name="connsiteX7" fmla="*/ 85725 w 266700"/>
                <a:gd name="connsiteY7" fmla="*/ 3257550 h 3752850"/>
                <a:gd name="connsiteX8" fmla="*/ 161925 w 266700"/>
                <a:gd name="connsiteY8" fmla="*/ 3505200 h 3752850"/>
                <a:gd name="connsiteX9" fmla="*/ 266700 w 266700"/>
                <a:gd name="connsiteY9" fmla="*/ 375285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752850">
                  <a:moveTo>
                    <a:pt x="38100" y="0"/>
                  </a:moveTo>
                  <a:lnTo>
                    <a:pt x="76200" y="200025"/>
                  </a:lnTo>
                  <a:lnTo>
                    <a:pt x="66675" y="1352550"/>
                  </a:lnTo>
                  <a:lnTo>
                    <a:pt x="38100" y="1724025"/>
                  </a:lnTo>
                  <a:lnTo>
                    <a:pt x="9525" y="2190750"/>
                  </a:lnTo>
                  <a:lnTo>
                    <a:pt x="0" y="2600325"/>
                  </a:lnTo>
                  <a:lnTo>
                    <a:pt x="28575" y="2933700"/>
                  </a:lnTo>
                  <a:lnTo>
                    <a:pt x="85725" y="3257550"/>
                  </a:lnTo>
                  <a:lnTo>
                    <a:pt x="161925" y="3505200"/>
                  </a:lnTo>
                  <a:lnTo>
                    <a:pt x="266700" y="3752850"/>
                  </a:lnTo>
                </a:path>
              </a:pathLst>
            </a:custGeom>
            <a:ln w="95250">
              <a:solidFill>
                <a:srgbClr val="FF6699"/>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078" y="2698558"/>
            <a:ext cx="395084" cy="395084"/>
          </a:xfrm>
          <a:prstGeom prst="rect">
            <a:avLst/>
          </a:prstGeom>
        </p:spPr>
      </p:pic>
      <p:sp>
        <p:nvSpPr>
          <p:cNvPr id="11" name="Freeform 10"/>
          <p:cNvSpPr/>
          <p:nvPr/>
        </p:nvSpPr>
        <p:spPr>
          <a:xfrm>
            <a:off x="284362" y="4226644"/>
            <a:ext cx="2033689" cy="247888"/>
          </a:xfrm>
          <a:custGeom>
            <a:avLst/>
            <a:gdLst>
              <a:gd name="connsiteX0" fmla="*/ 1201782 w 1201782"/>
              <a:gd name="connsiteY0" fmla="*/ 0 h 143691"/>
              <a:gd name="connsiteX1" fmla="*/ 470262 w 1201782"/>
              <a:gd name="connsiteY1" fmla="*/ 117566 h 143691"/>
              <a:gd name="connsiteX2" fmla="*/ 0 w 1201782"/>
              <a:gd name="connsiteY2" fmla="*/ 143691 h 143691"/>
              <a:gd name="connsiteX3" fmla="*/ 0 w 1201782"/>
              <a:gd name="connsiteY3" fmla="*/ 143691 h 143691"/>
            </a:gdLst>
            <a:ahLst/>
            <a:cxnLst>
              <a:cxn ang="0">
                <a:pos x="connsiteX0" y="connsiteY0"/>
              </a:cxn>
              <a:cxn ang="0">
                <a:pos x="connsiteX1" y="connsiteY1"/>
              </a:cxn>
              <a:cxn ang="0">
                <a:pos x="connsiteX2" y="connsiteY2"/>
              </a:cxn>
              <a:cxn ang="0">
                <a:pos x="connsiteX3" y="connsiteY3"/>
              </a:cxn>
            </a:cxnLst>
            <a:rect l="l" t="t" r="r" b="b"/>
            <a:pathLst>
              <a:path w="1201782" h="143691">
                <a:moveTo>
                  <a:pt x="1201782" y="0"/>
                </a:moveTo>
                <a:lnTo>
                  <a:pt x="470262" y="117566"/>
                </a:lnTo>
                <a:lnTo>
                  <a:pt x="0" y="143691"/>
                </a:lnTo>
                <a:lnTo>
                  <a:pt x="0" y="143691"/>
                </a:lnTo>
              </a:path>
            </a:pathLst>
          </a:custGeom>
          <a:ln>
            <a:solidFill>
              <a:schemeClr val="bg1"/>
            </a:solidFill>
          </a:ln>
        </p:spPr>
        <p:style>
          <a:lnRef idx="3">
            <a:schemeClr val="dk1"/>
          </a:lnRef>
          <a:fillRef idx="1001">
            <a:schemeClr val="lt1"/>
          </a:fillRef>
          <a:effectRef idx="2">
            <a:schemeClr val="dk1"/>
          </a:effectRef>
          <a:fontRef idx="minor">
            <a:schemeClr val="tx1"/>
          </a:fontRef>
        </p:style>
        <p:txBody>
          <a:bodyPr rtlCol="0" anchor="ctr"/>
          <a:lstStyle/>
          <a:p>
            <a:pPr algn="ctr"/>
            <a:endParaRPr lang="en-US"/>
          </a:p>
        </p:txBody>
      </p:sp>
      <p:sp>
        <p:nvSpPr>
          <p:cNvPr id="27" name="Rectangle 26"/>
          <p:cNvSpPr/>
          <p:nvPr/>
        </p:nvSpPr>
        <p:spPr>
          <a:xfrm>
            <a:off x="3974503" y="3595421"/>
            <a:ext cx="290411" cy="722580"/>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1250278">
            <a:off x="757567" y="2251727"/>
            <a:ext cx="1840823" cy="381002"/>
          </a:xfrm>
          <a:prstGeom prst="rect">
            <a:avLst/>
          </a:prstGeom>
        </p:spPr>
        <p:txBody>
          <a:bodyPr wrap="square">
            <a:spAutoFit/>
          </a:bodyPr>
          <a:lstStyle/>
          <a:p>
            <a:pPr lvl="1">
              <a:lnSpc>
                <a:spcPct val="134000"/>
              </a:lnSpc>
              <a:buClr>
                <a:srgbClr val="1F497D"/>
              </a:buClr>
            </a:pPr>
            <a:r>
              <a:rPr lang="en-US" sz="1400" b="1" dirty="0">
                <a:solidFill>
                  <a:prstClr val="black"/>
                </a:solidFill>
                <a:ea typeface="Tahoma" pitchFamily="34" charset="0"/>
                <a:cs typeface="Tahoma" pitchFamily="34" charset="0"/>
              </a:rPr>
              <a:t>Washington St.</a:t>
            </a:r>
          </a:p>
        </p:txBody>
      </p:sp>
      <p:sp>
        <p:nvSpPr>
          <p:cNvPr id="29" name="Rectangle 28"/>
          <p:cNvSpPr/>
          <p:nvPr/>
        </p:nvSpPr>
        <p:spPr>
          <a:xfrm rot="21204410">
            <a:off x="853514" y="4013778"/>
            <a:ext cx="1840823" cy="356251"/>
          </a:xfrm>
          <a:prstGeom prst="rect">
            <a:avLst/>
          </a:prstGeom>
        </p:spPr>
        <p:txBody>
          <a:bodyPr wrap="square">
            <a:spAutoFit/>
          </a:bodyPr>
          <a:lstStyle/>
          <a:p>
            <a:pPr lvl="1">
              <a:lnSpc>
                <a:spcPct val="134000"/>
              </a:lnSpc>
              <a:buClr>
                <a:srgbClr val="1F497D"/>
              </a:buClr>
            </a:pPr>
            <a:r>
              <a:rPr lang="en-US" sz="1400" b="1" dirty="0" smtClean="0">
                <a:solidFill>
                  <a:prstClr val="black"/>
                </a:solidFill>
                <a:ea typeface="Tahoma" pitchFamily="34" charset="0"/>
                <a:cs typeface="Tahoma" pitchFamily="34" charset="0"/>
              </a:rPr>
              <a:t>Center </a:t>
            </a:r>
            <a:r>
              <a:rPr lang="en-US" sz="1400" b="1" dirty="0">
                <a:solidFill>
                  <a:prstClr val="black"/>
                </a:solidFill>
                <a:ea typeface="Tahoma" pitchFamily="34" charset="0"/>
                <a:cs typeface="Tahoma" pitchFamily="34" charset="0"/>
              </a:rPr>
              <a:t>St.</a:t>
            </a:r>
          </a:p>
        </p:txBody>
      </p:sp>
      <p:sp>
        <p:nvSpPr>
          <p:cNvPr id="30" name="Rectangle 29"/>
          <p:cNvSpPr/>
          <p:nvPr/>
        </p:nvSpPr>
        <p:spPr>
          <a:xfrm rot="20799289">
            <a:off x="1100154" y="5511079"/>
            <a:ext cx="1840823" cy="381002"/>
          </a:xfrm>
          <a:prstGeom prst="rect">
            <a:avLst/>
          </a:prstGeom>
        </p:spPr>
        <p:txBody>
          <a:bodyPr wrap="square">
            <a:spAutoFit/>
          </a:bodyPr>
          <a:lstStyle/>
          <a:p>
            <a:pPr lvl="1">
              <a:lnSpc>
                <a:spcPct val="134000"/>
              </a:lnSpc>
              <a:buClr>
                <a:srgbClr val="1F497D"/>
              </a:buClr>
            </a:pPr>
            <a:r>
              <a:rPr lang="en-US" sz="1400" b="1" dirty="0" smtClean="0">
                <a:solidFill>
                  <a:prstClr val="black"/>
                </a:solidFill>
                <a:ea typeface="Tahoma" pitchFamily="34" charset="0"/>
                <a:cs typeface="Tahoma" pitchFamily="34" charset="0"/>
              </a:rPr>
              <a:t>IL 120</a:t>
            </a:r>
            <a:endParaRPr lang="en-US" sz="1400" b="1" dirty="0">
              <a:solidFill>
                <a:prstClr val="black"/>
              </a:solidFill>
              <a:ea typeface="Tahoma" pitchFamily="34" charset="0"/>
              <a:cs typeface="Tahoma" pitchFamily="34" charset="0"/>
            </a:endParaRPr>
          </a:p>
        </p:txBody>
      </p:sp>
      <p:sp>
        <p:nvSpPr>
          <p:cNvPr id="17" name="Freeform 16"/>
          <p:cNvSpPr/>
          <p:nvPr/>
        </p:nvSpPr>
        <p:spPr>
          <a:xfrm>
            <a:off x="1315467" y="5702314"/>
            <a:ext cx="355600" cy="685800"/>
          </a:xfrm>
          <a:custGeom>
            <a:avLst/>
            <a:gdLst>
              <a:gd name="connsiteX0" fmla="*/ 0 w 355600"/>
              <a:gd name="connsiteY0" fmla="*/ 0 h 685800"/>
              <a:gd name="connsiteX1" fmla="*/ 177800 w 355600"/>
              <a:gd name="connsiteY1" fmla="*/ 368300 h 685800"/>
              <a:gd name="connsiteX2" fmla="*/ 355600 w 355600"/>
              <a:gd name="connsiteY2" fmla="*/ 685800 h 685800"/>
              <a:gd name="connsiteX3" fmla="*/ 355600 w 355600"/>
              <a:gd name="connsiteY3" fmla="*/ 685800 h 685800"/>
              <a:gd name="connsiteX4" fmla="*/ 355600 w 355600"/>
              <a:gd name="connsiteY4" fmla="*/ 6731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00" h="685800">
                <a:moveTo>
                  <a:pt x="0" y="0"/>
                </a:moveTo>
                <a:lnTo>
                  <a:pt x="177800" y="368300"/>
                </a:lnTo>
                <a:lnTo>
                  <a:pt x="355600" y="685800"/>
                </a:lnTo>
                <a:lnTo>
                  <a:pt x="355600" y="685800"/>
                </a:lnTo>
                <a:lnTo>
                  <a:pt x="355600" y="673100"/>
                </a:lnTo>
              </a:path>
            </a:pathLst>
          </a:custGeom>
          <a:solidFill>
            <a:schemeClr val="bg1">
              <a:lumMod val="50000"/>
            </a:schemeClr>
          </a:solidFill>
          <a:ln w="57150">
            <a:solidFill>
              <a:schemeClr val="bg1">
                <a:lumMod val="50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chemeClr val="bg1">
                  <a:lumMod val="65000"/>
                </a:schemeClr>
              </a:solidFill>
            </a:endParaRPr>
          </a:p>
        </p:txBody>
      </p:sp>
      <p:sp>
        <p:nvSpPr>
          <p:cNvPr id="42" name="Rectangle 41"/>
          <p:cNvSpPr/>
          <p:nvPr/>
        </p:nvSpPr>
        <p:spPr>
          <a:xfrm>
            <a:off x="4864583" y="5016877"/>
            <a:ext cx="4376974" cy="643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3399"/>
                </a:solidFill>
              </a:rPr>
              <a:t>4-Lanes w/ Narrow Raised Curb Median </a:t>
            </a:r>
          </a:p>
          <a:p>
            <a:pPr algn="ctr"/>
            <a:r>
              <a:rPr lang="en-US" b="1" dirty="0" smtClean="0">
                <a:solidFill>
                  <a:srgbClr val="FF3399"/>
                </a:solidFill>
              </a:rPr>
              <a:t>and Roundabouts</a:t>
            </a:r>
            <a:endParaRPr lang="en-US" b="1" dirty="0">
              <a:solidFill>
                <a:srgbClr val="FF3399"/>
              </a:solidFill>
            </a:endParaRPr>
          </a:p>
        </p:txBody>
      </p:sp>
      <p:sp>
        <p:nvSpPr>
          <p:cNvPr id="33" name="Rectangle 32"/>
          <p:cNvSpPr/>
          <p:nvPr/>
        </p:nvSpPr>
        <p:spPr>
          <a:xfrm>
            <a:off x="3973458" y="2120702"/>
            <a:ext cx="291456" cy="14613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973458" y="4318002"/>
            <a:ext cx="291456" cy="698876"/>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2666981" y="3417296"/>
            <a:ext cx="2961334" cy="356251"/>
          </a:xfrm>
          <a:prstGeom prst="rect">
            <a:avLst/>
          </a:prstGeom>
        </p:spPr>
        <p:txBody>
          <a:bodyPr wrap="square">
            <a:spAutoFit/>
          </a:bodyPr>
          <a:lstStyle/>
          <a:p>
            <a:pPr marL="0" lvl="1">
              <a:lnSpc>
                <a:spcPct val="134000"/>
              </a:lnSpc>
              <a:buClr>
                <a:srgbClr val="1F497D"/>
              </a:buClr>
            </a:pPr>
            <a:r>
              <a:rPr lang="en-US" sz="1400" b="1" dirty="0" smtClean="0">
                <a:ea typeface="Tahoma" pitchFamily="34" charset="0"/>
                <a:cs typeface="Tahoma" pitchFamily="34" charset="0"/>
              </a:rPr>
              <a:t>         NORTH             CENTRAL   SOUTH</a:t>
            </a:r>
            <a:endParaRPr lang="en-US" sz="1400" b="1" dirty="0">
              <a:ea typeface="Tahoma" pitchFamily="34" charset="0"/>
              <a:cs typeface="Tahoma" pitchFamily="34" charset="0"/>
            </a:endParaRPr>
          </a:p>
        </p:txBody>
      </p:sp>
      <p:sp>
        <p:nvSpPr>
          <p:cNvPr id="18" name="Freeform 17"/>
          <p:cNvSpPr/>
          <p:nvPr/>
        </p:nvSpPr>
        <p:spPr>
          <a:xfrm>
            <a:off x="1092200" y="2171700"/>
            <a:ext cx="38100" cy="114300"/>
          </a:xfrm>
          <a:custGeom>
            <a:avLst/>
            <a:gdLst>
              <a:gd name="connsiteX0" fmla="*/ 38100 w 38100"/>
              <a:gd name="connsiteY0" fmla="*/ 114300 h 114300"/>
              <a:gd name="connsiteX1" fmla="*/ 0 w 38100"/>
              <a:gd name="connsiteY1" fmla="*/ 0 h 114300"/>
            </a:gdLst>
            <a:ahLst/>
            <a:cxnLst>
              <a:cxn ang="0">
                <a:pos x="connsiteX0" y="connsiteY0"/>
              </a:cxn>
              <a:cxn ang="0">
                <a:pos x="connsiteX1" y="connsiteY1"/>
              </a:cxn>
            </a:cxnLst>
            <a:rect l="l" t="t" r="r" b="b"/>
            <a:pathLst>
              <a:path w="38100" h="114300">
                <a:moveTo>
                  <a:pt x="38100" y="114300"/>
                </a:moveTo>
                <a:lnTo>
                  <a:pt x="0" y="0"/>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de 27">
            <a:hlinkClick r:id="" action="ppaction://media"/>
          </p:cNvPr>
          <p:cNvPicPr>
            <a:picLocks noChangeAspect="1"/>
          </p:cNvPicPr>
          <p:nvPr>
            <a:audioFile r:link="rId2"/>
            <p:extLst>
              <p:ext uri="{DAA4B4D4-6D71-4841-9C94-3DE7FCFB9230}">
                <p14:media xmlns:p14="http://schemas.microsoft.com/office/powerpoint/2010/main" r:embed="rId3">
                  <p14:trim st="882"/>
                </p14:media>
              </p:ext>
            </p:extLst>
          </p:nvPr>
        </p:nvPicPr>
        <p:blipFill>
          <a:blip r:embed="rId12"/>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924357839"/>
      </p:ext>
    </p:extLst>
  </p:cSld>
  <p:clrMapOvr>
    <a:masterClrMapping/>
  </p:clrMapOvr>
  <p:transition spd="slow" advTm="390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3" fill="hold"/>
                                        <p:tgtEl>
                                          <p:spTgt spid="12"/>
                                        </p:tgtEl>
                                      </p:cBhvr>
                                    </p:cmd>
                                  </p:childTnLst>
                                </p:cTn>
                              </p:par>
                              <p:par>
                                <p:cTn id="7" presetID="1" presetClass="entr" presetSubtype="0" fill="hold" grpId="0" nodeType="withEffect">
                                  <p:stCondLst>
                                    <p:cond delay="300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100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165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1650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37" grpId="0"/>
      <p:bldP spid="40" grpId="0"/>
      <p:bldP spid="42" grpId="0"/>
    </p:bldLst>
  </p:timing>
  <p:extLst mod="1">
    <p:ext uri="{E180D4A7-C9FB-4DFB-919C-405C955672EB}">
      <p14:showEvtLst xmlns:p14="http://schemas.microsoft.com/office/powerpoint/2010/main">
        <p14:playEvt time="2" objId="8"/>
        <p14:stopEvt time="41534" objId="8"/>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3611633" y="1865017"/>
            <a:ext cx="2765753" cy="4309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58" y="0"/>
            <a:ext cx="9141542" cy="2080495"/>
          </a:xfrm>
          <a:prstGeom prst="rect">
            <a:avLst/>
          </a:prstGeom>
        </p:spPr>
      </p:pic>
      <p:sp>
        <p:nvSpPr>
          <p:cNvPr id="7" name="TextBox 6"/>
          <p:cNvSpPr txBox="1"/>
          <p:nvPr/>
        </p:nvSpPr>
        <p:spPr>
          <a:xfrm>
            <a:off x="192449" y="178456"/>
            <a:ext cx="7620000" cy="1508105"/>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latin typeface="Arial" pitchFamily="34" charset="0"/>
                <a:cs typeface="Arial" pitchFamily="34" charset="0"/>
              </a:rPr>
              <a:t>Range of </a:t>
            </a:r>
            <a:r>
              <a:rPr lang="en-US" sz="3200" dirty="0" smtClean="0">
                <a:ln w="18415" cmpd="sng">
                  <a:solidFill>
                    <a:srgbClr val="FFFFFF"/>
                  </a:solidFill>
                  <a:prstDash val="solid"/>
                </a:ln>
                <a:solidFill>
                  <a:srgbClr val="FFFFFF"/>
                </a:solidFill>
                <a:latin typeface="Arial" pitchFamily="34" charset="0"/>
                <a:cs typeface="Arial" pitchFamily="34" charset="0"/>
              </a:rPr>
              <a:t>Alternatives </a:t>
            </a:r>
          </a:p>
          <a:p>
            <a:r>
              <a:rPr lang="en-US" sz="2800" dirty="0">
                <a:ln w="18415" cmpd="sng">
                  <a:solidFill>
                    <a:srgbClr val="FFFFFF"/>
                  </a:solidFill>
                  <a:prstDash val="solid"/>
                </a:ln>
                <a:solidFill>
                  <a:srgbClr val="FFFFFF"/>
                </a:solidFill>
                <a:latin typeface="Arial" pitchFamily="34" charset="0"/>
                <a:cs typeface="Arial" pitchFamily="34" charset="0"/>
              </a:rPr>
              <a:t>South Section – IL83 to East of US45</a:t>
            </a:r>
          </a:p>
          <a:p>
            <a:endParaRPr lang="en-US" sz="32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0" y="1752600"/>
            <a:ext cx="9143999" cy="419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14000"/>
              </a:lnSpc>
              <a:spcBef>
                <a:spcPts val="0"/>
              </a:spcBef>
              <a:buClr>
                <a:srgbClr val="1F497D"/>
              </a:buClr>
              <a:buFont typeface="Symbol"/>
              <a:buChar char=""/>
            </a:pPr>
            <a:endParaRPr lang="en-US" sz="2400" dirty="0">
              <a:solidFill>
                <a:prstClr val="black"/>
              </a:solidFill>
              <a:ea typeface="Calibri"/>
              <a:cs typeface="Times New Roman"/>
            </a:endParaRPr>
          </a:p>
        </p:txBody>
      </p:sp>
      <p:pic>
        <p:nvPicPr>
          <p:cNvPr id="23" name="Picture 22"/>
          <p:cNvPicPr>
            <a:picLocks noChangeAspect="1"/>
          </p:cNvPicPr>
          <p:nvPr/>
        </p:nvPicPr>
        <p:blipFill rotWithShape="1">
          <a:blip r:embed="rId7"/>
          <a:srcRect t="25611" r="1940" b="25848"/>
          <a:stretch/>
        </p:blipFill>
        <p:spPr>
          <a:xfrm>
            <a:off x="4224517" y="5595802"/>
            <a:ext cx="4669058" cy="1181947"/>
          </a:xfrm>
          <a:prstGeom prst="rect">
            <a:avLst/>
          </a:prstGeom>
        </p:spPr>
      </p:pic>
      <p:pic>
        <p:nvPicPr>
          <p:cNvPr id="24" name="Picture 23"/>
          <p:cNvPicPr>
            <a:picLocks noChangeAspect="1"/>
          </p:cNvPicPr>
          <p:nvPr/>
        </p:nvPicPr>
        <p:blipFill rotWithShape="1">
          <a:blip r:embed="rId8"/>
          <a:srcRect t="25056" r="906" b="27517"/>
          <a:stretch/>
        </p:blipFill>
        <p:spPr>
          <a:xfrm>
            <a:off x="4213713" y="4350729"/>
            <a:ext cx="4739673" cy="1158621"/>
          </a:xfrm>
          <a:prstGeom prst="rect">
            <a:avLst/>
          </a:prstGeom>
        </p:spPr>
      </p:pic>
      <p:sp>
        <p:nvSpPr>
          <p:cNvPr id="34" name="Rectangle 33"/>
          <p:cNvSpPr/>
          <p:nvPr/>
        </p:nvSpPr>
        <p:spPr>
          <a:xfrm>
            <a:off x="4568164" y="3885026"/>
            <a:ext cx="4142771" cy="33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9900CC"/>
                </a:solidFill>
              </a:rPr>
              <a:t>Additional Alternatives in Areas of Development</a:t>
            </a:r>
            <a:endParaRPr lang="en-US" b="1" dirty="0">
              <a:solidFill>
                <a:srgbClr val="9900CC"/>
              </a:solidFill>
            </a:endParaRPr>
          </a:p>
        </p:txBody>
      </p:sp>
      <p:grpSp>
        <p:nvGrpSpPr>
          <p:cNvPr id="29" name="Group 28"/>
          <p:cNvGrpSpPr/>
          <p:nvPr/>
        </p:nvGrpSpPr>
        <p:grpSpPr>
          <a:xfrm>
            <a:off x="4076867" y="1865017"/>
            <a:ext cx="4649244" cy="1617944"/>
            <a:chOff x="4022522" y="1845459"/>
            <a:chExt cx="5121477" cy="1775195"/>
          </a:xfrm>
        </p:grpSpPr>
        <p:pic>
          <p:nvPicPr>
            <p:cNvPr id="35"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96" t="33784" r="3016" b="4832"/>
            <a:stretch/>
          </p:blipFill>
          <p:spPr bwMode="auto">
            <a:xfrm>
              <a:off x="4022522" y="2198255"/>
              <a:ext cx="5121477" cy="1422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Rectangle 36"/>
            <p:cNvSpPr/>
            <p:nvPr/>
          </p:nvSpPr>
          <p:spPr>
            <a:xfrm>
              <a:off x="4610315" y="1845459"/>
              <a:ext cx="4142771" cy="33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9900CC"/>
                  </a:solidFill>
                </a:rPr>
                <a:t>4-Lanes w/ Depressed Grass Median</a:t>
              </a:r>
              <a:endParaRPr lang="en-US" b="1" dirty="0">
                <a:solidFill>
                  <a:srgbClr val="9900CC"/>
                </a:solidFill>
              </a:endParaRPr>
            </a:p>
          </p:txBody>
        </p:sp>
      </p:grpSp>
      <p:grpSp>
        <p:nvGrpSpPr>
          <p:cNvPr id="2" name="Group 1"/>
          <p:cNvGrpSpPr/>
          <p:nvPr/>
        </p:nvGrpSpPr>
        <p:grpSpPr>
          <a:xfrm>
            <a:off x="100457" y="2080495"/>
            <a:ext cx="3765619" cy="4349456"/>
            <a:chOff x="139335" y="2146534"/>
            <a:chExt cx="3760849" cy="3517819"/>
          </a:xfrm>
        </p:grpSpPr>
        <p:pic>
          <p:nvPicPr>
            <p:cNvPr id="38" name="Picture 37"/>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35" y="2146534"/>
              <a:ext cx="3760849" cy="3517819"/>
            </a:xfrm>
            <a:prstGeom prst="rect">
              <a:avLst/>
            </a:prstGeom>
            <a:noFill/>
            <a:ln>
              <a:noFill/>
            </a:ln>
          </p:spPr>
        </p:pic>
        <p:sp>
          <p:nvSpPr>
            <p:cNvPr id="4" name="Freeform 3"/>
            <p:cNvSpPr/>
            <p:nvPr/>
          </p:nvSpPr>
          <p:spPr>
            <a:xfrm>
              <a:off x="419755" y="2471231"/>
              <a:ext cx="1768145" cy="2133926"/>
            </a:xfrm>
            <a:custGeom>
              <a:avLst/>
              <a:gdLst>
                <a:gd name="connsiteX0" fmla="*/ 0 w 2857500"/>
                <a:gd name="connsiteY0" fmla="*/ 0 h 2838450"/>
                <a:gd name="connsiteX1" fmla="*/ 304800 w 2857500"/>
                <a:gd name="connsiteY1" fmla="*/ 466725 h 2838450"/>
                <a:gd name="connsiteX2" fmla="*/ 542925 w 2857500"/>
                <a:gd name="connsiteY2" fmla="*/ 771525 h 2838450"/>
                <a:gd name="connsiteX3" fmla="*/ 800100 w 2857500"/>
                <a:gd name="connsiteY3" fmla="*/ 1009650 h 2838450"/>
                <a:gd name="connsiteX4" fmla="*/ 1066800 w 2857500"/>
                <a:gd name="connsiteY4" fmla="*/ 1219200 h 2838450"/>
                <a:gd name="connsiteX5" fmla="*/ 1438275 w 2857500"/>
                <a:gd name="connsiteY5" fmla="*/ 1447800 h 2838450"/>
                <a:gd name="connsiteX6" fmla="*/ 1704975 w 2857500"/>
                <a:gd name="connsiteY6" fmla="*/ 1628775 h 2838450"/>
                <a:gd name="connsiteX7" fmla="*/ 2000250 w 2857500"/>
                <a:gd name="connsiteY7" fmla="*/ 1819275 h 2838450"/>
                <a:gd name="connsiteX8" fmla="*/ 2247900 w 2857500"/>
                <a:gd name="connsiteY8" fmla="*/ 2038350 h 2838450"/>
                <a:gd name="connsiteX9" fmla="*/ 2447925 w 2857500"/>
                <a:gd name="connsiteY9" fmla="*/ 2295525 h 2838450"/>
                <a:gd name="connsiteX10" fmla="*/ 2600325 w 2857500"/>
                <a:gd name="connsiteY10" fmla="*/ 2543175 h 2838450"/>
                <a:gd name="connsiteX11" fmla="*/ 2714625 w 2857500"/>
                <a:gd name="connsiteY11" fmla="*/ 2695575 h 2838450"/>
                <a:gd name="connsiteX12" fmla="*/ 2857500 w 2857500"/>
                <a:gd name="connsiteY12" fmla="*/ 283845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00" h="2838450">
                  <a:moveTo>
                    <a:pt x="0" y="0"/>
                  </a:moveTo>
                  <a:lnTo>
                    <a:pt x="304800" y="466725"/>
                  </a:lnTo>
                  <a:lnTo>
                    <a:pt x="542925" y="771525"/>
                  </a:lnTo>
                  <a:lnTo>
                    <a:pt x="800100" y="1009650"/>
                  </a:lnTo>
                  <a:lnTo>
                    <a:pt x="1066800" y="1219200"/>
                  </a:lnTo>
                  <a:lnTo>
                    <a:pt x="1438275" y="1447800"/>
                  </a:lnTo>
                  <a:lnTo>
                    <a:pt x="1704975" y="1628775"/>
                  </a:lnTo>
                  <a:lnTo>
                    <a:pt x="2000250" y="1819275"/>
                  </a:lnTo>
                  <a:lnTo>
                    <a:pt x="2247900" y="2038350"/>
                  </a:lnTo>
                  <a:lnTo>
                    <a:pt x="2447925" y="2295525"/>
                  </a:lnTo>
                  <a:lnTo>
                    <a:pt x="2600325" y="2543175"/>
                  </a:lnTo>
                  <a:lnTo>
                    <a:pt x="2714625" y="2695575"/>
                  </a:lnTo>
                  <a:lnTo>
                    <a:pt x="2857500" y="2838450"/>
                  </a:lnTo>
                </a:path>
              </a:pathLst>
            </a:custGeom>
            <a:ln w="79375">
              <a:solidFill>
                <a:srgbClr val="9900CC"/>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pSp>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674" y="3244003"/>
            <a:ext cx="491809" cy="391212"/>
          </a:xfrm>
          <a:prstGeom prst="rect">
            <a:avLst/>
          </a:prstGeom>
        </p:spPr>
      </p:pic>
      <p:sp>
        <p:nvSpPr>
          <p:cNvPr id="20" name="Rectangle 19"/>
          <p:cNvSpPr/>
          <p:nvPr/>
        </p:nvSpPr>
        <p:spPr>
          <a:xfrm>
            <a:off x="3543670" y="3595422"/>
            <a:ext cx="290411" cy="72258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545345" y="2096556"/>
            <a:ext cx="291456" cy="14613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49048" y="4318002"/>
            <a:ext cx="291456" cy="69887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2236370" y="3421064"/>
            <a:ext cx="2961334" cy="381002"/>
          </a:xfrm>
          <a:prstGeom prst="rect">
            <a:avLst/>
          </a:prstGeom>
        </p:spPr>
        <p:txBody>
          <a:bodyPr wrap="square">
            <a:spAutoFit/>
          </a:bodyPr>
          <a:lstStyle/>
          <a:p>
            <a:pPr marL="0" lvl="1">
              <a:lnSpc>
                <a:spcPct val="134000"/>
              </a:lnSpc>
              <a:buClr>
                <a:srgbClr val="1F497D"/>
              </a:buClr>
            </a:pPr>
            <a:r>
              <a:rPr lang="en-US" sz="1400" b="1" dirty="0" smtClean="0">
                <a:ea typeface="Tahoma" pitchFamily="34" charset="0"/>
                <a:cs typeface="Tahoma" pitchFamily="34" charset="0"/>
              </a:rPr>
              <a:t>         NORTH             CENTRAL  </a:t>
            </a:r>
            <a:r>
              <a:rPr lang="en-US" sz="1400" b="1" dirty="0" smtClean="0">
                <a:solidFill>
                  <a:schemeClr val="bg1"/>
                </a:solidFill>
                <a:ea typeface="Tahoma" pitchFamily="34" charset="0"/>
                <a:cs typeface="Tahoma" pitchFamily="34" charset="0"/>
              </a:rPr>
              <a:t> SOUTH</a:t>
            </a:r>
            <a:endParaRPr lang="en-US" sz="1400" b="1" dirty="0">
              <a:solidFill>
                <a:schemeClr val="bg1"/>
              </a:solidFill>
              <a:ea typeface="Tahoma" pitchFamily="34" charset="0"/>
              <a:cs typeface="Tahoma" pitchFamily="34" charset="0"/>
            </a:endParaRPr>
          </a:p>
        </p:txBody>
      </p:sp>
      <p:sp>
        <p:nvSpPr>
          <p:cNvPr id="8" name="Freeform 7"/>
          <p:cNvSpPr/>
          <p:nvPr/>
        </p:nvSpPr>
        <p:spPr>
          <a:xfrm>
            <a:off x="203200" y="2146300"/>
            <a:ext cx="177800" cy="330200"/>
          </a:xfrm>
          <a:custGeom>
            <a:avLst/>
            <a:gdLst>
              <a:gd name="connsiteX0" fmla="*/ 0 w 177800"/>
              <a:gd name="connsiteY0" fmla="*/ 0 h 330200"/>
              <a:gd name="connsiteX1" fmla="*/ 177800 w 177800"/>
              <a:gd name="connsiteY1" fmla="*/ 330200 h 330200"/>
            </a:gdLst>
            <a:ahLst/>
            <a:cxnLst>
              <a:cxn ang="0">
                <a:pos x="connsiteX0" y="connsiteY0"/>
              </a:cxn>
              <a:cxn ang="0">
                <a:pos x="connsiteX1" y="connsiteY1"/>
              </a:cxn>
            </a:cxnLst>
            <a:rect l="l" t="t" r="r" b="b"/>
            <a:pathLst>
              <a:path w="177800" h="330200">
                <a:moveTo>
                  <a:pt x="0" y="0"/>
                </a:moveTo>
                <a:lnTo>
                  <a:pt x="177800" y="330200"/>
                </a:lnTo>
              </a:path>
            </a:pathLst>
          </a:custGeom>
          <a:ln w="57150">
            <a:solidFill>
              <a:schemeClr val="bg1">
                <a:lumMod val="50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8" name="Rectangle 27"/>
          <p:cNvSpPr/>
          <p:nvPr/>
        </p:nvSpPr>
        <p:spPr>
          <a:xfrm rot="21204410">
            <a:off x="1328890" y="3823957"/>
            <a:ext cx="1840823" cy="356251"/>
          </a:xfrm>
          <a:prstGeom prst="rect">
            <a:avLst/>
          </a:prstGeom>
        </p:spPr>
        <p:txBody>
          <a:bodyPr wrap="square">
            <a:spAutoFit/>
          </a:bodyPr>
          <a:lstStyle/>
          <a:p>
            <a:pPr lvl="1">
              <a:lnSpc>
                <a:spcPct val="134000"/>
              </a:lnSpc>
              <a:buClr>
                <a:srgbClr val="1F497D"/>
              </a:buClr>
            </a:pPr>
            <a:r>
              <a:rPr lang="en-US" sz="1400" b="1" dirty="0" smtClean="0">
                <a:solidFill>
                  <a:prstClr val="black"/>
                </a:solidFill>
                <a:ea typeface="Tahoma" pitchFamily="34" charset="0"/>
                <a:cs typeface="Tahoma" pitchFamily="34" charset="0"/>
              </a:rPr>
              <a:t>Casey Rd</a:t>
            </a:r>
            <a:endParaRPr lang="en-US" sz="1400" b="1" dirty="0">
              <a:solidFill>
                <a:prstClr val="black"/>
              </a:solidFill>
              <a:ea typeface="Tahoma" pitchFamily="34" charset="0"/>
              <a:cs typeface="Tahoma" pitchFamily="34" charset="0"/>
            </a:endParaRPr>
          </a:p>
        </p:txBody>
      </p:sp>
      <p:sp>
        <p:nvSpPr>
          <p:cNvPr id="39" name="Rectangle 38"/>
          <p:cNvSpPr/>
          <p:nvPr/>
        </p:nvSpPr>
        <p:spPr>
          <a:xfrm rot="5400000">
            <a:off x="1536640" y="2940867"/>
            <a:ext cx="1260476" cy="381002"/>
          </a:xfrm>
          <a:prstGeom prst="rect">
            <a:avLst/>
          </a:prstGeom>
        </p:spPr>
        <p:txBody>
          <a:bodyPr wrap="square">
            <a:spAutoFit/>
          </a:bodyPr>
          <a:lstStyle/>
          <a:p>
            <a:pPr lvl="1">
              <a:lnSpc>
                <a:spcPct val="134000"/>
              </a:lnSpc>
              <a:buClr>
                <a:srgbClr val="1F497D"/>
              </a:buClr>
            </a:pPr>
            <a:r>
              <a:rPr lang="en-US" sz="1400" b="1" dirty="0" smtClean="0">
                <a:solidFill>
                  <a:prstClr val="black"/>
                </a:solidFill>
                <a:ea typeface="Tahoma" pitchFamily="34" charset="0"/>
                <a:cs typeface="Tahoma" pitchFamily="34" charset="0"/>
              </a:rPr>
              <a:t>US 45</a:t>
            </a:r>
            <a:endParaRPr lang="en-US" sz="1400" b="1" dirty="0">
              <a:solidFill>
                <a:prstClr val="black"/>
              </a:solidFill>
              <a:ea typeface="Tahoma" pitchFamily="34" charset="0"/>
              <a:cs typeface="Tahoma" pitchFamily="34" charset="0"/>
            </a:endParaRPr>
          </a:p>
        </p:txBody>
      </p:sp>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6240" y="3874053"/>
            <a:ext cx="334233" cy="334233"/>
          </a:xfrm>
          <a:prstGeom prst="rect">
            <a:avLst/>
          </a:prstGeom>
        </p:spPr>
      </p:pic>
      <p:sp>
        <p:nvSpPr>
          <p:cNvPr id="31" name="Oval 30"/>
          <p:cNvSpPr/>
          <p:nvPr/>
        </p:nvSpPr>
        <p:spPr>
          <a:xfrm>
            <a:off x="978518" y="3509038"/>
            <a:ext cx="589294" cy="51063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Oval 31"/>
          <p:cNvSpPr/>
          <p:nvPr/>
        </p:nvSpPr>
        <p:spPr>
          <a:xfrm>
            <a:off x="1924388" y="4625617"/>
            <a:ext cx="589294" cy="510638"/>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3" name="Straight Connector 32"/>
          <p:cNvCxnSpPr>
            <a:stCxn id="31" idx="6"/>
          </p:cNvCxnSpPr>
          <p:nvPr/>
        </p:nvCxnSpPr>
        <p:spPr>
          <a:xfrm>
            <a:off x="1567812" y="3764357"/>
            <a:ext cx="3123092" cy="155292"/>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V="1">
            <a:off x="2424667" y="3919649"/>
            <a:ext cx="2266237" cy="872060"/>
          </a:xfrm>
          <a:prstGeom prst="line">
            <a:avLst/>
          </a:prstGeom>
        </p:spPr>
        <p:style>
          <a:lnRef idx="2">
            <a:schemeClr val="accent2"/>
          </a:lnRef>
          <a:fillRef idx="0">
            <a:schemeClr val="accent2"/>
          </a:fillRef>
          <a:effectRef idx="1">
            <a:schemeClr val="accent2"/>
          </a:effectRef>
          <a:fontRef idx="minor">
            <a:schemeClr val="tx1"/>
          </a:fontRef>
        </p:style>
      </p:cxnSp>
      <p:pic>
        <p:nvPicPr>
          <p:cNvPr id="9" name="Sound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645728" y="3914763"/>
            <a:ext cx="812800" cy="812800"/>
          </a:xfrm>
          <a:prstGeom prst="rect">
            <a:avLst/>
          </a:prstGeom>
        </p:spPr>
      </p:pic>
    </p:spTree>
    <p:custDataLst>
      <p:tags r:id="rId1"/>
    </p:custDataLst>
    <p:extLst>
      <p:ext uri="{BB962C8B-B14F-4D97-AF65-F5344CB8AC3E}">
        <p14:creationId xmlns:p14="http://schemas.microsoft.com/office/powerpoint/2010/main" val="1947893578"/>
      </p:ext>
    </p:extLst>
  </p:cSld>
  <p:clrMapOvr>
    <a:masterClrMapping/>
  </p:clrMapOvr>
  <p:transition spd="slow" advTm="562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3" fill="hold"/>
                                        <p:tgtEl>
                                          <p:spTgt spid="9"/>
                                        </p:tgtEl>
                                      </p:cBhvr>
                                    </p:cmd>
                                  </p:childTnLst>
                                </p:cTn>
                              </p:par>
                              <p:par>
                                <p:cTn id="7" presetID="1" presetClass="entr" presetSubtype="0" fill="hold" nodeType="withEffect">
                                  <p:stCondLst>
                                    <p:cond delay="300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3300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3300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330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3300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3300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3300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3300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34" grpId="0"/>
      <p:bldP spid="31" grpId="0" animBg="1"/>
      <p:bldP spid="32" grpId="0" animBg="1"/>
    </p:bldLst>
  </p:timing>
  <p:extLst mod="1">
    <p:ext uri="{E180D4A7-C9FB-4DFB-919C-405C955672EB}">
      <p14:showEvtLst xmlns:p14="http://schemas.microsoft.com/office/powerpoint/2010/main">
        <p14:playEvt time="1" objId="3"/>
        <p14:stopEvt time="70134"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11119" y="322819"/>
            <a:ext cx="8321761" cy="621236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419100" y="408709"/>
            <a:ext cx="6705600" cy="646331"/>
          </a:xfrm>
          <a:prstGeom prst="rect">
            <a:avLst/>
          </a:prstGeom>
          <a:noFill/>
        </p:spPr>
        <p:txBody>
          <a:bodyPr wrap="square" rtlCol="0">
            <a:spAutoFit/>
          </a:bodyPr>
          <a:lstStyle/>
          <a:p>
            <a:r>
              <a:rPr lang="en-US" sz="3600" dirty="0">
                <a:ln w="18415" cmpd="sng">
                  <a:solidFill>
                    <a:srgbClr val="FFFFFF"/>
                  </a:solidFill>
                  <a:prstDash val="solid"/>
                </a:ln>
                <a:solidFill>
                  <a:srgbClr val="FFFFFF"/>
                </a:solidFill>
                <a:latin typeface="Arial" pitchFamily="34" charset="0"/>
                <a:cs typeface="Arial" pitchFamily="34" charset="0"/>
              </a:rPr>
              <a:t>Next Steps</a:t>
            </a:r>
          </a:p>
        </p:txBody>
      </p:sp>
      <p:sp>
        <p:nvSpPr>
          <p:cNvPr id="9" name="TextBox 8"/>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sp>
        <p:nvSpPr>
          <p:cNvPr id="5" name="TextBox 4"/>
          <p:cNvSpPr txBox="1"/>
          <p:nvPr/>
        </p:nvSpPr>
        <p:spPr>
          <a:xfrm>
            <a:off x="516427" y="2809274"/>
            <a:ext cx="5374922" cy="2677656"/>
          </a:xfrm>
          <a:prstGeom prst="rect">
            <a:avLst/>
          </a:prstGeom>
          <a:noFill/>
        </p:spPr>
        <p:txBody>
          <a:bodyPr wrap="square" rtlCol="0">
            <a:spAutoFit/>
          </a:bodyPr>
          <a:lstStyle/>
          <a:p>
            <a:pPr marL="457200" indent="-457200">
              <a:buFont typeface="Wingdings" panose="05000000000000000000" pitchFamily="2" charset="2"/>
              <a:buChar char="§"/>
            </a:pPr>
            <a:r>
              <a:rPr lang="en-US" sz="2800" dirty="0" smtClean="0"/>
              <a:t>Further refine alternatives using feedback</a:t>
            </a:r>
          </a:p>
          <a:p>
            <a:pPr marL="457200" indent="-457200">
              <a:buFont typeface="Wingdings" panose="05000000000000000000" pitchFamily="2" charset="2"/>
              <a:buChar char="§"/>
            </a:pPr>
            <a:r>
              <a:rPr lang="en-US" sz="2800" dirty="0" smtClean="0"/>
              <a:t>Alternatives to be Carried Forward</a:t>
            </a:r>
          </a:p>
          <a:p>
            <a:pPr marL="457200" indent="-457200">
              <a:buFont typeface="Wingdings" panose="05000000000000000000" pitchFamily="2" charset="2"/>
              <a:buChar char="§"/>
            </a:pPr>
            <a:r>
              <a:rPr lang="en-US" sz="2800" dirty="0" smtClean="0"/>
              <a:t>Public Meeting #3 Tentatively Winter 2016</a:t>
            </a:r>
          </a:p>
        </p:txBody>
      </p:sp>
      <p:pic>
        <p:nvPicPr>
          <p:cNvPr id="10" name="Picture 9"/>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4" name="Slide 29">
            <a:hlinkClick r:id="" action="ppaction://media"/>
          </p:cNvPr>
          <p:cNvPicPr>
            <a:picLocks noChangeAspect="1"/>
          </p:cNvPicPr>
          <p:nvPr>
            <a:audioFile r:link="rId1"/>
            <p:extLst>
              <p:ext uri="{DAA4B4D4-6D71-4841-9C94-3DE7FCFB9230}">
                <p14:media xmlns:p14="http://schemas.microsoft.com/office/powerpoint/2010/main" r:embed="rId2">
                  <p14:trim st="1269" end="922.6961"/>
                </p14:media>
              </p:ext>
            </p:extLst>
          </p:nvPr>
        </p:nvPicPr>
        <p:blipFill>
          <a:blip r:embed="rId8"/>
          <a:stretch>
            <a:fillRect/>
          </a:stretch>
        </p:blipFill>
        <p:spPr>
          <a:xfrm>
            <a:off x="4267200" y="3124200"/>
            <a:ext cx="609600" cy="60960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2000" y="2716452"/>
            <a:ext cx="2544075" cy="3067620"/>
          </a:xfrm>
          <a:prstGeom prst="rect">
            <a:avLst/>
          </a:prstGeom>
        </p:spPr>
      </p:pic>
    </p:spTree>
    <p:extLst>
      <p:ext uri="{BB962C8B-B14F-4D97-AF65-F5344CB8AC3E}">
        <p14:creationId xmlns:p14="http://schemas.microsoft.com/office/powerpoint/2010/main" val="3158871007"/>
      </p:ext>
    </p:extLst>
  </p:cSld>
  <p:clrMapOvr>
    <a:masterClrMapping/>
  </p:clrMapOvr>
  <p:transition spd="slow" advTm="188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1753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23767" y="241421"/>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04800" y="457200"/>
            <a:ext cx="726856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latin typeface="Arial" pitchFamily="34" charset="0"/>
                <a:cs typeface="Arial" pitchFamily="34" charset="0"/>
              </a:rPr>
              <a:t>Project Overview</a:t>
            </a:r>
            <a:endParaRPr lang="en-US" sz="4000" dirty="0">
              <a:ln w="18415" cmpd="sng">
                <a:solidFill>
                  <a:srgbClr val="FFFFFF"/>
                </a:solidFill>
                <a:prstDash val="solid"/>
              </a:ln>
              <a:solidFill>
                <a:srgbClr val="FFFFFF"/>
              </a:solidFill>
              <a:latin typeface="Arial" pitchFamily="34" charset="0"/>
              <a:cs typeface="Arial" pitchFamily="34" charset="0"/>
            </a:endParaRPr>
          </a:p>
        </p:txBody>
      </p:sp>
      <p:pic>
        <p:nvPicPr>
          <p:cNvPr id="1027" name="Picture 3"/>
          <p:cNvPicPr>
            <a:picLocks noChangeAspect="1" noChangeArrowheads="1"/>
          </p:cNvPicPr>
          <p:nvPr/>
        </p:nvPicPr>
        <p:blipFill>
          <a:blip r:embed="rId7" cstate="print"/>
          <a:srcRect/>
          <a:stretch>
            <a:fillRect/>
          </a:stretch>
        </p:blipFill>
        <p:spPr bwMode="auto">
          <a:xfrm>
            <a:off x="4350328" y="1721428"/>
            <a:ext cx="3997719" cy="4572000"/>
          </a:xfrm>
          <a:prstGeom prst="rect">
            <a:avLst/>
          </a:prstGeom>
          <a:noFill/>
          <a:ln w="9525">
            <a:noFill/>
            <a:miter lim="800000"/>
            <a:headEnd/>
            <a:tailEnd/>
          </a:ln>
          <a:effectLst/>
        </p:spPr>
      </p:pic>
      <p:sp>
        <p:nvSpPr>
          <p:cNvPr id="8" name="Oval 7"/>
          <p:cNvSpPr/>
          <p:nvPr/>
        </p:nvSpPr>
        <p:spPr>
          <a:xfrm>
            <a:off x="4714247" y="1808018"/>
            <a:ext cx="550480" cy="55048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705838" y="5673436"/>
            <a:ext cx="550480" cy="55048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p:cNvSpPr/>
          <p:nvPr/>
        </p:nvSpPr>
        <p:spPr>
          <a:xfrm>
            <a:off x="3796146" y="1970810"/>
            <a:ext cx="748862" cy="2752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ight Arrow 10"/>
          <p:cNvSpPr/>
          <p:nvPr/>
        </p:nvSpPr>
        <p:spPr>
          <a:xfrm rot="10800000">
            <a:off x="7429500" y="5809443"/>
            <a:ext cx="748862" cy="2752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TextBox 12"/>
          <p:cNvSpPr txBox="1"/>
          <p:nvPr/>
        </p:nvSpPr>
        <p:spPr>
          <a:xfrm>
            <a:off x="205984" y="6445469"/>
            <a:ext cx="3070616" cy="261610"/>
          </a:xfrm>
          <a:prstGeom prst="rect">
            <a:avLst/>
          </a:prstGeom>
          <a:noFill/>
        </p:spPr>
        <p:txBody>
          <a:bodyPr wrap="square" rtlCol="0">
            <a:spAutoFit/>
          </a:bodyPr>
          <a:lstStyle/>
          <a:p>
            <a:r>
              <a:rPr lang="en-US" sz="1100" b="1" dirty="0" smtClean="0">
                <a:solidFill>
                  <a:srgbClr val="0070C0"/>
                </a:solidFill>
              </a:rPr>
              <a:t>www.idot.illinois.gov/projects/il83-137-study</a:t>
            </a:r>
            <a:endParaRPr lang="en-US" sz="1100" b="1" dirty="0">
              <a:solidFill>
                <a:srgbClr val="0070C0"/>
              </a:solidFill>
            </a:endParaRPr>
          </a:p>
        </p:txBody>
      </p:sp>
      <p:sp>
        <p:nvSpPr>
          <p:cNvPr id="3" name="Rectangle 2"/>
          <p:cNvSpPr/>
          <p:nvPr/>
        </p:nvSpPr>
        <p:spPr>
          <a:xfrm>
            <a:off x="211873" y="2358872"/>
            <a:ext cx="4014439" cy="3342453"/>
          </a:xfrm>
          <a:prstGeom prst="rect">
            <a:avLst/>
          </a:prstGeom>
        </p:spPr>
        <p:txBody>
          <a:bodyPr wrap="square">
            <a:spAutoFit/>
          </a:bodyPr>
          <a:lstStyle/>
          <a:p>
            <a:pPr marL="627056" lvl="0" indent="-342900">
              <a:lnSpc>
                <a:spcPct val="120000"/>
              </a:lnSpc>
              <a:buClr>
                <a:srgbClr val="1F497D"/>
              </a:buClr>
              <a:buFont typeface="Wingdings" panose="05000000000000000000" pitchFamily="2" charset="2"/>
              <a:buChar char="§"/>
            </a:pPr>
            <a:r>
              <a:rPr lang="en-US" sz="2000" dirty="0">
                <a:solidFill>
                  <a:prstClr val="black"/>
                </a:solidFill>
                <a:ea typeface="Batang" pitchFamily="18" charset="-127"/>
              </a:rPr>
              <a:t>Study Limits:</a:t>
            </a:r>
          </a:p>
          <a:p>
            <a:pPr marL="284156" lvl="0">
              <a:lnSpc>
                <a:spcPct val="120000"/>
              </a:lnSpc>
              <a:buClr>
                <a:srgbClr val="1F497D"/>
              </a:buClr>
            </a:pPr>
            <a:r>
              <a:rPr lang="en-US" sz="2000" b="1" dirty="0">
                <a:solidFill>
                  <a:prstClr val="black"/>
                </a:solidFill>
                <a:ea typeface="Batang" pitchFamily="18" charset="-127"/>
              </a:rPr>
              <a:t>	</a:t>
            </a:r>
            <a:r>
              <a:rPr lang="en-US" b="1" dirty="0">
                <a:solidFill>
                  <a:prstClr val="black"/>
                </a:solidFill>
                <a:ea typeface="Batang" pitchFamily="18" charset="-127"/>
              </a:rPr>
              <a:t>IL 83 – </a:t>
            </a:r>
            <a:r>
              <a:rPr lang="en-US" dirty="0">
                <a:solidFill>
                  <a:prstClr val="black"/>
                </a:solidFill>
                <a:ea typeface="Batang" pitchFamily="18" charset="-127"/>
              </a:rPr>
              <a:t>from IL 132 to IL 120</a:t>
            </a:r>
          </a:p>
          <a:p>
            <a:pPr marL="284156" lvl="0">
              <a:lnSpc>
                <a:spcPct val="120000"/>
              </a:lnSpc>
              <a:buClr>
                <a:srgbClr val="1F497D"/>
              </a:buClr>
            </a:pPr>
            <a:r>
              <a:rPr lang="en-US" b="1" dirty="0">
                <a:solidFill>
                  <a:prstClr val="black"/>
                </a:solidFill>
                <a:ea typeface="Batang" pitchFamily="18" charset="-127"/>
              </a:rPr>
              <a:t>	IL 137 –</a:t>
            </a:r>
            <a:r>
              <a:rPr lang="en-US" dirty="0">
                <a:solidFill>
                  <a:prstClr val="black"/>
                </a:solidFill>
                <a:ea typeface="Batang" pitchFamily="18" charset="-127"/>
              </a:rPr>
              <a:t>  from IL 120 to East of </a:t>
            </a:r>
            <a:r>
              <a:rPr lang="en-US" dirty="0" smtClean="0">
                <a:solidFill>
                  <a:prstClr val="black"/>
                </a:solidFill>
                <a:ea typeface="Batang" pitchFamily="18" charset="-127"/>
              </a:rPr>
              <a:t>		US </a:t>
            </a:r>
            <a:r>
              <a:rPr lang="en-US" dirty="0">
                <a:solidFill>
                  <a:prstClr val="black"/>
                </a:solidFill>
                <a:ea typeface="Batang" pitchFamily="18" charset="-127"/>
              </a:rPr>
              <a:t>45 </a:t>
            </a:r>
          </a:p>
          <a:p>
            <a:pPr marL="627056" indent="-342900">
              <a:lnSpc>
                <a:spcPct val="120000"/>
              </a:lnSpc>
              <a:buClr>
                <a:srgbClr val="1F497D"/>
              </a:buClr>
              <a:buFont typeface="Wingdings" panose="05000000000000000000" pitchFamily="2" charset="2"/>
              <a:buChar char="§"/>
            </a:pPr>
            <a:r>
              <a:rPr lang="en-US" sz="2000" dirty="0">
                <a:solidFill>
                  <a:prstClr val="black"/>
                </a:solidFill>
                <a:ea typeface="Batang" pitchFamily="18" charset="-127"/>
              </a:rPr>
              <a:t>Approximately 11 miles in length</a:t>
            </a:r>
          </a:p>
          <a:p>
            <a:pPr marL="627056" lvl="0" indent="-342900">
              <a:lnSpc>
                <a:spcPct val="120000"/>
              </a:lnSpc>
              <a:buClr>
                <a:srgbClr val="1F497D"/>
              </a:buClr>
              <a:buFont typeface="Wingdings" panose="05000000000000000000" pitchFamily="2" charset="2"/>
              <a:buChar char="§"/>
            </a:pPr>
            <a:r>
              <a:rPr lang="en-US" sz="2000" dirty="0" smtClean="0">
                <a:solidFill>
                  <a:prstClr val="black"/>
                </a:solidFill>
                <a:ea typeface="Batang" pitchFamily="18" charset="-127"/>
              </a:rPr>
              <a:t>Extends through Lake Villa, Round Lake Beach, Grayslake, Libertyville</a:t>
            </a:r>
          </a:p>
        </p:txBody>
      </p:sp>
      <p:pic>
        <p:nvPicPr>
          <p:cNvPr id="14" name="Picture 13"/>
          <p:cNvPicPr>
            <a:picLocks noChangeAspect="1"/>
          </p:cNvPicPr>
          <p:nvPr/>
        </p:nvPicPr>
        <p:blipFill>
          <a:blip r:embed="rId8"/>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15" name="Oval 14"/>
          <p:cNvSpPr/>
          <p:nvPr/>
        </p:nvSpPr>
        <p:spPr>
          <a:xfrm>
            <a:off x="5057422" y="3206044"/>
            <a:ext cx="316089" cy="316089"/>
          </a:xfrm>
          <a:prstGeom prst="ellips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87155" y="4792133"/>
            <a:ext cx="316089" cy="316089"/>
          </a:xfrm>
          <a:prstGeom prst="ellips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3">
            <a:hlinkClick r:id="" action="ppaction://media"/>
          </p:cNvPr>
          <p:cNvPicPr>
            <a:picLocks noChangeAspect="1"/>
          </p:cNvPicPr>
          <p:nvPr>
            <a:audioFile r:link="rId2"/>
            <p:extLst>
              <p:ext uri="{DAA4B4D4-6D71-4841-9C94-3DE7FCFB9230}">
                <p14:media xmlns:p14="http://schemas.microsoft.com/office/powerpoint/2010/main" r:embed="rId3">
                  <p14:trim st="1596" end="1350"/>
                </p14:media>
              </p:ext>
            </p:extLst>
          </p:nvPr>
        </p:nvPicPr>
        <p:blipFill>
          <a:blip r:embed="rId9"/>
          <a:stretch>
            <a:fillRect/>
          </a:stretch>
        </p:blipFill>
        <p:spPr>
          <a:xfrm>
            <a:off x="4651022" y="5403043"/>
            <a:ext cx="406400" cy="406400"/>
          </a:xfrm>
          <a:prstGeom prst="rect">
            <a:avLst/>
          </a:prstGeom>
        </p:spPr>
      </p:pic>
    </p:spTree>
    <p:custDataLst>
      <p:tags r:id="rId1"/>
    </p:custDataLst>
    <p:extLst>
      <p:ext uri="{BB962C8B-B14F-4D97-AF65-F5344CB8AC3E}">
        <p14:creationId xmlns:p14="http://schemas.microsoft.com/office/powerpoint/2010/main" val="4184636145"/>
      </p:ext>
    </p:extLst>
  </p:cSld>
  <p:clrMapOvr>
    <a:masterClrMapping/>
  </p:clrMapOvr>
  <mc:AlternateContent xmlns:mc="http://schemas.openxmlformats.org/markup-compatibility/2006" xmlns:p14="http://schemas.microsoft.com/office/powerpoint/2010/main">
    <mc:Choice Requires="p14">
      <p:transition p14:dur="10" advTm="42660">
        <p:fade/>
      </p:transition>
    </mc:Choice>
    <mc:Fallback xmlns="">
      <p:transition xmlns:p14="http://schemas.microsoft.com/office/powerpoint/2010/main" advTm="42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0" fill="hold"/>
                                        <p:tgtEl>
                                          <p:spTgt spid="5"/>
                                        </p:tgtEl>
                                      </p:cBhvr>
                                    </p:cmd>
                                  </p:childTnLst>
                                </p:cTn>
                              </p:par>
                              <p:par>
                                <p:cTn id="7" presetID="2" presetClass="entr" presetSubtype="4" fill="hold" grpId="0" nodeType="withEffect">
                                  <p:stCondLst>
                                    <p:cond delay="3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3000" fill="hold"/>
                                        <p:tgtEl>
                                          <p:spTgt spid="8"/>
                                        </p:tgtEl>
                                        <p:attrNameLst>
                                          <p:attrName>ppt_x</p:attrName>
                                        </p:attrNameLst>
                                      </p:cBhvr>
                                      <p:tavLst>
                                        <p:tav tm="0">
                                          <p:val>
                                            <p:strVal val="#ppt_x"/>
                                          </p:val>
                                        </p:tav>
                                        <p:tav tm="100000">
                                          <p:val>
                                            <p:strVal val="#ppt_x"/>
                                          </p:val>
                                        </p:tav>
                                      </p:tavLst>
                                    </p:anim>
                                    <p:anim calcmode="lin" valueType="num">
                                      <p:cBhvr additive="base">
                                        <p:cTn id="10" dur="30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1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0" fill="hold"/>
                                        <p:tgtEl>
                                          <p:spTgt spid="10"/>
                                        </p:tgtEl>
                                        <p:attrNameLst>
                                          <p:attrName>ppt_x</p:attrName>
                                        </p:attrNameLst>
                                      </p:cBhvr>
                                      <p:tavLst>
                                        <p:tav tm="0">
                                          <p:val>
                                            <p:strVal val="#ppt_x"/>
                                          </p:val>
                                        </p:tav>
                                        <p:tav tm="100000">
                                          <p:val>
                                            <p:strVal val="#ppt_x"/>
                                          </p:val>
                                        </p:tav>
                                      </p:tavLst>
                                    </p:anim>
                                    <p:anim calcmode="lin" valueType="num">
                                      <p:cBhvr additive="base">
                                        <p:cTn id="14" dur="3000" fill="hold"/>
                                        <p:tgtEl>
                                          <p:spTgt spid="10"/>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390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4200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8" grpId="0" animBg="1"/>
      <p:bldP spid="10" grpId="0" animBg="1"/>
      <p:bldP spid="15" grpId="0" animBg="1"/>
      <p:bldP spid="16" grpId="0" animBg="1"/>
    </p:bldLst>
  </p:timing>
  <p:extLst mod="1">
    <p:ext uri="{E180D4A7-C9FB-4DFB-919C-405C955672EB}">
      <p14:showEvtLst xmlns:p14="http://schemas.microsoft.com/office/powerpoint/2010/main">
        <p14:playEvt time="1" objId="4"/>
        <p14:stopEvt time="34350"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9" name="TextBox 8"/>
          <p:cNvSpPr txBox="1"/>
          <p:nvPr/>
        </p:nvSpPr>
        <p:spPr>
          <a:xfrm>
            <a:off x="304800" y="457200"/>
            <a:ext cx="6705600" cy="707886"/>
          </a:xfrm>
          <a:prstGeom prst="rect">
            <a:avLst/>
          </a:prstGeom>
          <a:noFill/>
        </p:spPr>
        <p:txBody>
          <a:bodyPr wrap="square" rtlCol="0">
            <a:spAutoFit/>
          </a:bodyPr>
          <a:lstStyle/>
          <a:p>
            <a:r>
              <a:rPr lang="en-US" sz="4000" dirty="0">
                <a:ln w="18415" cmpd="sng">
                  <a:solidFill>
                    <a:srgbClr val="FFFFFF"/>
                  </a:solidFill>
                  <a:prstDash val="solid"/>
                </a:ln>
                <a:solidFill>
                  <a:srgbClr val="FFFFFF"/>
                </a:solidFill>
                <a:latin typeface="Arial" pitchFamily="34" charset="0"/>
                <a:cs typeface="Arial" pitchFamily="34" charset="0"/>
              </a:rPr>
              <a:t>We Need Your </a:t>
            </a:r>
            <a:r>
              <a:rPr lang="en-US" sz="4000" dirty="0" smtClean="0">
                <a:ln w="18415" cmpd="sng">
                  <a:solidFill>
                    <a:srgbClr val="FFFFFF"/>
                  </a:solidFill>
                  <a:prstDash val="solid"/>
                </a:ln>
                <a:solidFill>
                  <a:srgbClr val="FFFFFF"/>
                </a:solidFill>
                <a:latin typeface="Arial" pitchFamily="34" charset="0"/>
                <a:cs typeface="Arial" pitchFamily="34" charset="0"/>
              </a:rPr>
              <a:t>Input</a:t>
            </a:r>
            <a:endParaRPr lang="en-US" sz="40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381001" y="1676400"/>
            <a:ext cx="8490091"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
                <a:schemeClr val="tx1"/>
              </a:buClr>
            </a:pPr>
            <a:endParaRPr lang="en-US" sz="2800" b="1" dirty="0" smtClean="0">
              <a:effectLst/>
              <a:latin typeface="Batang" pitchFamily="18" charset="-127"/>
              <a:ea typeface="Batang" pitchFamily="18" charset="-127"/>
            </a:endParaRPr>
          </a:p>
          <a:p>
            <a:pPr marL="571500" indent="-571500" algn="l">
              <a:buClr>
                <a:schemeClr val="tx1"/>
              </a:buClr>
              <a:buFont typeface="Arial" pitchFamily="34" charset="0"/>
              <a:buChar char="•"/>
            </a:pPr>
            <a:endParaRPr lang="en-US" sz="1800" b="1" dirty="0">
              <a:effectLst/>
              <a:latin typeface="Batang" pitchFamily="18" charset="-127"/>
              <a:ea typeface="Batang" pitchFamily="18" charset="-127"/>
            </a:endParaRPr>
          </a:p>
        </p:txBody>
      </p:sp>
      <p:sp>
        <p:nvSpPr>
          <p:cNvPr id="7" name="Content Placeholder 2"/>
          <p:cNvSpPr txBox="1">
            <a:spLocks/>
          </p:cNvSpPr>
          <p:nvPr/>
        </p:nvSpPr>
        <p:spPr bwMode="auto">
          <a:xfrm>
            <a:off x="-32657" y="5105400"/>
            <a:ext cx="9067800" cy="609600"/>
          </a:xfrm>
          <a:prstGeom prst="rect">
            <a:avLst/>
          </a:prstGeom>
          <a:noFill/>
          <a:ln w="9525">
            <a:noFill/>
            <a:miter lim="800000"/>
            <a:headEnd/>
            <a:tailEnd/>
          </a:ln>
        </p:spPr>
        <p:txBody>
          <a:bodyPr vert="horz" lIns="91440" tIns="45720" rIns="91440" bIns="45720" rtlCol="0">
            <a:normAutofit/>
          </a:bodyPr>
          <a:lstStyle>
            <a:defPPr>
              <a:defRPr lang="en-US"/>
            </a:defPPr>
            <a:lvl1pPr marL="0" indent="0" algn="l" defTabSz="914400" rtl="0" eaLnBrk="1" fontAlgn="base" latinLnBrk="0" hangingPunct="1">
              <a:spcBef>
                <a:spcPct val="0"/>
              </a:spcBef>
              <a:spcAft>
                <a:spcPct val="0"/>
              </a:spcAft>
              <a:buFont typeface="Arial" pitchFamily="34" charset="0"/>
              <a:buNone/>
              <a:defRPr sz="3200" kern="1200">
                <a:solidFill>
                  <a:schemeClr val="tx1"/>
                </a:solidFill>
                <a:latin typeface="Arial" charset="0"/>
                <a:ea typeface="+mn-ea"/>
                <a:cs typeface="Arial" charset="0"/>
              </a:defRPr>
            </a:lvl1pPr>
            <a:lvl2pPr marL="457200" indent="0" algn="l" defTabSz="914400" rtl="0" eaLnBrk="1" fontAlgn="base" latinLnBrk="0" hangingPunct="1">
              <a:spcBef>
                <a:spcPct val="0"/>
              </a:spcBef>
              <a:spcAft>
                <a:spcPct val="0"/>
              </a:spcAft>
              <a:buFont typeface="Arial" pitchFamily="34" charset="0"/>
              <a:buNone/>
              <a:defRPr sz="2800" kern="1200">
                <a:solidFill>
                  <a:schemeClr val="tx1"/>
                </a:solidFill>
                <a:latin typeface="Arial" charset="0"/>
                <a:ea typeface="+mn-ea"/>
                <a:cs typeface="Arial" charset="0"/>
              </a:defRPr>
            </a:lvl2pPr>
            <a:lvl3pPr marL="914400" indent="0" algn="l" defTabSz="914400" rtl="0" eaLnBrk="1" fontAlgn="base" latinLnBrk="0" hangingPunct="1">
              <a:spcBef>
                <a:spcPct val="0"/>
              </a:spcBef>
              <a:spcAft>
                <a:spcPct val="0"/>
              </a:spcAft>
              <a:buFont typeface="Arial" pitchFamily="34" charset="0"/>
              <a:buNone/>
              <a:defRPr sz="2400" kern="1200">
                <a:solidFill>
                  <a:schemeClr val="tx1"/>
                </a:solidFill>
                <a:latin typeface="Arial" charset="0"/>
                <a:ea typeface="+mn-ea"/>
                <a:cs typeface="Arial" charset="0"/>
              </a:defRPr>
            </a:lvl3pPr>
            <a:lvl4pPr marL="1371600" indent="0" algn="l" defTabSz="914400" rtl="0" eaLnBrk="1" fontAlgn="base" latinLnBrk="0" hangingPunct="1">
              <a:spcBef>
                <a:spcPct val="0"/>
              </a:spcBef>
              <a:spcAft>
                <a:spcPct val="0"/>
              </a:spcAft>
              <a:buFont typeface="Arial" pitchFamily="34" charset="0"/>
              <a:buNone/>
              <a:defRPr sz="2000" kern="1200">
                <a:solidFill>
                  <a:schemeClr val="tx1"/>
                </a:solidFill>
                <a:latin typeface="Arial" charset="0"/>
                <a:ea typeface="+mn-ea"/>
                <a:cs typeface="Arial" charset="0"/>
              </a:defRPr>
            </a:lvl4pPr>
            <a:lvl5pPr marL="1828800" indent="0" algn="l" defTabSz="914400" rtl="0" eaLnBrk="1" fontAlgn="base" latinLnBrk="0" hangingPunct="1">
              <a:spcBef>
                <a:spcPct val="0"/>
              </a:spcBef>
              <a:spcAft>
                <a:spcPct val="0"/>
              </a:spcAft>
              <a:buFont typeface="Arial" pitchFamily="34" charset="0"/>
              <a:buNone/>
              <a:defRPr sz="2000" kern="1200">
                <a:solidFill>
                  <a:schemeClr val="tx1"/>
                </a:solidFill>
                <a:latin typeface="Arial" charset="0"/>
                <a:ea typeface="+mn-ea"/>
                <a:cs typeface="Arial"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6pPr>
            <a:lvl7pPr marL="27432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7pPr>
            <a:lvl8pPr marL="32004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8pPr>
            <a:lvl9pPr marL="36576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9pPr>
          </a:lstStyle>
          <a:p>
            <a:pPr>
              <a:spcBef>
                <a:spcPct val="20000"/>
              </a:spcBef>
              <a:defRPr/>
            </a:pPr>
            <a:endParaRPr lang="en-US" sz="1800" dirty="0" smtClean="0">
              <a:latin typeface="+mn-lt"/>
              <a:cs typeface="+mn-cs"/>
            </a:endParaRPr>
          </a:p>
        </p:txBody>
      </p:sp>
      <p:sp>
        <p:nvSpPr>
          <p:cNvPr id="3" name="TextBox 2"/>
          <p:cNvSpPr txBox="1"/>
          <p:nvPr/>
        </p:nvSpPr>
        <p:spPr>
          <a:xfrm>
            <a:off x="250318" y="2652074"/>
            <a:ext cx="5994365" cy="3493264"/>
          </a:xfrm>
          <a:prstGeom prst="rect">
            <a:avLst/>
          </a:prstGeom>
          <a:noFill/>
        </p:spPr>
        <p:txBody>
          <a:bodyPr wrap="square" rtlCol="0">
            <a:spAutoFit/>
          </a:bodyPr>
          <a:lstStyle/>
          <a:p>
            <a:pPr marL="625475" indent="-457200">
              <a:lnSpc>
                <a:spcPct val="130000"/>
              </a:lnSpc>
              <a:spcBef>
                <a:spcPct val="0"/>
              </a:spcBef>
              <a:buClr>
                <a:schemeClr val="tx2"/>
              </a:buClr>
              <a:buFont typeface="Symbol" pitchFamily="18" charset="2"/>
              <a:buChar char=""/>
            </a:pPr>
            <a:r>
              <a:rPr lang="en-US" sz="2400" dirty="0">
                <a:ea typeface="Batang" pitchFamily="18" charset="-127"/>
                <a:cs typeface="+mj-cs"/>
              </a:rPr>
              <a:t>Complete a comment </a:t>
            </a:r>
            <a:r>
              <a:rPr lang="en-US" sz="2400" dirty="0" smtClean="0">
                <a:ea typeface="Batang" pitchFamily="18" charset="-127"/>
                <a:cs typeface="+mj-cs"/>
              </a:rPr>
              <a:t>form here today</a:t>
            </a:r>
            <a:endParaRPr lang="en-US" sz="2400" dirty="0">
              <a:ea typeface="Batang" pitchFamily="18" charset="-127"/>
              <a:cs typeface="+mj-cs"/>
            </a:endParaRPr>
          </a:p>
          <a:p>
            <a:pPr marL="625475" indent="-457200">
              <a:lnSpc>
                <a:spcPct val="130000"/>
              </a:lnSpc>
              <a:spcBef>
                <a:spcPct val="0"/>
              </a:spcBef>
              <a:buClr>
                <a:schemeClr val="tx2"/>
              </a:buClr>
              <a:buFont typeface="Symbol" pitchFamily="18" charset="2"/>
              <a:buChar char=""/>
            </a:pPr>
            <a:r>
              <a:rPr lang="en-US" sz="2400" dirty="0">
                <a:ea typeface="Batang" pitchFamily="18" charset="-127"/>
                <a:cs typeface="+mj-cs"/>
              </a:rPr>
              <a:t>Forms </a:t>
            </a:r>
            <a:r>
              <a:rPr lang="en-US" sz="2400" dirty="0" smtClean="0">
                <a:ea typeface="Batang" pitchFamily="18" charset="-127"/>
                <a:cs typeface="+mj-cs"/>
              </a:rPr>
              <a:t>can also be found online at:</a:t>
            </a:r>
          </a:p>
          <a:p>
            <a:pPr marL="168275">
              <a:lnSpc>
                <a:spcPct val="130000"/>
              </a:lnSpc>
              <a:spcBef>
                <a:spcPct val="0"/>
              </a:spcBef>
              <a:buClr>
                <a:schemeClr val="tx2"/>
              </a:buClr>
            </a:pPr>
            <a:r>
              <a:rPr lang="en-US" b="1" dirty="0" smtClean="0">
                <a:solidFill>
                  <a:srgbClr val="0070C0"/>
                </a:solidFill>
              </a:rPr>
              <a:t>                </a:t>
            </a:r>
            <a:r>
              <a:rPr lang="en-US" b="1" dirty="0" smtClean="0">
                <a:solidFill>
                  <a:srgbClr val="0070C0"/>
                </a:solidFill>
                <a:hlinkClick r:id="rId6"/>
              </a:rPr>
              <a:t>www.idot.illinois.gov/projects/il83-137-study</a:t>
            </a:r>
            <a:endParaRPr lang="en-US" b="1" dirty="0" smtClean="0">
              <a:solidFill>
                <a:srgbClr val="0070C0"/>
              </a:solidFill>
            </a:endParaRPr>
          </a:p>
          <a:p>
            <a:pPr marL="625475" indent="-457200">
              <a:lnSpc>
                <a:spcPct val="130000"/>
              </a:lnSpc>
              <a:spcBef>
                <a:spcPct val="0"/>
              </a:spcBef>
              <a:buClr>
                <a:schemeClr val="tx2"/>
              </a:buClr>
              <a:buFont typeface="Symbol" pitchFamily="18" charset="2"/>
              <a:buChar char=""/>
            </a:pPr>
            <a:r>
              <a:rPr lang="en-US" sz="2400" dirty="0" smtClean="0">
                <a:ea typeface="Batang" pitchFamily="18" charset="-127"/>
                <a:cs typeface="+mj-cs"/>
              </a:rPr>
              <a:t>E-mail project team at: </a:t>
            </a:r>
            <a:r>
              <a:rPr lang="en-US" sz="2800" dirty="0" smtClean="0">
                <a:ea typeface="Batang" pitchFamily="18" charset="-127"/>
                <a:cs typeface="+mj-cs"/>
              </a:rPr>
              <a:t>			   	 </a:t>
            </a:r>
            <a:r>
              <a:rPr lang="en-US" b="1" u="sng" dirty="0" smtClean="0">
                <a:solidFill>
                  <a:srgbClr val="0000FF"/>
                </a:solidFill>
                <a:latin typeface="+mj-lt"/>
                <a:ea typeface="Calibri" panose="020F0502020204030204" pitchFamily="34" charset="0"/>
                <a:cs typeface="Times New Roman" panose="02020603050405020304" pitchFamily="18" charset="0"/>
                <a:hlinkClick r:id="rId7"/>
              </a:rPr>
              <a:t>IL83andIL137@volkert.com</a:t>
            </a:r>
            <a:endParaRPr lang="en-US" b="1" dirty="0">
              <a:latin typeface="+mj-lt"/>
              <a:ea typeface="Batang" pitchFamily="18" charset="-127"/>
              <a:cs typeface="+mj-cs"/>
            </a:endParaRPr>
          </a:p>
          <a:p>
            <a:pPr marL="625475" indent="-457200">
              <a:lnSpc>
                <a:spcPct val="130000"/>
              </a:lnSpc>
              <a:spcBef>
                <a:spcPct val="0"/>
              </a:spcBef>
              <a:buClr>
                <a:schemeClr val="tx2"/>
              </a:buClr>
              <a:buFont typeface="Symbol" pitchFamily="18" charset="2"/>
              <a:buChar char=""/>
            </a:pPr>
            <a:r>
              <a:rPr lang="en-US" sz="2400" dirty="0" smtClean="0">
                <a:ea typeface="Batang" pitchFamily="18" charset="-127"/>
                <a:cs typeface="+mj-cs"/>
              </a:rPr>
              <a:t>Comments received by June 7</a:t>
            </a:r>
            <a:r>
              <a:rPr lang="en-US" sz="2400" baseline="30000" dirty="0" smtClean="0">
                <a:ea typeface="Batang" pitchFamily="18" charset="-127"/>
                <a:cs typeface="+mj-cs"/>
              </a:rPr>
              <a:t>th</a:t>
            </a:r>
            <a:r>
              <a:rPr lang="en-US" sz="2400" dirty="0" smtClean="0">
                <a:ea typeface="Batang" pitchFamily="18" charset="-127"/>
                <a:cs typeface="+mj-cs"/>
              </a:rPr>
              <a:t> will be included in public meeting record </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829" y="2928267"/>
            <a:ext cx="1704975" cy="2332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239437" y="6400865"/>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1" name="Picture 10"/>
          <p:cNvPicPr>
            <a:picLocks noChangeAspect="1"/>
          </p:cNvPicPr>
          <p:nvPr/>
        </p:nvPicPr>
        <p:blipFill>
          <a:blip r:embed="rId9"/>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4" name="Slide 30">
            <a:hlinkClick r:id="" action="ppaction://media"/>
          </p:cNvPr>
          <p:cNvPicPr>
            <a:picLocks noChangeAspect="1"/>
          </p:cNvPicPr>
          <p:nvPr>
            <a:audioFile r:link="rId1"/>
            <p:extLst>
              <p:ext uri="{DAA4B4D4-6D71-4841-9C94-3DE7FCFB9230}">
                <p14:media xmlns:p14="http://schemas.microsoft.com/office/powerpoint/2010/main" r:embed="rId2">
                  <p14:trim st="980" end="1249"/>
                </p14:media>
              </p:ext>
            </p:extLst>
          </p:nvPr>
        </p:nvPicPr>
        <p:blipFill>
          <a:blip r:embed="rId10"/>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22862285"/>
      </p:ext>
    </p:extLst>
  </p:cSld>
  <p:clrMapOvr>
    <a:masterClrMapping/>
  </p:clrMapOvr>
  <mc:AlternateContent xmlns:mc="http://schemas.openxmlformats.org/markup-compatibility/2006" xmlns:p14="http://schemas.microsoft.com/office/powerpoint/2010/main">
    <mc:Choice Requires="p14">
      <p:transition spd="med" p14:dur="700" advClick="0" advTm="29020">
        <p:fade/>
      </p:transition>
    </mc:Choice>
    <mc:Fallback xmlns="">
      <p:transition xmlns:p14="http://schemas.microsoft.com/office/powerpoint/2010/main" spd="med" advClick="0" advTm="29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7" fill="hold"/>
                                        <p:tgtEl>
                                          <p:spTgt spid="4"/>
                                        </p:tgtEl>
                                      </p:cBhvr>
                                    </p:cmd>
                                  </p:childTnLst>
                                </p:cTn>
                              </p:par>
                              <p:par>
                                <p:cTn id="7" presetID="3" presetClass="emph" presetSubtype="2" fill="hold" nodeType="withEffect">
                                  <p:stCondLst>
                                    <p:cond delay="5250"/>
                                  </p:stCondLst>
                                  <p:childTnLst>
                                    <p:animClr clrSpc="rgb" dir="cw">
                                      <p:cBhvr override="childStyle">
                                        <p:cTn id="8" dur="2000" fill="hold"/>
                                        <p:tgtEl>
                                          <p:spTgt spid="3">
                                            <p:txEl>
                                              <p:pRg st="0" end="0"/>
                                            </p:txEl>
                                          </p:spTgt>
                                        </p:tgtEl>
                                        <p:attrNameLst>
                                          <p:attrName>style.color</p:attrName>
                                        </p:attrNameLst>
                                      </p:cBhvr>
                                      <p:to>
                                        <a:srgbClr val="366092"/>
                                      </p:to>
                                    </p:animClr>
                                  </p:childTnLst>
                                </p:cTn>
                              </p:par>
                              <p:par>
                                <p:cTn id="9" presetID="3" presetClass="emph" presetSubtype="2" fill="hold" nodeType="withEffect">
                                  <p:stCondLst>
                                    <p:cond delay="15250"/>
                                  </p:stCondLst>
                                  <p:childTnLst>
                                    <p:animClr clrSpc="rgb" dir="cw">
                                      <p:cBhvr override="childStyle">
                                        <p:cTn id="10" dur="2000" fill="hold"/>
                                        <p:tgtEl>
                                          <p:spTgt spid="3">
                                            <p:txEl>
                                              <p:pRg st="1" end="1"/>
                                            </p:txEl>
                                          </p:spTgt>
                                        </p:tgtEl>
                                        <p:attrNameLst>
                                          <p:attrName>style.color</p:attrName>
                                        </p:attrNameLst>
                                      </p:cBhvr>
                                      <p:to>
                                        <a:srgbClr val="366092"/>
                                      </p:to>
                                    </p:animClr>
                                  </p:childTnLst>
                                </p:cTn>
                              </p:par>
                              <p:par>
                                <p:cTn id="11" presetID="3" presetClass="emph" presetSubtype="2" fill="hold" nodeType="withEffect">
                                  <p:stCondLst>
                                    <p:cond delay="15250"/>
                                  </p:stCondLst>
                                  <p:childTnLst>
                                    <p:animClr clrSpc="rgb" dir="cw">
                                      <p:cBhvr override="childStyle">
                                        <p:cTn id="12" dur="2000" fill="hold"/>
                                        <p:tgtEl>
                                          <p:spTgt spid="3">
                                            <p:txEl>
                                              <p:pRg st="2" end="2"/>
                                            </p:txEl>
                                          </p:spTgt>
                                        </p:tgtEl>
                                        <p:attrNameLst>
                                          <p:attrName>style.color</p:attrName>
                                        </p:attrNameLst>
                                      </p:cBhvr>
                                      <p:to>
                                        <a:srgbClr val="366092"/>
                                      </p:to>
                                    </p:animClr>
                                  </p:childTnLst>
                                </p:cTn>
                              </p:par>
                              <p:par>
                                <p:cTn id="13" presetID="3" presetClass="emph" presetSubtype="2" fill="hold" nodeType="withEffect">
                                  <p:stCondLst>
                                    <p:cond delay="18250"/>
                                  </p:stCondLst>
                                  <p:childTnLst>
                                    <p:animClr clrSpc="rgb" dir="cw">
                                      <p:cBhvr override="childStyle">
                                        <p:cTn id="14" dur="2000" fill="hold"/>
                                        <p:tgtEl>
                                          <p:spTgt spid="3">
                                            <p:txEl>
                                              <p:pRg st="4" end="4"/>
                                            </p:txEl>
                                          </p:spTgt>
                                        </p:tgtEl>
                                        <p:attrNameLst>
                                          <p:attrName>style.color</p:attrName>
                                        </p:attrNameLst>
                                      </p:cBhvr>
                                      <p:to>
                                        <a:srgbClr val="366092"/>
                                      </p:to>
                                    </p:animClr>
                                  </p:childTnLst>
                                </p:cTn>
                              </p:par>
                              <p:par>
                                <p:cTn id="15" presetID="3" presetClass="emph" presetSubtype="2" fill="hold" nodeType="withEffect">
                                  <p:stCondLst>
                                    <p:cond delay="18250"/>
                                  </p:stCondLst>
                                  <p:childTnLst>
                                    <p:animClr clrSpc="rgb" dir="cw">
                                      <p:cBhvr override="childStyle">
                                        <p:cTn id="16" dur="2000" fill="hold"/>
                                        <p:tgtEl>
                                          <p:spTgt spid="3">
                                            <p:txEl>
                                              <p:pRg st="3" end="3"/>
                                            </p:txEl>
                                          </p:spTgt>
                                        </p:tgtEl>
                                        <p:attrNameLst>
                                          <p:attrName>style.color</p:attrName>
                                        </p:attrNameLst>
                                      </p:cBhvr>
                                      <p:to>
                                        <a:srgbClr val="36609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2"/>
        <p14:stopEvt time="31217"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411119" y="322819"/>
            <a:ext cx="8321761" cy="6212362"/>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5971" y="212557"/>
            <a:ext cx="8548105" cy="2161779"/>
          </a:xfrm>
          <a:prstGeom prst="rect">
            <a:avLst/>
          </a:prstGeom>
          <a:solidFill>
            <a:schemeClr val="accent1">
              <a:alpha val="40000"/>
            </a:schemeClr>
          </a:solidFill>
          <a:effectLst>
            <a:outerShdw dist="177800" dir="2640000" algn="tl" rotWithShape="0">
              <a:schemeClr val="bg1">
                <a:lumMod val="65000"/>
                <a:alpha val="40000"/>
              </a:schemeClr>
            </a:outerShdw>
          </a:effectLst>
          <a:scene3d>
            <a:camera prst="orthographicFront"/>
            <a:lightRig rig="threePt" dir="t"/>
          </a:scene3d>
          <a:sp3d>
            <a:bevelB w="114300" prst="artDeco"/>
          </a:sp3d>
        </p:spPr>
      </p:pic>
      <p:sp>
        <p:nvSpPr>
          <p:cNvPr id="5" name="Title 1"/>
          <p:cNvSpPr txBox="1">
            <a:spLocks/>
          </p:cNvSpPr>
          <p:nvPr/>
        </p:nvSpPr>
        <p:spPr>
          <a:xfrm>
            <a:off x="381001" y="1676400"/>
            <a:ext cx="8490091"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Clr>
                <a:prstClr val="black"/>
              </a:buClr>
              <a:buFont typeface="Arial" pitchFamily="34" charset="0"/>
              <a:buChar char="•"/>
            </a:pPr>
            <a:endParaRPr lang="en-US" sz="1800" b="1" dirty="0">
              <a:solidFill>
                <a:prstClr val="black"/>
              </a:solidFill>
              <a:latin typeface="Batang" pitchFamily="18" charset="-127"/>
              <a:ea typeface="Batang" pitchFamily="18" charset="-127"/>
            </a:endParaRPr>
          </a:p>
        </p:txBody>
      </p:sp>
      <p:sp>
        <p:nvSpPr>
          <p:cNvPr id="10" name="TextBox 9"/>
          <p:cNvSpPr txBox="1"/>
          <p:nvPr/>
        </p:nvSpPr>
        <p:spPr>
          <a:xfrm>
            <a:off x="205984" y="6445469"/>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1" name="Picture 10"/>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12" name="Title 1"/>
          <p:cNvSpPr txBox="1">
            <a:spLocks/>
          </p:cNvSpPr>
          <p:nvPr/>
        </p:nvSpPr>
        <p:spPr>
          <a:xfrm>
            <a:off x="924791" y="2677391"/>
            <a:ext cx="7408718" cy="3429000"/>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38100" dist="38100" dir="2700000" algn="tl" rotWithShape="0">
                    <a:srgbClr val="000000">
                      <a:alpha val="43137"/>
                    </a:srgbClr>
                  </a:outerShdw>
                </a:effectLst>
                <a:latin typeface="+mn-lt"/>
              </a:rPr>
              <a:t>Thank you!</a:t>
            </a:r>
            <a:br>
              <a:rPr lang="en-US" sz="5400" b="1" dirty="0" smtClean="0">
                <a:effectLst>
                  <a:outerShdw blurRad="38100" dist="38100" dir="2700000" algn="tl" rotWithShape="0">
                    <a:srgbClr val="000000">
                      <a:alpha val="43137"/>
                    </a:srgbClr>
                  </a:outerShdw>
                </a:effectLst>
                <a:latin typeface="+mn-lt"/>
              </a:rPr>
            </a:br>
            <a:r>
              <a:rPr lang="en-US" sz="3600" b="1" dirty="0" smtClean="0">
                <a:effectLst>
                  <a:outerShdw blurRad="38100" dist="38100" dir="2700000" algn="tl" rotWithShape="0">
                    <a:srgbClr val="000000">
                      <a:alpha val="43137"/>
                    </a:srgbClr>
                  </a:outerShdw>
                </a:effectLst>
                <a:latin typeface="+mn-lt"/>
              </a:rPr>
              <a:t>Please Proceed to View Exhibits and meet with our Project Team</a:t>
            </a:r>
          </a:p>
          <a:p>
            <a:r>
              <a:rPr lang="en-US" sz="3600" b="1" dirty="0" smtClean="0">
                <a:effectLst>
                  <a:glow rad="63500">
                    <a:schemeClr val="bg1"/>
                  </a:glow>
                  <a:outerShdw blurRad="38100" dist="38100" dir="2700000" algn="tl" rotWithShape="0">
                    <a:srgbClr val="000000">
                      <a:alpha val="43137"/>
                    </a:srgbClr>
                  </a:outerShdw>
                </a:effectLst>
                <a:latin typeface="+mn-lt"/>
                <a:ea typeface="Tahoma" pitchFamily="34" charset="0"/>
                <a:cs typeface="Tahoma" pitchFamily="34" charset="0"/>
              </a:rPr>
              <a:t/>
            </a:r>
            <a:br>
              <a:rPr lang="en-US" sz="3600" b="1" dirty="0" smtClean="0">
                <a:effectLst>
                  <a:glow rad="63500">
                    <a:schemeClr val="bg1"/>
                  </a:glow>
                  <a:outerShdw blurRad="38100" dist="38100" dir="2700000" algn="tl" rotWithShape="0">
                    <a:srgbClr val="000000">
                      <a:alpha val="43137"/>
                    </a:srgbClr>
                  </a:outerShdw>
                </a:effectLst>
                <a:latin typeface="+mn-lt"/>
                <a:ea typeface="Tahoma" pitchFamily="34" charset="0"/>
                <a:cs typeface="Tahoma" pitchFamily="34" charset="0"/>
              </a:rPr>
            </a:br>
            <a:r>
              <a:rPr lang="en-US" sz="2000" b="1" dirty="0" smtClean="0">
                <a:effectLst>
                  <a:glow rad="63500">
                    <a:schemeClr val="bg1"/>
                  </a:glow>
                </a:effectLst>
                <a:latin typeface="+mn-lt"/>
                <a:ea typeface="Tahoma" pitchFamily="34" charset="0"/>
                <a:cs typeface="Tahoma" pitchFamily="34" charset="0"/>
              </a:rPr>
              <a:t>(this presentation will start again in a few minutes)</a:t>
            </a:r>
            <a:endParaRPr lang="en-US" sz="2000" b="1" dirty="0">
              <a:effectLst>
                <a:glow rad="63500">
                  <a:schemeClr val="bg1"/>
                </a:glow>
              </a:effectLst>
              <a:latin typeface="+mn-lt"/>
              <a:cs typeface="Arial" pitchFamily="34" charset="0"/>
            </a:endParaRPr>
          </a:p>
        </p:txBody>
      </p:sp>
      <p:pic>
        <p:nvPicPr>
          <p:cNvPr id="2" name="Slide 31">
            <a:hlinkClick r:id="" action="ppaction://media"/>
          </p:cNvPr>
          <p:cNvPicPr>
            <a:picLocks noChangeAspect="1"/>
          </p:cNvPicPr>
          <p:nvPr>
            <a:audioFile r:link="rId1"/>
            <p:extLst>
              <p:ext uri="{DAA4B4D4-6D71-4841-9C94-3DE7FCFB9230}">
                <p14:media xmlns:p14="http://schemas.microsoft.com/office/powerpoint/2010/main" r:embed="rId2">
                  <p14:trim st="1320" end="930.6077"/>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8567157"/>
      </p:ext>
    </p:extLst>
  </p:cSld>
  <p:clrMapOvr>
    <a:masterClrMapping/>
  </p:clrMapOvr>
  <mc:AlternateContent xmlns:mc="http://schemas.openxmlformats.org/markup-compatibility/2006" xmlns:p14="http://schemas.microsoft.com/office/powerpoint/2010/main">
    <mc:Choice Requires="p14">
      <p:transition spd="med" p14:dur="700" advTm="300000">
        <p:fade/>
      </p:transition>
    </mc:Choice>
    <mc:Fallback xmlns="">
      <p:transition spd="med"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11549"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82772" y="393406"/>
            <a:ext cx="8761230" cy="646331"/>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IDOT Project Phases</a:t>
            </a:r>
            <a:endParaRPr lang="en-US" sz="36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0" y="1600200"/>
            <a:ext cx="8229600" cy="4191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1344" lvl="1">
              <a:lnSpc>
                <a:spcPct val="120000"/>
              </a:lnSpc>
              <a:buClr>
                <a:srgbClr val="1F497D"/>
              </a:buClr>
            </a:pPr>
            <a:endParaRPr lang="en-US" sz="1600" dirty="0">
              <a:solidFill>
                <a:prstClr val="black"/>
              </a:solidFill>
              <a:ea typeface="Batang" pitchFamily="18" charset="-127"/>
            </a:endParaRPr>
          </a:p>
        </p:txBody>
      </p:sp>
      <p:sp>
        <p:nvSpPr>
          <p:cNvPr id="9" name="TextBox 8"/>
          <p:cNvSpPr txBox="1"/>
          <p:nvPr/>
        </p:nvSpPr>
        <p:spPr>
          <a:xfrm>
            <a:off x="163454" y="6456102"/>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2957" t="16318" r="19999" b="16009"/>
          <a:stretch/>
        </p:blipFill>
        <p:spPr>
          <a:xfrm>
            <a:off x="8837379" y="7533169"/>
            <a:ext cx="3989621" cy="2356630"/>
          </a:xfrm>
          <a:prstGeom prst="rect">
            <a:avLst/>
          </a:prstGeom>
          <a:ln w="76200">
            <a:solidFill>
              <a:schemeClr val="accent1">
                <a:alpha val="70000"/>
              </a:schemeClr>
            </a:solidFill>
          </a:ln>
        </p:spPr>
      </p:pic>
      <p:grpSp>
        <p:nvGrpSpPr>
          <p:cNvPr id="12" name="Group 11"/>
          <p:cNvGrpSpPr/>
          <p:nvPr/>
        </p:nvGrpSpPr>
        <p:grpSpPr>
          <a:xfrm>
            <a:off x="318944" y="2815250"/>
            <a:ext cx="8930213" cy="2638720"/>
            <a:chOff x="318944" y="2504838"/>
            <a:chExt cx="8930213" cy="2638720"/>
          </a:xfrm>
        </p:grpSpPr>
        <p:cxnSp>
          <p:nvCxnSpPr>
            <p:cNvPr id="13" name="Straight Connector 12"/>
            <p:cNvCxnSpPr/>
            <p:nvPr/>
          </p:nvCxnSpPr>
          <p:spPr>
            <a:xfrm>
              <a:off x="2501900" y="3179117"/>
              <a:ext cx="3819394" cy="0"/>
            </a:xfrm>
            <a:prstGeom prst="line">
              <a:avLst/>
            </a:prstGeom>
            <a:ln w="101600">
              <a:solidFill>
                <a:schemeClr val="bg1">
                  <a:lumMod val="50000"/>
                  <a:alpha val="60000"/>
                </a:schemeClr>
              </a:solidFill>
              <a:prstDash val="sysDash"/>
              <a:roun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18944" y="2504838"/>
              <a:ext cx="8930213" cy="2638720"/>
              <a:chOff x="344344" y="2542938"/>
              <a:chExt cx="8930213" cy="2638720"/>
            </a:xfrm>
          </p:grpSpPr>
          <p:grpSp>
            <p:nvGrpSpPr>
              <p:cNvPr id="15" name="Group 14"/>
              <p:cNvGrpSpPr/>
              <p:nvPr/>
            </p:nvGrpSpPr>
            <p:grpSpPr>
              <a:xfrm>
                <a:off x="344344" y="2542938"/>
                <a:ext cx="8191611" cy="2556417"/>
                <a:chOff x="433244" y="2542938"/>
                <a:chExt cx="8191611" cy="2556417"/>
              </a:xfrm>
            </p:grpSpPr>
            <p:grpSp>
              <p:nvGrpSpPr>
                <p:cNvPr id="19" name="Group 18"/>
                <p:cNvGrpSpPr/>
                <p:nvPr/>
              </p:nvGrpSpPr>
              <p:grpSpPr>
                <a:xfrm>
                  <a:off x="708748" y="2577490"/>
                  <a:ext cx="2086807" cy="2521865"/>
                  <a:chOff x="975448" y="2577490"/>
                  <a:chExt cx="2086807" cy="2521865"/>
                </a:xfrm>
              </p:grpSpPr>
              <p:sp>
                <p:nvSpPr>
                  <p:cNvPr id="29" name="Rectangle 28"/>
                  <p:cNvSpPr/>
                  <p:nvPr/>
                </p:nvSpPr>
                <p:spPr>
                  <a:xfrm rot="18900000">
                    <a:off x="1059659" y="2686187"/>
                    <a:ext cx="2002596" cy="2413168"/>
                  </a:xfrm>
                  <a:prstGeom prst="rect">
                    <a:avLst/>
                  </a:prstGeom>
                  <a:gradFill>
                    <a:gsLst>
                      <a:gs pos="0">
                        <a:schemeClr val="bg1">
                          <a:lumMod val="50000"/>
                        </a:schemeClr>
                      </a:gs>
                      <a:gs pos="50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8900000">
                    <a:off x="975448" y="2577490"/>
                    <a:ext cx="1330254" cy="133025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636476" y="2568338"/>
                  <a:ext cx="2086807" cy="2521865"/>
                  <a:chOff x="975448" y="2577490"/>
                  <a:chExt cx="2086807" cy="2521865"/>
                </a:xfrm>
              </p:grpSpPr>
              <p:sp>
                <p:nvSpPr>
                  <p:cNvPr id="27" name="Rectangle 26"/>
                  <p:cNvSpPr/>
                  <p:nvPr/>
                </p:nvSpPr>
                <p:spPr>
                  <a:xfrm rot="18900000">
                    <a:off x="1059659" y="2686187"/>
                    <a:ext cx="2002596" cy="2413168"/>
                  </a:xfrm>
                  <a:prstGeom prst="rect">
                    <a:avLst/>
                  </a:prstGeom>
                  <a:gradFill>
                    <a:gsLst>
                      <a:gs pos="0">
                        <a:schemeClr val="bg1">
                          <a:lumMod val="50000"/>
                        </a:schemeClr>
                      </a:gs>
                      <a:gs pos="50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8900000">
                    <a:off x="975448" y="2577490"/>
                    <a:ext cx="1330254" cy="133025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38048" y="2542938"/>
                  <a:ext cx="2086807" cy="2521865"/>
                  <a:chOff x="975448" y="2577490"/>
                  <a:chExt cx="2086807" cy="2521865"/>
                </a:xfrm>
              </p:grpSpPr>
              <p:sp>
                <p:nvSpPr>
                  <p:cNvPr id="25" name="Rectangle 24"/>
                  <p:cNvSpPr/>
                  <p:nvPr/>
                </p:nvSpPr>
                <p:spPr>
                  <a:xfrm rot="18900000">
                    <a:off x="1059659" y="2686187"/>
                    <a:ext cx="2002596" cy="2413168"/>
                  </a:xfrm>
                  <a:prstGeom prst="rect">
                    <a:avLst/>
                  </a:prstGeom>
                  <a:gradFill>
                    <a:gsLst>
                      <a:gs pos="0">
                        <a:schemeClr val="bg1">
                          <a:lumMod val="50000"/>
                        </a:schemeClr>
                      </a:gs>
                      <a:gs pos="50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8900000">
                    <a:off x="975448" y="2577490"/>
                    <a:ext cx="1330254" cy="1330254"/>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33244" y="3048799"/>
                  <a:ext cx="1881264" cy="461665"/>
                </a:xfrm>
                <a:prstGeom prst="rect">
                  <a:avLst/>
                </a:prstGeom>
                <a:noFill/>
              </p:spPr>
              <p:txBody>
                <a:bodyPr wrap="square" rtlCol="0">
                  <a:spAutoFit/>
                </a:bodyPr>
                <a:lstStyle/>
                <a:p>
                  <a:pPr algn="ctr"/>
                  <a:r>
                    <a:rPr lang="en-US" sz="2400" b="1" dirty="0">
                      <a:solidFill>
                        <a:schemeClr val="bg1"/>
                      </a:solidFill>
                    </a:rPr>
                    <a:t>PHASE I</a:t>
                  </a:r>
                </a:p>
              </p:txBody>
            </p:sp>
            <p:sp>
              <p:nvSpPr>
                <p:cNvPr id="23" name="TextBox 22"/>
                <p:cNvSpPr txBox="1"/>
                <p:nvPr/>
              </p:nvSpPr>
              <p:spPr>
                <a:xfrm>
                  <a:off x="3360971" y="3002632"/>
                  <a:ext cx="1881264" cy="461665"/>
                </a:xfrm>
                <a:prstGeom prst="rect">
                  <a:avLst/>
                </a:prstGeom>
                <a:noFill/>
              </p:spPr>
              <p:txBody>
                <a:bodyPr wrap="square" rtlCol="0">
                  <a:spAutoFit/>
                </a:bodyPr>
                <a:lstStyle/>
                <a:p>
                  <a:pPr algn="ctr"/>
                  <a:r>
                    <a:rPr lang="en-US" sz="2400" b="1" dirty="0">
                      <a:solidFill>
                        <a:schemeClr val="bg1"/>
                      </a:solidFill>
                    </a:rPr>
                    <a:t>PHASE II</a:t>
                  </a:r>
                </a:p>
              </p:txBody>
            </p:sp>
            <p:sp>
              <p:nvSpPr>
                <p:cNvPr id="24" name="TextBox 23"/>
                <p:cNvSpPr txBox="1"/>
                <p:nvPr/>
              </p:nvSpPr>
              <p:spPr>
                <a:xfrm>
                  <a:off x="6262543" y="2977232"/>
                  <a:ext cx="1881264" cy="461665"/>
                </a:xfrm>
                <a:prstGeom prst="rect">
                  <a:avLst/>
                </a:prstGeom>
                <a:noFill/>
              </p:spPr>
              <p:txBody>
                <a:bodyPr wrap="square" rtlCol="0">
                  <a:spAutoFit/>
                </a:bodyPr>
                <a:lstStyle/>
                <a:p>
                  <a:pPr algn="ctr"/>
                  <a:r>
                    <a:rPr lang="en-US" sz="2400" b="1" dirty="0">
                      <a:solidFill>
                        <a:schemeClr val="bg1"/>
                      </a:solidFill>
                    </a:rPr>
                    <a:t>PHASE III</a:t>
                  </a:r>
                </a:p>
              </p:txBody>
            </p:sp>
          </p:grpSp>
          <p:sp>
            <p:nvSpPr>
              <p:cNvPr id="16" name="TextBox 15"/>
              <p:cNvSpPr txBox="1"/>
              <p:nvPr/>
            </p:nvSpPr>
            <p:spPr>
              <a:xfrm>
                <a:off x="4506976" y="3841628"/>
                <a:ext cx="1881264" cy="1077218"/>
              </a:xfrm>
              <a:prstGeom prst="rect">
                <a:avLst/>
              </a:prstGeom>
              <a:noFill/>
            </p:spPr>
            <p:txBody>
              <a:bodyPr wrap="square" rtlCol="0">
                <a:spAutoFit/>
              </a:bodyPr>
              <a:lstStyle/>
              <a:p>
                <a:pPr lvl="0"/>
                <a:r>
                  <a:rPr lang="en-US" sz="1600" b="1" dirty="0"/>
                  <a:t>Design</a:t>
                </a:r>
                <a:r>
                  <a:rPr lang="en-US" sz="1600" dirty="0"/>
                  <a:t> </a:t>
                </a:r>
                <a:r>
                  <a:rPr lang="en-US" sz="1600" b="1" dirty="0"/>
                  <a:t>(Funded)</a:t>
                </a:r>
              </a:p>
              <a:p>
                <a:pPr lvl="0"/>
                <a:r>
                  <a:rPr lang="en-US" sz="1600" b="1" dirty="0"/>
                  <a:t>Land Acquisition (Not Funded)</a:t>
                </a:r>
              </a:p>
              <a:p>
                <a:pPr lvl="0"/>
                <a:r>
                  <a:rPr lang="en-US" sz="1600" dirty="0"/>
                  <a:t>1.5 to 2 years</a:t>
                </a:r>
              </a:p>
            </p:txBody>
          </p:sp>
          <p:sp>
            <p:nvSpPr>
              <p:cNvPr id="17" name="TextBox 16"/>
              <p:cNvSpPr txBox="1"/>
              <p:nvPr/>
            </p:nvSpPr>
            <p:spPr>
              <a:xfrm>
                <a:off x="1486902" y="3858219"/>
                <a:ext cx="1881264" cy="1323439"/>
              </a:xfrm>
              <a:prstGeom prst="rect">
                <a:avLst/>
              </a:prstGeom>
              <a:noFill/>
            </p:spPr>
            <p:txBody>
              <a:bodyPr wrap="square" rtlCol="0">
                <a:spAutoFit/>
              </a:bodyPr>
              <a:lstStyle/>
              <a:p>
                <a:pPr lvl="0"/>
                <a:r>
                  <a:rPr lang="en-US" sz="1600" b="1" dirty="0"/>
                  <a:t>Preliminary Engineering &amp; Environmental Studies</a:t>
                </a:r>
              </a:p>
              <a:p>
                <a:pPr lvl="0"/>
                <a:r>
                  <a:rPr lang="en-US" sz="1600" dirty="0"/>
                  <a:t>3 to 5 years</a:t>
                </a:r>
              </a:p>
            </p:txBody>
          </p:sp>
          <p:sp>
            <p:nvSpPr>
              <p:cNvPr id="18" name="TextBox 17"/>
              <p:cNvSpPr txBox="1"/>
              <p:nvPr/>
            </p:nvSpPr>
            <p:spPr>
              <a:xfrm>
                <a:off x="7393293" y="3837453"/>
                <a:ext cx="1881264" cy="830997"/>
              </a:xfrm>
              <a:prstGeom prst="rect">
                <a:avLst/>
              </a:prstGeom>
              <a:noFill/>
            </p:spPr>
            <p:txBody>
              <a:bodyPr wrap="square" rtlCol="0">
                <a:spAutoFit/>
              </a:bodyPr>
              <a:lstStyle/>
              <a:p>
                <a:pPr lvl="0"/>
                <a:r>
                  <a:rPr lang="en-US" sz="1600" b="1" dirty="0"/>
                  <a:t>Construction </a:t>
                </a:r>
              </a:p>
              <a:p>
                <a:pPr lvl="0"/>
                <a:r>
                  <a:rPr lang="en-US" sz="1600" b="1" dirty="0"/>
                  <a:t>(Not Funded)</a:t>
                </a:r>
              </a:p>
              <a:p>
                <a:pPr lvl="0"/>
                <a:r>
                  <a:rPr lang="en-US" sz="1600" dirty="0"/>
                  <a:t>2 to 3 years</a:t>
                </a:r>
              </a:p>
            </p:txBody>
          </p:sp>
        </p:grpSp>
      </p:grpSp>
      <p:pic>
        <p:nvPicPr>
          <p:cNvPr id="32" name="Picture 31"/>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33" name="TextBox 32"/>
          <p:cNvSpPr txBox="1"/>
          <p:nvPr/>
        </p:nvSpPr>
        <p:spPr>
          <a:xfrm>
            <a:off x="1309563" y="5698397"/>
            <a:ext cx="910827" cy="246221"/>
          </a:xfrm>
          <a:prstGeom prst="rect">
            <a:avLst/>
          </a:prstGeom>
          <a:noFill/>
        </p:spPr>
        <p:txBody>
          <a:bodyPr wrap="none" rtlCol="0">
            <a:spAutoFit/>
          </a:bodyPr>
          <a:lstStyle/>
          <a:p>
            <a:r>
              <a:rPr lang="en-US" sz="1000" b="1" dirty="0" smtClean="0"/>
              <a:t>WE ARE HERE</a:t>
            </a:r>
            <a:endParaRPr lang="en-US" sz="1000" b="1" dirty="0"/>
          </a:p>
        </p:txBody>
      </p:sp>
      <p:sp>
        <p:nvSpPr>
          <p:cNvPr id="34" name="5-Point Star 33"/>
          <p:cNvSpPr/>
          <p:nvPr/>
        </p:nvSpPr>
        <p:spPr>
          <a:xfrm>
            <a:off x="1157804" y="5697275"/>
            <a:ext cx="195712" cy="20648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4">
            <a:hlinkClick r:id="" action="ppaction://media"/>
          </p:cNvPr>
          <p:cNvPicPr>
            <a:picLocks noChangeAspect="1"/>
          </p:cNvPicPr>
          <p:nvPr>
            <a:audioFile r:link="rId1"/>
            <p:extLst>
              <p:ext uri="{DAA4B4D4-6D71-4841-9C94-3DE7FCFB9230}">
                <p14:media xmlns:p14="http://schemas.microsoft.com/office/powerpoint/2010/main" r:embed="rId2">
                  <p14:trim st="1050" end="1274"/>
                </p14:media>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60868307"/>
      </p:ext>
    </p:extLst>
  </p:cSld>
  <p:clrMapOvr>
    <a:masterClrMapping/>
  </p:clrMapOvr>
  <p:transition spd="slow" advTm="290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2"/>
        <p14:stopEvt time="34017"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15" name="TextBox 14"/>
          <p:cNvSpPr txBox="1"/>
          <p:nvPr/>
        </p:nvSpPr>
        <p:spPr>
          <a:xfrm>
            <a:off x="304800" y="333538"/>
            <a:ext cx="7239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latin typeface="Arial" pitchFamily="34" charset="0"/>
                <a:cs typeface="Arial" pitchFamily="34" charset="0"/>
              </a:rPr>
              <a:t>Phase I Timeline</a:t>
            </a:r>
            <a:endParaRPr lang="en-US" sz="4000" dirty="0">
              <a:ln w="18415" cmpd="sng">
                <a:solidFill>
                  <a:srgbClr val="FFFFFF"/>
                </a:solidFill>
                <a:prstDash val="solid"/>
              </a:ln>
              <a:solidFill>
                <a:srgbClr val="FFFFFF"/>
              </a:solidFill>
              <a:latin typeface="Arial" pitchFamily="34" charset="0"/>
              <a:cs typeface="Arial" pitchFamily="34" charset="0"/>
            </a:endParaRPr>
          </a:p>
        </p:txBody>
      </p:sp>
      <p:sp>
        <p:nvSpPr>
          <p:cNvPr id="71" name="Rectangle 70"/>
          <p:cNvSpPr/>
          <p:nvPr/>
        </p:nvSpPr>
        <p:spPr>
          <a:xfrm>
            <a:off x="7054439" y="4511469"/>
            <a:ext cx="620884" cy="276999"/>
          </a:xfrm>
          <a:prstGeom prst="rect">
            <a:avLst/>
          </a:prstGeom>
        </p:spPr>
        <p:txBody>
          <a:bodyPr wrap="square">
            <a:spAutoFit/>
          </a:bodyPr>
          <a:lstStyle/>
          <a:p>
            <a:r>
              <a:rPr lang="en-US" sz="1200" b="1" dirty="0" smtClean="0">
                <a:solidFill>
                  <a:srgbClr val="0070C0"/>
                </a:solidFill>
              </a:rPr>
              <a:t>2018</a:t>
            </a:r>
            <a:endParaRPr lang="en-US" sz="1200" dirty="0"/>
          </a:p>
        </p:txBody>
      </p:sp>
      <p:sp>
        <p:nvSpPr>
          <p:cNvPr id="42" name="TextBox 41"/>
          <p:cNvSpPr txBox="1"/>
          <p:nvPr/>
        </p:nvSpPr>
        <p:spPr>
          <a:xfrm>
            <a:off x="205984" y="6445469"/>
            <a:ext cx="3070616" cy="261610"/>
          </a:xfrm>
          <a:prstGeom prst="rect">
            <a:avLst/>
          </a:prstGeom>
          <a:noFill/>
        </p:spPr>
        <p:txBody>
          <a:bodyPr wrap="square" rtlCol="0">
            <a:spAutoFit/>
          </a:bodyPr>
          <a:lstStyle/>
          <a:p>
            <a:r>
              <a:rPr lang="en-US" sz="1100" b="1" dirty="0" smtClean="0">
                <a:solidFill>
                  <a:srgbClr val="0070C0"/>
                </a:solidFill>
              </a:rPr>
              <a:t>www.idot.illinois.gov/projects/il83-137-study</a:t>
            </a:r>
            <a:endParaRPr lang="en-US" sz="1100" b="1" dirty="0">
              <a:solidFill>
                <a:srgbClr val="0070C0"/>
              </a:solidFill>
            </a:endParaRPr>
          </a:p>
        </p:txBody>
      </p:sp>
      <p:grpSp>
        <p:nvGrpSpPr>
          <p:cNvPr id="27" name="Group 26"/>
          <p:cNvGrpSpPr/>
          <p:nvPr/>
        </p:nvGrpSpPr>
        <p:grpSpPr>
          <a:xfrm>
            <a:off x="630731" y="2636452"/>
            <a:ext cx="7882537" cy="2770905"/>
            <a:chOff x="1149140" y="2794164"/>
            <a:chExt cx="6925874" cy="2412732"/>
          </a:xfrm>
        </p:grpSpPr>
        <p:sp>
          <p:nvSpPr>
            <p:cNvPr id="26" name="TextBox 25"/>
            <p:cNvSpPr txBox="1"/>
            <p:nvPr/>
          </p:nvSpPr>
          <p:spPr>
            <a:xfrm>
              <a:off x="5259169" y="4929897"/>
              <a:ext cx="1059906" cy="276999"/>
            </a:xfrm>
            <a:prstGeom prst="rect">
              <a:avLst/>
            </a:prstGeom>
            <a:noFill/>
          </p:spPr>
          <p:txBody>
            <a:bodyPr wrap="none" rtlCol="0">
              <a:spAutoFit/>
            </a:bodyPr>
            <a:lstStyle/>
            <a:p>
              <a:r>
                <a:rPr lang="en-US" sz="1200" b="1" dirty="0" smtClean="0"/>
                <a:t>WE ARE HERE</a:t>
              </a:r>
              <a:endParaRPr lang="en-US" sz="1200" b="1" dirty="0"/>
            </a:p>
          </p:txBody>
        </p:sp>
        <p:sp>
          <p:nvSpPr>
            <p:cNvPr id="8" name="5-Point Star 7"/>
            <p:cNvSpPr/>
            <p:nvPr/>
          </p:nvSpPr>
          <p:spPr>
            <a:xfrm>
              <a:off x="5070968" y="4919564"/>
              <a:ext cx="195712" cy="20648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158734" y="3388858"/>
              <a:ext cx="6916280" cy="897153"/>
              <a:chOff x="1158734" y="3388858"/>
              <a:chExt cx="6916280" cy="897153"/>
            </a:xfrm>
          </p:grpSpPr>
          <p:sp>
            <p:nvSpPr>
              <p:cNvPr id="6" name="Freeform 5"/>
              <p:cNvSpPr/>
              <p:nvPr/>
            </p:nvSpPr>
            <p:spPr>
              <a:xfrm>
                <a:off x="1158734" y="3404442"/>
                <a:ext cx="1566298" cy="865985"/>
              </a:xfrm>
              <a:custGeom>
                <a:avLst/>
                <a:gdLst>
                  <a:gd name="connsiteX0" fmla="*/ 0 w 1566298"/>
                  <a:gd name="connsiteY0" fmla="*/ 0 h 865985"/>
                  <a:gd name="connsiteX1" fmla="*/ 1133306 w 1566298"/>
                  <a:gd name="connsiteY1" fmla="*/ 0 h 865985"/>
                  <a:gd name="connsiteX2" fmla="*/ 1566298 w 1566298"/>
                  <a:gd name="connsiteY2" fmla="*/ 432993 h 865985"/>
                  <a:gd name="connsiteX3" fmla="*/ 1133306 w 1566298"/>
                  <a:gd name="connsiteY3" fmla="*/ 865985 h 865985"/>
                  <a:gd name="connsiteX4" fmla="*/ 0 w 1566298"/>
                  <a:gd name="connsiteY4" fmla="*/ 865985 h 865985"/>
                  <a:gd name="connsiteX5" fmla="*/ 432993 w 1566298"/>
                  <a:gd name="connsiteY5" fmla="*/ 432993 h 865985"/>
                  <a:gd name="connsiteX6" fmla="*/ 0 w 1566298"/>
                  <a:gd name="connsiteY6" fmla="*/ 0 h 86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6298" h="865985">
                    <a:moveTo>
                      <a:pt x="0" y="0"/>
                    </a:moveTo>
                    <a:lnTo>
                      <a:pt x="1133306" y="0"/>
                    </a:lnTo>
                    <a:lnTo>
                      <a:pt x="1566298" y="432993"/>
                    </a:lnTo>
                    <a:lnTo>
                      <a:pt x="1133306" y="865985"/>
                    </a:lnTo>
                    <a:lnTo>
                      <a:pt x="0" y="865985"/>
                    </a:lnTo>
                    <a:lnTo>
                      <a:pt x="432993" y="43299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2998" tIns="13335" rIns="446327" bIns="13335" numCol="1" spcCol="1270" anchor="ctr" anchorCtr="0">
                <a:noAutofit/>
              </a:bodyPr>
              <a:lstStyle/>
              <a:p>
                <a:pPr lvl="0" algn="ctr" defTabSz="444500">
                  <a:lnSpc>
                    <a:spcPct val="90000"/>
                  </a:lnSpc>
                  <a:spcBef>
                    <a:spcPct val="0"/>
                  </a:spcBef>
                  <a:spcAft>
                    <a:spcPct val="35000"/>
                  </a:spcAft>
                </a:pPr>
                <a:r>
                  <a:rPr lang="en-US" sz="1200" b="1" i="0" kern="1200" baseline="0" dirty="0" smtClean="0">
                    <a:solidFill>
                      <a:schemeClr val="tx1"/>
                    </a:solidFill>
                  </a:rPr>
                  <a:t>Data Collection</a:t>
                </a:r>
                <a:endParaRPr lang="en-US" sz="1200" b="1" i="0" kern="1200" baseline="0" dirty="0">
                  <a:solidFill>
                    <a:schemeClr val="tx1"/>
                  </a:solidFill>
                </a:endParaRPr>
              </a:p>
            </p:txBody>
          </p:sp>
          <p:sp>
            <p:nvSpPr>
              <p:cNvPr id="9" name="Freeform 8"/>
              <p:cNvSpPr/>
              <p:nvPr/>
            </p:nvSpPr>
            <p:spPr>
              <a:xfrm>
                <a:off x="2483689" y="3388858"/>
                <a:ext cx="1661623" cy="897153"/>
              </a:xfrm>
              <a:custGeom>
                <a:avLst/>
                <a:gdLst>
                  <a:gd name="connsiteX0" fmla="*/ 0 w 1661623"/>
                  <a:gd name="connsiteY0" fmla="*/ 0 h 897153"/>
                  <a:gd name="connsiteX1" fmla="*/ 1213047 w 1661623"/>
                  <a:gd name="connsiteY1" fmla="*/ 0 h 897153"/>
                  <a:gd name="connsiteX2" fmla="*/ 1661623 w 1661623"/>
                  <a:gd name="connsiteY2" fmla="*/ 448577 h 897153"/>
                  <a:gd name="connsiteX3" fmla="*/ 1213047 w 1661623"/>
                  <a:gd name="connsiteY3" fmla="*/ 897153 h 897153"/>
                  <a:gd name="connsiteX4" fmla="*/ 0 w 1661623"/>
                  <a:gd name="connsiteY4" fmla="*/ 897153 h 897153"/>
                  <a:gd name="connsiteX5" fmla="*/ 448577 w 1661623"/>
                  <a:gd name="connsiteY5" fmla="*/ 448577 h 897153"/>
                  <a:gd name="connsiteX6" fmla="*/ 0 w 1661623"/>
                  <a:gd name="connsiteY6" fmla="*/ 0 h 89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623" h="897153">
                    <a:moveTo>
                      <a:pt x="0" y="0"/>
                    </a:moveTo>
                    <a:lnTo>
                      <a:pt x="1213047" y="0"/>
                    </a:lnTo>
                    <a:lnTo>
                      <a:pt x="1661623" y="448577"/>
                    </a:lnTo>
                    <a:lnTo>
                      <a:pt x="1213047" y="897153"/>
                    </a:lnTo>
                    <a:lnTo>
                      <a:pt x="0" y="897153"/>
                    </a:lnTo>
                    <a:lnTo>
                      <a:pt x="448577" y="448577"/>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8582" tIns="13335" rIns="461911" bIns="13335" numCol="1" spcCol="1270" anchor="ctr" anchorCtr="0">
                <a:noAutofit/>
              </a:bodyPr>
              <a:lstStyle/>
              <a:p>
                <a:pPr lvl="0" algn="ctr" defTabSz="444500">
                  <a:lnSpc>
                    <a:spcPct val="90000"/>
                  </a:lnSpc>
                  <a:spcBef>
                    <a:spcPct val="0"/>
                  </a:spcBef>
                  <a:spcAft>
                    <a:spcPct val="35000"/>
                  </a:spcAft>
                </a:pPr>
                <a:r>
                  <a:rPr lang="en-US" sz="1200" b="1" i="0" kern="1200" baseline="0" dirty="0" smtClean="0">
                    <a:solidFill>
                      <a:schemeClr val="tx1"/>
                    </a:solidFill>
                  </a:rPr>
                  <a:t>Develop Purpose and Need of Project</a:t>
                </a:r>
                <a:endParaRPr lang="en-US" sz="1200" b="1" i="0" kern="1200" baseline="0" dirty="0">
                  <a:solidFill>
                    <a:schemeClr val="tx1"/>
                  </a:solidFill>
                </a:endParaRPr>
              </a:p>
            </p:txBody>
          </p:sp>
          <p:sp>
            <p:nvSpPr>
              <p:cNvPr id="12" name="Freeform 11"/>
              <p:cNvSpPr/>
              <p:nvPr/>
            </p:nvSpPr>
            <p:spPr>
              <a:xfrm>
                <a:off x="3896731" y="3411804"/>
                <a:ext cx="2651145" cy="851260"/>
              </a:xfrm>
              <a:custGeom>
                <a:avLst/>
                <a:gdLst>
                  <a:gd name="connsiteX0" fmla="*/ 0 w 2651145"/>
                  <a:gd name="connsiteY0" fmla="*/ 0 h 851260"/>
                  <a:gd name="connsiteX1" fmla="*/ 2225515 w 2651145"/>
                  <a:gd name="connsiteY1" fmla="*/ 0 h 851260"/>
                  <a:gd name="connsiteX2" fmla="*/ 2651145 w 2651145"/>
                  <a:gd name="connsiteY2" fmla="*/ 425630 h 851260"/>
                  <a:gd name="connsiteX3" fmla="*/ 2225515 w 2651145"/>
                  <a:gd name="connsiteY3" fmla="*/ 851260 h 851260"/>
                  <a:gd name="connsiteX4" fmla="*/ 0 w 2651145"/>
                  <a:gd name="connsiteY4" fmla="*/ 851260 h 851260"/>
                  <a:gd name="connsiteX5" fmla="*/ 425630 w 2651145"/>
                  <a:gd name="connsiteY5" fmla="*/ 425630 h 851260"/>
                  <a:gd name="connsiteX6" fmla="*/ 0 w 2651145"/>
                  <a:gd name="connsiteY6" fmla="*/ 0 h 85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145" h="851260">
                    <a:moveTo>
                      <a:pt x="0" y="0"/>
                    </a:moveTo>
                    <a:lnTo>
                      <a:pt x="2225515" y="0"/>
                    </a:lnTo>
                    <a:lnTo>
                      <a:pt x="2651145" y="425630"/>
                    </a:lnTo>
                    <a:lnTo>
                      <a:pt x="2225515" y="851260"/>
                    </a:lnTo>
                    <a:lnTo>
                      <a:pt x="0" y="851260"/>
                    </a:lnTo>
                    <a:lnTo>
                      <a:pt x="425630" y="425630"/>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5635" tIns="13335" rIns="438965" bIns="13335" numCol="1" spcCol="1270" anchor="ctr" anchorCtr="0">
                <a:noAutofit/>
              </a:bodyPr>
              <a:lstStyle/>
              <a:p>
                <a:pPr lvl="0" algn="ctr" defTabSz="444500">
                  <a:lnSpc>
                    <a:spcPct val="90000"/>
                  </a:lnSpc>
                  <a:spcBef>
                    <a:spcPct val="0"/>
                  </a:spcBef>
                  <a:spcAft>
                    <a:spcPct val="35000"/>
                  </a:spcAft>
                </a:pPr>
                <a:r>
                  <a:rPr lang="en-US" sz="1200" b="1" i="0" kern="1200" baseline="0" dirty="0" smtClean="0">
                    <a:solidFill>
                      <a:schemeClr val="tx1"/>
                    </a:solidFill>
                  </a:rPr>
                  <a:t>Develop and Evaluate Alternatives</a:t>
                </a:r>
                <a:endParaRPr lang="en-US" sz="1200" b="1" i="0" kern="1200" baseline="0" dirty="0">
                  <a:solidFill>
                    <a:schemeClr val="tx1"/>
                  </a:solidFill>
                </a:endParaRPr>
              </a:p>
            </p:txBody>
          </p:sp>
          <p:sp>
            <p:nvSpPr>
              <p:cNvPr id="19" name="Freeform 18"/>
              <p:cNvSpPr/>
              <p:nvPr/>
            </p:nvSpPr>
            <p:spPr>
              <a:xfrm>
                <a:off x="6330352" y="3411804"/>
                <a:ext cx="1744662" cy="851260"/>
              </a:xfrm>
              <a:custGeom>
                <a:avLst/>
                <a:gdLst>
                  <a:gd name="connsiteX0" fmla="*/ 0 w 1744662"/>
                  <a:gd name="connsiteY0" fmla="*/ 0 h 851260"/>
                  <a:gd name="connsiteX1" fmla="*/ 1319032 w 1744662"/>
                  <a:gd name="connsiteY1" fmla="*/ 0 h 851260"/>
                  <a:gd name="connsiteX2" fmla="*/ 1744662 w 1744662"/>
                  <a:gd name="connsiteY2" fmla="*/ 425630 h 851260"/>
                  <a:gd name="connsiteX3" fmla="*/ 1319032 w 1744662"/>
                  <a:gd name="connsiteY3" fmla="*/ 851260 h 851260"/>
                  <a:gd name="connsiteX4" fmla="*/ 0 w 1744662"/>
                  <a:gd name="connsiteY4" fmla="*/ 851260 h 851260"/>
                  <a:gd name="connsiteX5" fmla="*/ 425630 w 1744662"/>
                  <a:gd name="connsiteY5" fmla="*/ 425630 h 851260"/>
                  <a:gd name="connsiteX6" fmla="*/ 0 w 1744662"/>
                  <a:gd name="connsiteY6" fmla="*/ 0 h 85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662" h="851260">
                    <a:moveTo>
                      <a:pt x="0" y="0"/>
                    </a:moveTo>
                    <a:lnTo>
                      <a:pt x="1319032" y="0"/>
                    </a:lnTo>
                    <a:lnTo>
                      <a:pt x="1744662" y="425630"/>
                    </a:lnTo>
                    <a:lnTo>
                      <a:pt x="1319032" y="851260"/>
                    </a:lnTo>
                    <a:lnTo>
                      <a:pt x="0" y="851260"/>
                    </a:lnTo>
                    <a:lnTo>
                      <a:pt x="425630" y="425630"/>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5635" tIns="13335" rIns="438965" bIns="13335" numCol="1" spcCol="1270" anchor="ctr" anchorCtr="0">
                <a:noAutofit/>
              </a:bodyPr>
              <a:lstStyle/>
              <a:p>
                <a:pPr lvl="0" algn="ctr" defTabSz="444500">
                  <a:lnSpc>
                    <a:spcPct val="90000"/>
                  </a:lnSpc>
                  <a:spcBef>
                    <a:spcPct val="0"/>
                  </a:spcBef>
                  <a:spcAft>
                    <a:spcPct val="35000"/>
                  </a:spcAft>
                </a:pPr>
                <a:r>
                  <a:rPr lang="en-US" sz="1000" b="1" i="0" kern="1200" baseline="0" dirty="0" smtClean="0">
                    <a:solidFill>
                      <a:schemeClr val="tx1"/>
                    </a:solidFill>
                  </a:rPr>
                  <a:t>Determine Preferred  Alternative</a:t>
                </a:r>
                <a:endParaRPr lang="en-US" sz="1000" b="1" i="0" kern="1200" baseline="0" dirty="0">
                  <a:solidFill>
                    <a:schemeClr val="tx1"/>
                  </a:solidFill>
                </a:endParaRPr>
              </a:p>
            </p:txBody>
          </p:sp>
        </p:grpSp>
        <p:sp>
          <p:nvSpPr>
            <p:cNvPr id="10" name="Isosceles Triangle 9"/>
            <p:cNvSpPr/>
            <p:nvPr/>
          </p:nvSpPr>
          <p:spPr>
            <a:xfrm>
              <a:off x="3237588" y="4447969"/>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3480146" y="4447969"/>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927858" y="4437949"/>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384955" y="4460786"/>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755793" y="4461267"/>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6467152" y="4472315"/>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2725594" y="4156567"/>
              <a:ext cx="251796" cy="263244"/>
            </a:xfrm>
            <a:prstGeom prst="hexag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a:off x="5037845" y="4174224"/>
              <a:ext cx="251796" cy="263244"/>
            </a:xfrm>
            <a:prstGeom prst="hexag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5900531" y="4175927"/>
              <a:ext cx="251796" cy="263244"/>
            </a:xfrm>
            <a:prstGeom prst="hexag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6722006" y="4173021"/>
              <a:ext cx="251796" cy="256032"/>
            </a:xfrm>
            <a:prstGeom prst="hexagon">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Diagram 24"/>
            <p:cNvGraphicFramePr/>
            <p:nvPr>
              <p:extLst>
                <p:ext uri="{D42A27DB-BD31-4B8C-83A1-F6EECF244321}">
                  <p14:modId xmlns:p14="http://schemas.microsoft.com/office/powerpoint/2010/main" val="2658995705"/>
                </p:ext>
              </p:extLst>
            </p:nvPr>
          </p:nvGraphicFramePr>
          <p:xfrm>
            <a:off x="1149140" y="2794164"/>
            <a:ext cx="6806140" cy="7019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28" name="Straight Connector 27"/>
            <p:cNvCxnSpPr/>
            <p:nvPr/>
          </p:nvCxnSpPr>
          <p:spPr>
            <a:xfrm>
              <a:off x="5168988" y="4420162"/>
              <a:ext cx="3344" cy="517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a:off x="4797278" y="4470278"/>
              <a:ext cx="167864" cy="16588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211724" y="4481327"/>
              <a:ext cx="96353" cy="99435"/>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Oval 54"/>
            <p:cNvSpPr/>
            <p:nvPr/>
          </p:nvSpPr>
          <p:spPr>
            <a:xfrm>
              <a:off x="7557102" y="4478291"/>
              <a:ext cx="96353" cy="99435"/>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Oval 56"/>
            <p:cNvSpPr/>
            <p:nvPr/>
          </p:nvSpPr>
          <p:spPr>
            <a:xfrm>
              <a:off x="2513590" y="4517762"/>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Oval 61"/>
            <p:cNvSpPr/>
            <p:nvPr/>
          </p:nvSpPr>
          <p:spPr>
            <a:xfrm>
              <a:off x="2704702" y="4517834"/>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Oval 64"/>
            <p:cNvSpPr/>
            <p:nvPr/>
          </p:nvSpPr>
          <p:spPr>
            <a:xfrm>
              <a:off x="6335804" y="4512816"/>
              <a:ext cx="52095" cy="5371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Rectangle 49"/>
            <p:cNvSpPr/>
            <p:nvPr/>
          </p:nvSpPr>
          <p:spPr>
            <a:xfrm>
              <a:off x="1989295" y="4375373"/>
              <a:ext cx="549474" cy="314608"/>
            </a:xfrm>
            <a:prstGeom prst="rect">
              <a:avLst/>
            </a:prstGeom>
          </p:spPr>
          <p:txBody>
            <a:bodyPr wrap="none">
              <a:spAutoFit/>
            </a:bodyPr>
            <a:lstStyle/>
            <a:p>
              <a:r>
                <a:rPr lang="en-US" sz="1200" b="1" dirty="0" smtClean="0">
                  <a:solidFill>
                    <a:srgbClr val="0070C0"/>
                  </a:solidFill>
                </a:rPr>
                <a:t>2012</a:t>
              </a:r>
              <a:endParaRPr lang="en-US" sz="1200" dirty="0"/>
            </a:p>
          </p:txBody>
        </p:sp>
        <p:sp>
          <p:nvSpPr>
            <p:cNvPr id="68" name="Rectangle 67"/>
            <p:cNvSpPr/>
            <p:nvPr/>
          </p:nvSpPr>
          <p:spPr>
            <a:xfrm>
              <a:off x="3573008" y="4374630"/>
              <a:ext cx="549474" cy="314608"/>
            </a:xfrm>
            <a:prstGeom prst="rect">
              <a:avLst/>
            </a:prstGeom>
          </p:spPr>
          <p:txBody>
            <a:bodyPr wrap="none">
              <a:spAutoFit/>
            </a:bodyPr>
            <a:lstStyle/>
            <a:p>
              <a:r>
                <a:rPr lang="en-US" sz="1200" b="1" dirty="0" smtClean="0">
                  <a:solidFill>
                    <a:srgbClr val="0070C0"/>
                  </a:solidFill>
                </a:rPr>
                <a:t>2013</a:t>
              </a:r>
              <a:endParaRPr lang="en-US" sz="1200" dirty="0"/>
            </a:p>
          </p:txBody>
        </p:sp>
        <p:sp>
          <p:nvSpPr>
            <p:cNvPr id="69" name="Rectangle 68"/>
            <p:cNvSpPr/>
            <p:nvPr/>
          </p:nvSpPr>
          <p:spPr>
            <a:xfrm>
              <a:off x="4333723" y="4375442"/>
              <a:ext cx="549474" cy="314608"/>
            </a:xfrm>
            <a:prstGeom prst="rect">
              <a:avLst/>
            </a:prstGeom>
          </p:spPr>
          <p:txBody>
            <a:bodyPr wrap="none">
              <a:spAutoFit/>
            </a:bodyPr>
            <a:lstStyle/>
            <a:p>
              <a:r>
                <a:rPr lang="en-US" sz="1200" b="1" dirty="0" smtClean="0">
                  <a:solidFill>
                    <a:srgbClr val="0070C0"/>
                  </a:solidFill>
                </a:rPr>
                <a:t>2016</a:t>
              </a:r>
              <a:endParaRPr lang="en-US" sz="1200" dirty="0"/>
            </a:p>
          </p:txBody>
        </p:sp>
        <p:sp>
          <p:nvSpPr>
            <p:cNvPr id="72" name="Rectangle 71"/>
            <p:cNvSpPr/>
            <p:nvPr/>
          </p:nvSpPr>
          <p:spPr>
            <a:xfrm>
              <a:off x="5859346" y="4406962"/>
              <a:ext cx="549474" cy="314608"/>
            </a:xfrm>
            <a:prstGeom prst="rect">
              <a:avLst/>
            </a:prstGeom>
          </p:spPr>
          <p:txBody>
            <a:bodyPr wrap="none">
              <a:spAutoFit/>
            </a:bodyPr>
            <a:lstStyle/>
            <a:p>
              <a:r>
                <a:rPr lang="en-US" sz="1200" b="1" dirty="0" smtClean="0">
                  <a:solidFill>
                    <a:srgbClr val="0070C0"/>
                  </a:solidFill>
                </a:rPr>
                <a:t>2017</a:t>
              </a:r>
              <a:endParaRPr lang="en-US" sz="1200" dirty="0"/>
            </a:p>
          </p:txBody>
        </p:sp>
        <p:sp>
          <p:nvSpPr>
            <p:cNvPr id="76" name="Oval 75"/>
            <p:cNvSpPr/>
            <p:nvPr/>
          </p:nvSpPr>
          <p:spPr>
            <a:xfrm>
              <a:off x="4100517" y="4528880"/>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Oval 76"/>
            <p:cNvSpPr/>
            <p:nvPr/>
          </p:nvSpPr>
          <p:spPr>
            <a:xfrm>
              <a:off x="6669901" y="4517786"/>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2" name="Oval 81"/>
            <p:cNvSpPr/>
            <p:nvPr/>
          </p:nvSpPr>
          <p:spPr>
            <a:xfrm>
              <a:off x="7411826" y="4511135"/>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53"/>
            <p:cNvSpPr/>
            <p:nvPr/>
          </p:nvSpPr>
          <p:spPr>
            <a:xfrm>
              <a:off x="5048406" y="4536200"/>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Oval 57"/>
            <p:cNvSpPr/>
            <p:nvPr/>
          </p:nvSpPr>
          <p:spPr>
            <a:xfrm>
              <a:off x="5262701" y="4536199"/>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Oval 62"/>
            <p:cNvSpPr/>
            <p:nvPr/>
          </p:nvSpPr>
          <p:spPr>
            <a:xfrm>
              <a:off x="4259090" y="4528834"/>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val 63"/>
            <p:cNvSpPr/>
            <p:nvPr/>
          </p:nvSpPr>
          <p:spPr>
            <a:xfrm>
              <a:off x="1469692" y="4514102"/>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Oval 78"/>
            <p:cNvSpPr/>
            <p:nvPr/>
          </p:nvSpPr>
          <p:spPr>
            <a:xfrm>
              <a:off x="1930425" y="4525150"/>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Oval 79"/>
            <p:cNvSpPr/>
            <p:nvPr/>
          </p:nvSpPr>
          <p:spPr>
            <a:xfrm>
              <a:off x="1705416" y="4514103"/>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Oval 82"/>
            <p:cNvSpPr/>
            <p:nvPr/>
          </p:nvSpPr>
          <p:spPr>
            <a:xfrm>
              <a:off x="7234770" y="4515401"/>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Oval 84"/>
            <p:cNvSpPr/>
            <p:nvPr/>
          </p:nvSpPr>
          <p:spPr>
            <a:xfrm>
              <a:off x="5637717" y="4525150"/>
              <a:ext cx="50358" cy="5192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0" name="Group 19"/>
          <p:cNvGrpSpPr/>
          <p:nvPr/>
        </p:nvGrpSpPr>
        <p:grpSpPr>
          <a:xfrm>
            <a:off x="924022" y="5151072"/>
            <a:ext cx="2393008" cy="862009"/>
            <a:chOff x="924022" y="5151072"/>
            <a:chExt cx="2393008" cy="862009"/>
          </a:xfrm>
        </p:grpSpPr>
        <p:pic>
          <p:nvPicPr>
            <p:cNvPr id="86" name="Picture 85"/>
            <p:cNvPicPr>
              <a:picLocks noChangeAspect="1"/>
            </p:cNvPicPr>
            <p:nvPr/>
          </p:nvPicPr>
          <p:blipFill rotWithShape="1">
            <a:blip r:embed="rId11">
              <a:extLst>
                <a:ext uri="{28A0092B-C50C-407E-A947-70E740481C1C}">
                  <a14:useLocalDpi xmlns:a14="http://schemas.microsoft.com/office/drawing/2010/main" val="0"/>
                </a:ext>
              </a:extLst>
            </a:blip>
            <a:srcRect l="75435" t="69726"/>
            <a:stretch/>
          </p:blipFill>
          <p:spPr>
            <a:xfrm>
              <a:off x="924022" y="5151072"/>
              <a:ext cx="2393008" cy="862009"/>
            </a:xfrm>
            <a:prstGeom prst="rect">
              <a:avLst/>
            </a:prstGeom>
          </p:spPr>
        </p:pic>
        <p:sp>
          <p:nvSpPr>
            <p:cNvPr id="87" name="Hexagon 86"/>
            <p:cNvSpPr/>
            <p:nvPr/>
          </p:nvSpPr>
          <p:spPr>
            <a:xfrm>
              <a:off x="1036321" y="5237112"/>
              <a:ext cx="190076" cy="175041"/>
            </a:xfrm>
            <a:prstGeom prst="hexag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p:cNvSpPr/>
            <p:nvPr/>
          </p:nvSpPr>
          <p:spPr>
            <a:xfrm>
              <a:off x="1040837" y="5458101"/>
              <a:ext cx="190076" cy="170245"/>
            </a:xfrm>
            <a:prstGeom prst="hexagon">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a:off x="1068000" y="5679090"/>
              <a:ext cx="126717" cy="11030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p:cNvPicPr>
            <a:picLocks noChangeAspect="1"/>
          </p:cNvPicPr>
          <p:nvPr/>
        </p:nvPicPr>
        <p:blipFill>
          <a:blip r:embed="rId12"/>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2" name="Slide 5">
            <a:hlinkClick r:id="" action="ppaction://media"/>
          </p:cNvPr>
          <p:cNvPicPr>
            <a:picLocks noChangeAspect="1"/>
          </p:cNvPicPr>
          <p:nvPr>
            <a:audioFile r:link="rId1"/>
            <p:extLst>
              <p:ext uri="{DAA4B4D4-6D71-4841-9C94-3DE7FCFB9230}">
                <p14:media xmlns:p14="http://schemas.microsoft.com/office/powerpoint/2010/main" r:embed="rId2">
                  <p14:trim st="2000" end="1373.6507"/>
                </p14:media>
              </p:ext>
            </p:extLst>
          </p:nvPr>
        </p:nvPicPr>
        <p:blipFill>
          <a:blip r:embed="rId13"/>
          <a:stretch>
            <a:fillRect/>
          </a:stretch>
        </p:blipFill>
        <p:spPr>
          <a:xfrm>
            <a:off x="4267200" y="3124200"/>
            <a:ext cx="609600" cy="609600"/>
          </a:xfrm>
          <a:prstGeom prst="rect">
            <a:avLst/>
          </a:prstGeom>
        </p:spPr>
      </p:pic>
      <p:sp>
        <p:nvSpPr>
          <p:cNvPr id="23" name="Rectangle 22"/>
          <p:cNvSpPr/>
          <p:nvPr/>
        </p:nvSpPr>
        <p:spPr>
          <a:xfrm>
            <a:off x="948690" y="5198696"/>
            <a:ext cx="2372830" cy="722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3790616121"/>
      </p:ext>
    </p:extLst>
  </p:cSld>
  <p:clrMapOvr>
    <a:masterClrMapping/>
  </p:clrMapOvr>
  <mc:AlternateContent xmlns:mc="http://schemas.openxmlformats.org/markup-compatibility/2006" xmlns:p14="http://schemas.microsoft.com/office/powerpoint/2010/main">
    <mc:Choice Requires="p14">
      <p:transition spd="med" p14:dur="700" advTm="17750">
        <p:fade/>
      </p:transition>
    </mc:Choice>
    <mc:Fallback xmlns="">
      <p:transition xmlns:p14="http://schemas.microsoft.com/office/powerpoint/2010/main" spd="med" advTm="17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17713"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6774" y="2225517"/>
            <a:ext cx="5939482" cy="3468642"/>
          </a:xfrm>
          <a:prstGeom prst="rect">
            <a:avLst/>
          </a:prstGeom>
          <a:noFill/>
        </p:spPr>
        <p:txBody>
          <a:bodyPr wrap="square" rtlCol="0">
            <a:spAutoFit/>
          </a:bodyPr>
          <a:lstStyle/>
          <a:p>
            <a:pPr marL="168275">
              <a:lnSpc>
                <a:spcPct val="130000"/>
              </a:lnSpc>
              <a:spcBef>
                <a:spcPct val="0"/>
              </a:spcBef>
              <a:buClr>
                <a:schemeClr val="tx2"/>
              </a:buClr>
            </a:pPr>
            <a:r>
              <a:rPr lang="en-US" sz="3200" b="1" dirty="0" smtClean="0">
                <a:latin typeface="Arial" panose="020B0604020202020204" pitchFamily="34" charset="0"/>
                <a:ea typeface="Batang" pitchFamily="18" charset="-127"/>
                <a:cs typeface="Arial" panose="020B0604020202020204" pitchFamily="34" charset="0"/>
              </a:rPr>
              <a:t>CSS Process</a:t>
            </a:r>
          </a:p>
          <a:p>
            <a:pPr marL="339725" indent="-171450">
              <a:lnSpc>
                <a:spcPct val="130000"/>
              </a:lnSpc>
              <a:spcBef>
                <a:spcPct val="0"/>
              </a:spcBef>
              <a:buClr>
                <a:schemeClr val="tx2"/>
              </a:buClr>
              <a:buFont typeface="Wingdings" panose="05000000000000000000" pitchFamily="2" charset="2"/>
              <a:buChar char="§"/>
            </a:pPr>
            <a:r>
              <a:rPr lang="en-US" dirty="0" smtClean="0">
                <a:latin typeface="Arial" panose="020B0604020202020204" pitchFamily="34" charset="0"/>
                <a:ea typeface="Batang" pitchFamily="18" charset="-127"/>
                <a:cs typeface="Arial" panose="020B0604020202020204" pitchFamily="34" charset="0"/>
              </a:rPr>
              <a:t>Collaborative process to involve stakeholders in decision making</a:t>
            </a:r>
          </a:p>
          <a:p>
            <a:pPr marL="339725" indent="-171450">
              <a:lnSpc>
                <a:spcPct val="130000"/>
              </a:lnSpc>
              <a:spcBef>
                <a:spcPct val="0"/>
              </a:spcBef>
              <a:buClr>
                <a:schemeClr val="tx2"/>
              </a:buClr>
              <a:buFont typeface="Wingdings" panose="05000000000000000000" pitchFamily="2" charset="2"/>
              <a:buChar char="§"/>
            </a:pPr>
            <a:r>
              <a:rPr lang="en-US" dirty="0">
                <a:latin typeface="Arial" panose="020B0604020202020204" pitchFamily="34" charset="0"/>
                <a:ea typeface="Batang" pitchFamily="18" charset="-127"/>
                <a:cs typeface="Arial" panose="020B0604020202020204" pitchFamily="34" charset="0"/>
              </a:rPr>
              <a:t>Fits </a:t>
            </a:r>
            <a:r>
              <a:rPr lang="en-US" dirty="0" smtClean="0">
                <a:latin typeface="Arial" panose="020B0604020202020204" pitchFamily="34" charset="0"/>
                <a:ea typeface="Batang" pitchFamily="18" charset="-127"/>
                <a:cs typeface="Arial" panose="020B0604020202020204" pitchFamily="34" charset="0"/>
              </a:rPr>
              <a:t>improvement into </a:t>
            </a:r>
            <a:r>
              <a:rPr lang="en-US" dirty="0">
                <a:latin typeface="Arial" panose="020B0604020202020204" pitchFamily="34" charset="0"/>
                <a:ea typeface="Batang" pitchFamily="18" charset="-127"/>
                <a:cs typeface="Arial" panose="020B0604020202020204" pitchFamily="34" charset="0"/>
              </a:rPr>
              <a:t>its surroundings, “its context”</a:t>
            </a:r>
          </a:p>
          <a:p>
            <a:pPr marL="339725" indent="-171450">
              <a:lnSpc>
                <a:spcPct val="130000"/>
              </a:lnSpc>
              <a:spcBef>
                <a:spcPct val="0"/>
              </a:spcBef>
              <a:buClr>
                <a:schemeClr val="tx2"/>
              </a:buClr>
              <a:buFont typeface="Wingdings" panose="05000000000000000000" pitchFamily="2" charset="2"/>
              <a:buChar char="§"/>
            </a:pPr>
            <a:r>
              <a:rPr lang="en-US" dirty="0">
                <a:latin typeface="Arial" panose="020B0604020202020204" pitchFamily="34" charset="0"/>
                <a:ea typeface="Batang" pitchFamily="18" charset="-127"/>
                <a:cs typeface="Arial" panose="020B0604020202020204" pitchFamily="34" charset="0"/>
              </a:rPr>
              <a:t>Maintains safety and mobility</a:t>
            </a:r>
          </a:p>
          <a:p>
            <a:pPr marL="339725" indent="-171450">
              <a:lnSpc>
                <a:spcPct val="130000"/>
              </a:lnSpc>
              <a:spcBef>
                <a:spcPct val="0"/>
              </a:spcBef>
              <a:buClr>
                <a:schemeClr val="tx2"/>
              </a:buClr>
              <a:buFont typeface="Wingdings" panose="05000000000000000000" pitchFamily="2" charset="2"/>
              <a:buChar char="§"/>
            </a:pPr>
            <a:r>
              <a:rPr lang="en-US" dirty="0" smtClean="0">
                <a:latin typeface="Arial" panose="020B0604020202020204" pitchFamily="34" charset="0"/>
                <a:ea typeface="Batang" pitchFamily="18" charset="-127"/>
                <a:cs typeface="Arial" panose="020B0604020202020204" pitchFamily="34" charset="0"/>
              </a:rPr>
              <a:t>Addresses </a:t>
            </a:r>
            <a:r>
              <a:rPr lang="en-US" dirty="0">
                <a:latin typeface="Arial" panose="020B0604020202020204" pitchFamily="34" charset="0"/>
                <a:ea typeface="Batang" pitchFamily="18" charset="-127"/>
                <a:cs typeface="Arial" panose="020B0604020202020204" pitchFamily="34" charset="0"/>
              </a:rPr>
              <a:t>all modes of transportation</a:t>
            </a:r>
          </a:p>
          <a:p>
            <a:pPr marL="339725" indent="-171450">
              <a:lnSpc>
                <a:spcPct val="130000"/>
              </a:lnSpc>
              <a:spcBef>
                <a:spcPct val="0"/>
              </a:spcBef>
              <a:buClr>
                <a:schemeClr val="tx2"/>
              </a:buClr>
              <a:buFont typeface="Wingdings" panose="05000000000000000000" pitchFamily="2" charset="2"/>
              <a:buChar char="§"/>
            </a:pPr>
            <a:r>
              <a:rPr lang="en-US" dirty="0" smtClean="0">
                <a:latin typeface="Arial" panose="020B0604020202020204" pitchFamily="34" charset="0"/>
                <a:ea typeface="Batang" pitchFamily="18" charset="-127"/>
                <a:cs typeface="Arial" panose="020B0604020202020204" pitchFamily="34" charset="0"/>
              </a:rPr>
              <a:t>Preserves </a:t>
            </a:r>
            <a:r>
              <a:rPr lang="en-US" dirty="0">
                <a:latin typeface="Arial" panose="020B0604020202020204" pitchFamily="34" charset="0"/>
                <a:ea typeface="Batang" pitchFamily="18" charset="-127"/>
                <a:cs typeface="Arial" panose="020B0604020202020204" pitchFamily="34" charset="0"/>
              </a:rPr>
              <a:t>scenic, economic, historic  and natural qualities</a:t>
            </a:r>
          </a:p>
          <a:p>
            <a:endParaRPr lang="en-US" sz="14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134" y="2643425"/>
            <a:ext cx="2373547" cy="237354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53861" y="569934"/>
            <a:ext cx="7296292" cy="707886"/>
          </a:xfrm>
          <a:prstGeom prst="rect">
            <a:avLst/>
          </a:prstGeom>
          <a:noFill/>
        </p:spPr>
        <p:txBody>
          <a:bodyPr wrap="square" rtlCol="0">
            <a:spAutoFit/>
          </a:bodyPr>
          <a:lstStyle/>
          <a:p>
            <a:r>
              <a:rPr lang="en-US" sz="4000" dirty="0">
                <a:ln w="18415" cmpd="sng">
                  <a:solidFill>
                    <a:srgbClr val="FFFFFF"/>
                  </a:solidFill>
                  <a:prstDash val="solid"/>
                </a:ln>
                <a:solidFill>
                  <a:srgbClr val="FFFFFF"/>
                </a:solidFill>
                <a:latin typeface="Arial" pitchFamily="34" charset="0"/>
                <a:cs typeface="Arial" pitchFamily="34" charset="0"/>
              </a:rPr>
              <a:t>Context Sensitive Solutions</a:t>
            </a:r>
          </a:p>
        </p:txBody>
      </p:sp>
      <p:sp>
        <p:nvSpPr>
          <p:cNvPr id="8" name="TextBox 7"/>
          <p:cNvSpPr txBox="1"/>
          <p:nvPr/>
        </p:nvSpPr>
        <p:spPr>
          <a:xfrm>
            <a:off x="163454" y="6456102"/>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9" name="Picture 8"/>
          <p:cNvPicPr>
            <a:picLocks noChangeAspect="1"/>
          </p:cNvPicPr>
          <p:nvPr/>
        </p:nvPicPr>
        <p:blipFill>
          <a:blip r:embed="rId7"/>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3" name="Slide 6">
            <a:hlinkClick r:id="" action="ppaction://media"/>
          </p:cNvPr>
          <p:cNvPicPr>
            <a:picLocks noChangeAspect="1"/>
          </p:cNvPicPr>
          <p:nvPr>
            <a:audioFile r:link="rId1"/>
            <p:extLst>
              <p:ext uri="{DAA4B4D4-6D71-4841-9C94-3DE7FCFB9230}">
                <p14:media xmlns:p14="http://schemas.microsoft.com/office/powerpoint/2010/main" r:embed="rId2">
                  <p14:trim st="648" end="923"/>
                </p14:media>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38023178"/>
      </p:ext>
    </p:extLst>
  </p:cSld>
  <p:clrMapOvr>
    <a:masterClrMapping/>
  </p:clrMapOvr>
  <mc:AlternateContent xmlns:mc="http://schemas.openxmlformats.org/markup-compatibility/2006" xmlns:p14="http://schemas.microsoft.com/office/powerpoint/2010/main">
    <mc:Choice Requires="p14">
      <p:transition spd="med" p14:dur="700" advTm="43730">
        <p:fade/>
      </p:transition>
    </mc:Choice>
    <mc:Fallback xmlns="">
      <p:transition xmlns:p14="http://schemas.microsoft.com/office/powerpoint/2010/main" spd="med" advTm="43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2"/>
        <p14:stopEvt time="2216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l="1515" t="52686" r="2665"/>
          <a:stretch/>
        </p:blipFill>
        <p:spPr>
          <a:xfrm>
            <a:off x="-7883" y="0"/>
            <a:ext cx="9151883" cy="2082848"/>
          </a:xfrm>
          <a:prstGeom prst="rect">
            <a:avLst/>
          </a:prstGeom>
        </p:spPr>
      </p:pic>
      <p:sp>
        <p:nvSpPr>
          <p:cNvPr id="9" name="TextBox 8"/>
          <p:cNvSpPr txBox="1"/>
          <p:nvPr/>
        </p:nvSpPr>
        <p:spPr>
          <a:xfrm>
            <a:off x="304800" y="457200"/>
            <a:ext cx="67056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latin typeface="Arial" pitchFamily="34" charset="0"/>
                <a:cs typeface="Arial" pitchFamily="34" charset="0"/>
              </a:rPr>
              <a:t>Outreach Tools </a:t>
            </a:r>
            <a:endParaRPr lang="en-US" sz="40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381001" y="1676400"/>
            <a:ext cx="8490091"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
                <a:schemeClr val="tx1"/>
              </a:buClr>
            </a:pPr>
            <a:endParaRPr lang="en-US" sz="2800" b="1" dirty="0" smtClean="0">
              <a:effectLst/>
              <a:latin typeface="Batang" pitchFamily="18" charset="-127"/>
              <a:ea typeface="Batang" pitchFamily="18" charset="-127"/>
            </a:endParaRPr>
          </a:p>
          <a:p>
            <a:pPr marL="571500" indent="-571500" algn="l">
              <a:buClr>
                <a:schemeClr val="tx1"/>
              </a:buClr>
              <a:buFont typeface="Arial" pitchFamily="34" charset="0"/>
              <a:buChar char="•"/>
            </a:pPr>
            <a:endParaRPr lang="en-US" sz="1800" b="1" dirty="0">
              <a:effectLst/>
              <a:latin typeface="Batang" pitchFamily="18" charset="-127"/>
              <a:ea typeface="Batang" pitchFamily="18" charset="-127"/>
            </a:endParaRPr>
          </a:p>
        </p:txBody>
      </p:sp>
      <p:sp>
        <p:nvSpPr>
          <p:cNvPr id="7" name="Content Placeholder 2"/>
          <p:cNvSpPr txBox="1">
            <a:spLocks/>
          </p:cNvSpPr>
          <p:nvPr/>
        </p:nvSpPr>
        <p:spPr bwMode="auto">
          <a:xfrm>
            <a:off x="-32657" y="5105400"/>
            <a:ext cx="9067800" cy="609600"/>
          </a:xfrm>
          <a:prstGeom prst="rect">
            <a:avLst/>
          </a:prstGeom>
          <a:noFill/>
          <a:ln w="9525">
            <a:noFill/>
            <a:miter lim="800000"/>
            <a:headEnd/>
            <a:tailEnd/>
          </a:ln>
        </p:spPr>
        <p:txBody>
          <a:bodyPr vert="horz" lIns="91440" tIns="45720" rIns="91440" bIns="45720" rtlCol="0">
            <a:normAutofit/>
          </a:bodyPr>
          <a:lstStyle>
            <a:defPPr>
              <a:defRPr lang="en-US"/>
            </a:defPPr>
            <a:lvl1pPr marL="0" indent="0" algn="l" defTabSz="914400" rtl="0" eaLnBrk="1" fontAlgn="base" latinLnBrk="0" hangingPunct="1">
              <a:spcBef>
                <a:spcPct val="0"/>
              </a:spcBef>
              <a:spcAft>
                <a:spcPct val="0"/>
              </a:spcAft>
              <a:buFont typeface="Arial" pitchFamily="34" charset="0"/>
              <a:buNone/>
              <a:defRPr sz="3200" kern="1200">
                <a:solidFill>
                  <a:schemeClr val="tx1"/>
                </a:solidFill>
                <a:latin typeface="Arial" charset="0"/>
                <a:ea typeface="+mn-ea"/>
                <a:cs typeface="Arial" charset="0"/>
              </a:defRPr>
            </a:lvl1pPr>
            <a:lvl2pPr marL="457200" indent="0" algn="l" defTabSz="914400" rtl="0" eaLnBrk="1" fontAlgn="base" latinLnBrk="0" hangingPunct="1">
              <a:spcBef>
                <a:spcPct val="0"/>
              </a:spcBef>
              <a:spcAft>
                <a:spcPct val="0"/>
              </a:spcAft>
              <a:buFont typeface="Arial" pitchFamily="34" charset="0"/>
              <a:buNone/>
              <a:defRPr sz="2800" kern="1200">
                <a:solidFill>
                  <a:schemeClr val="tx1"/>
                </a:solidFill>
                <a:latin typeface="Arial" charset="0"/>
                <a:ea typeface="+mn-ea"/>
                <a:cs typeface="Arial" charset="0"/>
              </a:defRPr>
            </a:lvl2pPr>
            <a:lvl3pPr marL="914400" indent="0" algn="l" defTabSz="914400" rtl="0" eaLnBrk="1" fontAlgn="base" latinLnBrk="0" hangingPunct="1">
              <a:spcBef>
                <a:spcPct val="0"/>
              </a:spcBef>
              <a:spcAft>
                <a:spcPct val="0"/>
              </a:spcAft>
              <a:buFont typeface="Arial" pitchFamily="34" charset="0"/>
              <a:buNone/>
              <a:defRPr sz="2400" kern="1200">
                <a:solidFill>
                  <a:schemeClr val="tx1"/>
                </a:solidFill>
                <a:latin typeface="Arial" charset="0"/>
                <a:ea typeface="+mn-ea"/>
                <a:cs typeface="Arial" charset="0"/>
              </a:defRPr>
            </a:lvl3pPr>
            <a:lvl4pPr marL="1371600" indent="0" algn="l" defTabSz="914400" rtl="0" eaLnBrk="1" fontAlgn="base" latinLnBrk="0" hangingPunct="1">
              <a:spcBef>
                <a:spcPct val="0"/>
              </a:spcBef>
              <a:spcAft>
                <a:spcPct val="0"/>
              </a:spcAft>
              <a:buFont typeface="Arial" pitchFamily="34" charset="0"/>
              <a:buNone/>
              <a:defRPr sz="2000" kern="1200">
                <a:solidFill>
                  <a:schemeClr val="tx1"/>
                </a:solidFill>
                <a:latin typeface="Arial" charset="0"/>
                <a:ea typeface="+mn-ea"/>
                <a:cs typeface="Arial" charset="0"/>
              </a:defRPr>
            </a:lvl4pPr>
            <a:lvl5pPr marL="1828800" indent="0" algn="l" defTabSz="914400" rtl="0" eaLnBrk="1" fontAlgn="base" latinLnBrk="0" hangingPunct="1">
              <a:spcBef>
                <a:spcPct val="0"/>
              </a:spcBef>
              <a:spcAft>
                <a:spcPct val="0"/>
              </a:spcAft>
              <a:buFont typeface="Arial" pitchFamily="34" charset="0"/>
              <a:buNone/>
              <a:defRPr sz="2000" kern="1200">
                <a:solidFill>
                  <a:schemeClr val="tx1"/>
                </a:solidFill>
                <a:latin typeface="Arial" charset="0"/>
                <a:ea typeface="+mn-ea"/>
                <a:cs typeface="Arial"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6pPr>
            <a:lvl7pPr marL="27432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7pPr>
            <a:lvl8pPr marL="32004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8pPr>
            <a:lvl9pPr marL="3657600" indent="0" algn="l" defTabSz="914400" rtl="0" eaLnBrk="1" latinLnBrk="0" hangingPunct="1">
              <a:spcBef>
                <a:spcPct val="20000"/>
              </a:spcBef>
              <a:buFont typeface="Arial" pitchFamily="34" charset="0"/>
              <a:buNone/>
              <a:defRPr sz="2000" kern="1200">
                <a:solidFill>
                  <a:schemeClr val="tx1"/>
                </a:solidFill>
                <a:latin typeface="Arial" charset="0"/>
                <a:ea typeface="+mn-ea"/>
                <a:cs typeface="Arial" charset="0"/>
              </a:defRPr>
            </a:lvl9pPr>
          </a:lstStyle>
          <a:p>
            <a:pPr>
              <a:spcBef>
                <a:spcPct val="20000"/>
              </a:spcBef>
              <a:defRPr/>
            </a:pPr>
            <a:endParaRPr lang="en-US" sz="1800" dirty="0" smtClean="0">
              <a:latin typeface="+mn-lt"/>
              <a:cs typeface="+mn-cs"/>
            </a:endParaRPr>
          </a:p>
        </p:txBody>
      </p:sp>
      <p:graphicFrame>
        <p:nvGraphicFramePr>
          <p:cNvPr id="3" name="Diagram 2"/>
          <p:cNvGraphicFramePr/>
          <p:nvPr>
            <p:extLst>
              <p:ext uri="{D42A27DB-BD31-4B8C-83A1-F6EECF244321}">
                <p14:modId xmlns:p14="http://schemas.microsoft.com/office/powerpoint/2010/main" val="1616187813"/>
              </p:ext>
            </p:extLst>
          </p:nvPr>
        </p:nvGraphicFramePr>
        <p:xfrm>
          <a:off x="2" y="1447800"/>
          <a:ext cx="9176657" cy="4851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p:cNvPicPr>
            <a:picLocks noChangeAspect="1"/>
          </p:cNvPicPr>
          <p:nvPr/>
        </p:nvPicPr>
        <p:blipFill>
          <a:blip r:embed="rId11"/>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205984" y="6438535"/>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2" name="Slide 7">
            <a:hlinkClick r:id="" action="ppaction://media"/>
          </p:cNvPr>
          <p:cNvPicPr>
            <a:picLocks noChangeAspect="1"/>
          </p:cNvPicPr>
          <p:nvPr>
            <a:audioFile r:link="rId1"/>
            <p:extLst>
              <p:ext uri="{DAA4B4D4-6D71-4841-9C94-3DE7FCFB9230}">
                <p14:media xmlns:p14="http://schemas.microsoft.com/office/powerpoint/2010/main" r:embed="rId2">
                  <p14:trim st="1827" end="1240.0204"/>
                </p14:media>
              </p:ext>
            </p:extLst>
          </p:nvPr>
        </p:nvPicPr>
        <p:blipFill>
          <a:blip r:embed="rId12"/>
          <a:stretch>
            <a:fillRect/>
          </a:stretch>
        </p:blipFill>
        <p:spPr>
          <a:xfrm>
            <a:off x="-940580" y="3935257"/>
            <a:ext cx="609600" cy="609600"/>
          </a:xfrm>
          <a:prstGeom prst="rect">
            <a:avLst/>
          </a:prstGeom>
        </p:spPr>
      </p:pic>
    </p:spTree>
    <p:extLst>
      <p:ext uri="{BB962C8B-B14F-4D97-AF65-F5344CB8AC3E}">
        <p14:creationId xmlns:p14="http://schemas.microsoft.com/office/powerpoint/2010/main" val="170509279"/>
      </p:ext>
    </p:extLst>
  </p:cSld>
  <p:clrMapOvr>
    <a:masterClrMapping/>
  </p:clrMapOvr>
  <mc:AlternateContent xmlns:mc="http://schemas.openxmlformats.org/markup-compatibility/2006" xmlns:p14="http://schemas.microsoft.com/office/powerpoint/2010/main">
    <mc:Choice Requires="p14">
      <p:transition spd="med" p14:dur="700" advTm="25127">
        <p:fade/>
      </p:transition>
    </mc:Choice>
    <mc:Fallback xmlns="">
      <p:transition spd="med" advTm="25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335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7381" y="2335696"/>
            <a:ext cx="8299176" cy="405516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7" name="TextBox 6"/>
          <p:cNvSpPr txBox="1"/>
          <p:nvPr/>
        </p:nvSpPr>
        <p:spPr>
          <a:xfrm>
            <a:off x="382772" y="393406"/>
            <a:ext cx="8761230" cy="646331"/>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Environmental Considerations</a:t>
            </a:r>
            <a:endParaRPr lang="en-US" sz="3600" dirty="0">
              <a:ln w="18415" cmpd="sng">
                <a:solidFill>
                  <a:srgbClr val="FFFFFF"/>
                </a:solidFill>
                <a:prstDash val="solid"/>
              </a:ln>
              <a:solidFill>
                <a:srgbClr val="FFFFFF"/>
              </a:solidFill>
              <a:latin typeface="Arial" pitchFamily="34" charset="0"/>
              <a:cs typeface="Arial" pitchFamily="34" charset="0"/>
            </a:endParaRPr>
          </a:p>
        </p:txBody>
      </p:sp>
      <p:sp>
        <p:nvSpPr>
          <p:cNvPr id="5" name="Title 1"/>
          <p:cNvSpPr txBox="1">
            <a:spLocks/>
          </p:cNvSpPr>
          <p:nvPr/>
        </p:nvSpPr>
        <p:spPr>
          <a:xfrm>
            <a:off x="0" y="1600200"/>
            <a:ext cx="8229600" cy="4191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1344" lvl="1">
              <a:lnSpc>
                <a:spcPct val="120000"/>
              </a:lnSpc>
              <a:buClr>
                <a:srgbClr val="1F497D"/>
              </a:buClr>
            </a:pPr>
            <a:endParaRPr lang="en-US" sz="1600" dirty="0">
              <a:solidFill>
                <a:prstClr val="black"/>
              </a:solidFill>
              <a:ea typeface="Batang" pitchFamily="18" charset="-127"/>
            </a:endParaRPr>
          </a:p>
        </p:txBody>
      </p:sp>
      <p:sp>
        <p:nvSpPr>
          <p:cNvPr id="9" name="TextBox 8"/>
          <p:cNvSpPr txBox="1"/>
          <p:nvPr/>
        </p:nvSpPr>
        <p:spPr>
          <a:xfrm>
            <a:off x="205984" y="6438535"/>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57" t="16318" r="19999" b="16009"/>
          <a:stretch/>
        </p:blipFill>
        <p:spPr>
          <a:xfrm>
            <a:off x="8837379" y="7533169"/>
            <a:ext cx="3989621" cy="2356630"/>
          </a:xfrm>
          <a:prstGeom prst="rect">
            <a:avLst/>
          </a:prstGeom>
          <a:ln w="76200">
            <a:solidFill>
              <a:schemeClr val="accent1">
                <a:alpha val="70000"/>
              </a:schemeClr>
            </a:solidFill>
          </a:ln>
        </p:spPr>
      </p:pic>
      <p:pic>
        <p:nvPicPr>
          <p:cNvPr id="11" name="Picture 10"/>
          <p:cNvPicPr>
            <a:picLocks noChangeAspect="1"/>
          </p:cNvPicPr>
          <p:nvPr/>
        </p:nvPicPr>
        <p:blipFill>
          <a:blip r:embed="rId8"/>
          <a:stretch>
            <a:fillRect/>
          </a:stretch>
        </p:blipFill>
        <p:spPr>
          <a:xfrm>
            <a:off x="6277759" y="6258187"/>
            <a:ext cx="2743200" cy="514350"/>
          </a:xfrm>
          <a:prstGeom prst="rect">
            <a:avLst/>
          </a:prstGeom>
          <a:ln>
            <a:solidFill>
              <a:schemeClr val="tx1"/>
            </a:solidFill>
          </a:ln>
          <a:effectLst>
            <a:outerShdw blurRad="50800" dist="38100" dir="2700000" algn="tl" rotWithShape="0">
              <a:prstClr val="black">
                <a:alpha val="40000"/>
              </a:prstClr>
            </a:outerShdw>
          </a:effectLst>
        </p:spPr>
      </p:pic>
      <p:sp>
        <p:nvSpPr>
          <p:cNvPr id="27" name="Title 1"/>
          <p:cNvSpPr txBox="1">
            <a:spLocks/>
          </p:cNvSpPr>
          <p:nvPr/>
        </p:nvSpPr>
        <p:spPr>
          <a:xfrm>
            <a:off x="409562" y="2166088"/>
            <a:ext cx="7362837" cy="3860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4156" algn="l">
              <a:lnSpc>
                <a:spcPct val="114000"/>
              </a:lnSpc>
              <a:buClr>
                <a:srgbClr val="1F497D"/>
              </a:buClr>
            </a:pPr>
            <a:r>
              <a:rPr lang="en-US" sz="2400" dirty="0">
                <a:solidFill>
                  <a:prstClr val="black"/>
                </a:solidFill>
              </a:rPr>
              <a:t>This project is being developed in accordance with the </a:t>
            </a:r>
            <a:r>
              <a:rPr lang="en-US" sz="2400" b="1" dirty="0">
                <a:solidFill>
                  <a:prstClr val="black"/>
                </a:solidFill>
              </a:rPr>
              <a:t>National Environmental Policy Act (NEPA)</a:t>
            </a:r>
          </a:p>
          <a:p>
            <a:pPr marL="627047" indent="-342891" algn="l">
              <a:lnSpc>
                <a:spcPct val="114000"/>
              </a:lnSpc>
              <a:buClr>
                <a:srgbClr val="1F497D"/>
              </a:buClr>
              <a:buFont typeface="Symbol" pitchFamily="18" charset="2"/>
              <a:buChar char="·"/>
            </a:pPr>
            <a:r>
              <a:rPr lang="en-US" sz="2200" dirty="0" smtClean="0">
                <a:solidFill>
                  <a:prstClr val="black"/>
                </a:solidFill>
              </a:rPr>
              <a:t>The </a:t>
            </a:r>
            <a:r>
              <a:rPr lang="en-US" sz="2200" dirty="0">
                <a:solidFill>
                  <a:prstClr val="black"/>
                </a:solidFill>
              </a:rPr>
              <a:t>purpose of the NEPA is to ensure that environmental factors are weighted equally when compared to other factors in the decision making process.</a:t>
            </a:r>
          </a:p>
          <a:p>
            <a:pPr marL="627047" indent="-342891" algn="l">
              <a:lnSpc>
                <a:spcPct val="114000"/>
              </a:lnSpc>
              <a:buClr>
                <a:srgbClr val="1F497D"/>
              </a:buClr>
              <a:buFont typeface="Symbol" pitchFamily="18" charset="2"/>
              <a:buChar char="·"/>
            </a:pPr>
            <a:r>
              <a:rPr lang="en-US" sz="2200" dirty="0">
                <a:solidFill>
                  <a:prstClr val="black"/>
                </a:solidFill>
              </a:rPr>
              <a:t>Not only is IDOT responsible  for adhering to NEPA, but also to environmental specific regulations, such as, the Clean Water Act, </a:t>
            </a:r>
            <a:r>
              <a:rPr lang="en-US" sz="2200" dirty="0" smtClean="0">
                <a:solidFill>
                  <a:prstClr val="black"/>
                </a:solidFill>
              </a:rPr>
              <a:t>Endangered </a:t>
            </a:r>
            <a:r>
              <a:rPr lang="en-US" sz="2200" dirty="0">
                <a:solidFill>
                  <a:prstClr val="black"/>
                </a:solidFill>
              </a:rPr>
              <a:t>Species Act, etc.</a:t>
            </a:r>
            <a:r>
              <a:rPr lang="en-US" sz="2200" dirty="0">
                <a:solidFill>
                  <a:prstClr val="black"/>
                </a:solidFill>
                <a:ea typeface="Batang" pitchFamily="18" charset="-127"/>
              </a:rPr>
              <a:t>  </a:t>
            </a:r>
          </a:p>
        </p:txBody>
      </p:sp>
      <p:pic>
        <p:nvPicPr>
          <p:cNvPr id="28" name="Picture 3" descr="C:\Users\baldaufje\AppData\Local\Microsoft\Windows\Temporary Internet Files\Content.IE5\RUFGA212\waving-reed-3009-larg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9996" y="4770783"/>
            <a:ext cx="1365999" cy="134550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Slide 8">
            <a:hlinkClick r:id="" action="ppaction://media"/>
          </p:cNvPr>
          <p:cNvPicPr>
            <a:picLocks noChangeAspect="1"/>
          </p:cNvPicPr>
          <p:nvPr>
            <a:audioFile r:link="rId1"/>
            <p:extLst>
              <p:ext uri="{DAA4B4D4-6D71-4841-9C94-3DE7FCFB9230}">
                <p14:media xmlns:p14="http://schemas.microsoft.com/office/powerpoint/2010/main" r:embed="rId2">
                  <p14:trim st="1216" end="901.687"/>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3000047"/>
      </p:ext>
    </p:extLst>
  </p:cSld>
  <p:clrMapOvr>
    <a:masterClrMapping/>
  </p:clrMapOvr>
  <p:transition spd="slow" advTm="309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40" fill="hold"/>
                                        <p:tgtEl>
                                          <p:spTgt spid="2"/>
                                        </p:tgtEl>
                                      </p:cBhvr>
                                    </p:cmd>
                                  </p:childTnLst>
                                </p:cTn>
                              </p:par>
                              <p:par>
                                <p:cTn id="7" presetID="1" presetClass="entr" presetSubtype="0" fill="hold" nodeType="withEffect">
                                  <p:stCondLst>
                                    <p:cond delay="1300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2100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9750"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439747" y="333329"/>
            <a:ext cx="8321761" cy="6212362"/>
          </a:xfrm>
          <a:prstGeom prst="rect">
            <a:avLst/>
          </a:prstGeom>
        </p:spPr>
      </p:pic>
      <p:sp>
        <p:nvSpPr>
          <p:cNvPr id="5" name="Title 1"/>
          <p:cNvSpPr txBox="1">
            <a:spLocks/>
          </p:cNvSpPr>
          <p:nvPr/>
        </p:nvSpPr>
        <p:spPr>
          <a:xfrm>
            <a:off x="173493" y="2096100"/>
            <a:ext cx="8513308" cy="419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nSpc>
                <a:spcPct val="114000"/>
              </a:lnSpc>
              <a:buClr>
                <a:srgbClr val="1F497D"/>
              </a:buClr>
            </a:pPr>
            <a:endParaRPr lang="en-US" sz="2000" dirty="0">
              <a:solidFill>
                <a:prstClr val="black"/>
              </a:solidFill>
              <a:ea typeface="Batang" pitchFamily="18" charset="-127"/>
            </a:endParaRPr>
          </a:p>
        </p:txBody>
      </p:sp>
      <p:sp>
        <p:nvSpPr>
          <p:cNvPr id="11" name="TextBox 10"/>
          <p:cNvSpPr txBox="1"/>
          <p:nvPr/>
        </p:nvSpPr>
        <p:spPr>
          <a:xfrm>
            <a:off x="382629" y="6497424"/>
            <a:ext cx="3070616" cy="261610"/>
          </a:xfrm>
          <a:prstGeom prst="rect">
            <a:avLst/>
          </a:prstGeom>
          <a:noFill/>
        </p:spPr>
        <p:txBody>
          <a:bodyPr wrap="square" rtlCol="0">
            <a:spAutoFit/>
          </a:bodyPr>
          <a:lstStyle/>
          <a:p>
            <a:r>
              <a:rPr lang="en-US" sz="1100" b="1" dirty="0">
                <a:solidFill>
                  <a:srgbClr val="0070C0"/>
                </a:solidFill>
              </a:rPr>
              <a:t>www.idot.illinois.gov/projects/il83-137-study</a:t>
            </a:r>
          </a:p>
        </p:txBody>
      </p:sp>
      <p:pic>
        <p:nvPicPr>
          <p:cNvPr id="12" name="Picture 11"/>
          <p:cNvPicPr>
            <a:picLocks noChangeAspect="1"/>
          </p:cNvPicPr>
          <p:nvPr/>
        </p:nvPicPr>
        <p:blipFill>
          <a:blip r:embed="rId6"/>
          <a:stretch>
            <a:fillRect/>
          </a:stretch>
        </p:blipFill>
        <p:spPr>
          <a:xfrm>
            <a:off x="6277760" y="6258188"/>
            <a:ext cx="2743200" cy="51435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l="1515" t="52686" r="2665"/>
          <a:stretch/>
        </p:blipFill>
        <p:spPr>
          <a:xfrm>
            <a:off x="244549" y="272594"/>
            <a:ext cx="8654904" cy="1969742"/>
          </a:xfrm>
          <a:prstGeom prst="rect">
            <a:avLst/>
          </a:prstGeom>
          <a:effectLst>
            <a:outerShdw dist="139700" dir="2700000" algn="tl" rotWithShape="0">
              <a:schemeClr val="bg1">
                <a:lumMod val="50000"/>
                <a:alpha val="40000"/>
              </a:schemeClr>
            </a:outerShdw>
          </a:effectLst>
        </p:spPr>
      </p:pic>
      <p:sp>
        <p:nvSpPr>
          <p:cNvPr id="14" name="TextBox 13"/>
          <p:cNvSpPr txBox="1"/>
          <p:nvPr/>
        </p:nvSpPr>
        <p:spPr>
          <a:xfrm>
            <a:off x="382772" y="393406"/>
            <a:ext cx="8761230" cy="646331"/>
          </a:xfrm>
          <a:prstGeom prst="rect">
            <a:avLst/>
          </a:prstGeom>
          <a:noFill/>
        </p:spPr>
        <p:txBody>
          <a:bodyPr wrap="square" rtlCol="0">
            <a:spAutoFit/>
          </a:bodyPr>
          <a:lstStyle/>
          <a:p>
            <a:pPr marL="182880"/>
            <a:r>
              <a:rPr lang="en-US" sz="3600" dirty="0" smtClean="0">
                <a:ln w="18415" cmpd="sng">
                  <a:solidFill>
                    <a:srgbClr val="FFFFFF"/>
                  </a:solidFill>
                  <a:prstDash val="solid"/>
                </a:ln>
                <a:solidFill>
                  <a:srgbClr val="FFFFFF"/>
                </a:solidFill>
                <a:latin typeface="Arial" pitchFamily="34" charset="0"/>
                <a:cs typeface="Arial" pitchFamily="34" charset="0"/>
              </a:rPr>
              <a:t>Purpose and Need</a:t>
            </a:r>
            <a:endParaRPr lang="en-US" sz="3600" dirty="0">
              <a:ln w="18415" cmpd="sng">
                <a:solidFill>
                  <a:srgbClr val="FFFFFF"/>
                </a:solidFill>
                <a:prstDash val="solid"/>
              </a:ln>
              <a:solidFill>
                <a:srgbClr val="FFFFFF"/>
              </a:solidFill>
              <a:latin typeface="Arial" pitchFamily="34" charset="0"/>
              <a:cs typeface="Arial" pitchFamily="34" charset="0"/>
            </a:endParaRPr>
          </a:p>
        </p:txBody>
      </p:sp>
      <p:grpSp>
        <p:nvGrpSpPr>
          <p:cNvPr id="19" name="Group 18"/>
          <p:cNvGrpSpPr/>
          <p:nvPr/>
        </p:nvGrpSpPr>
        <p:grpSpPr>
          <a:xfrm>
            <a:off x="1175212" y="2352869"/>
            <a:ext cx="7403176" cy="3049125"/>
            <a:chOff x="-399594" y="9362"/>
            <a:chExt cx="7571721" cy="2593847"/>
          </a:xfrm>
          <a:solidFill>
            <a:schemeClr val="accent6"/>
          </a:solidFill>
        </p:grpSpPr>
        <p:sp>
          <p:nvSpPr>
            <p:cNvPr id="20" name="Rounded Rectangle 19"/>
            <p:cNvSpPr/>
            <p:nvPr/>
          </p:nvSpPr>
          <p:spPr>
            <a:xfrm>
              <a:off x="0" y="17509"/>
              <a:ext cx="6096000" cy="25857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p:cNvSpPr/>
            <p:nvPr/>
          </p:nvSpPr>
          <p:spPr>
            <a:xfrm>
              <a:off x="-399594" y="9362"/>
              <a:ext cx="7571721" cy="23332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457188" lvl="1" algn="just">
                <a:lnSpc>
                  <a:spcPct val="114000"/>
                </a:lnSpc>
                <a:buClr>
                  <a:srgbClr val="1F497D"/>
                </a:buClr>
              </a:pPr>
              <a:r>
                <a:rPr lang="en-US" sz="3200" b="1" kern="1200" dirty="0" smtClean="0"/>
                <a:t>Purpose &amp; Need </a:t>
              </a:r>
            </a:p>
            <a:p>
              <a:pPr marL="914377" lvl="1" indent="-457189" algn="just">
                <a:lnSpc>
                  <a:spcPct val="114000"/>
                </a:lnSpc>
                <a:buClr>
                  <a:srgbClr val="1F497D"/>
                </a:buClr>
                <a:buFont typeface="Arial" panose="020B0604020202020204" pitchFamily="34" charset="0"/>
                <a:buChar char="•"/>
              </a:pPr>
              <a:r>
                <a:rPr lang="en-US" sz="2800" dirty="0" smtClean="0">
                  <a:solidFill>
                    <a:prstClr val="black"/>
                  </a:solidFill>
                  <a:ea typeface="Batang" pitchFamily="18" charset="-127"/>
                </a:rPr>
                <a:t>Improve </a:t>
              </a:r>
              <a:r>
                <a:rPr lang="en-US" sz="2800" dirty="0">
                  <a:solidFill>
                    <a:prstClr val="black"/>
                  </a:solidFill>
                  <a:ea typeface="Batang" pitchFamily="18" charset="-127"/>
                </a:rPr>
                <a:t>safety </a:t>
              </a:r>
            </a:p>
            <a:p>
              <a:pPr marL="914377" lvl="1" indent="-457189" algn="just">
                <a:lnSpc>
                  <a:spcPct val="114000"/>
                </a:lnSpc>
                <a:buClr>
                  <a:srgbClr val="1F497D"/>
                </a:buClr>
                <a:buFont typeface="Arial" panose="020B0604020202020204" pitchFamily="34" charset="0"/>
                <a:buChar char="•"/>
              </a:pPr>
              <a:r>
                <a:rPr lang="en-US" sz="2800" dirty="0">
                  <a:solidFill>
                    <a:prstClr val="black"/>
                  </a:solidFill>
                  <a:ea typeface="Batang" pitchFamily="18" charset="-127"/>
                </a:rPr>
                <a:t>Improve mobility</a:t>
              </a:r>
            </a:p>
            <a:p>
              <a:pPr marL="914377" lvl="1" indent="-457189" algn="just">
                <a:lnSpc>
                  <a:spcPct val="114000"/>
                </a:lnSpc>
                <a:buClr>
                  <a:srgbClr val="1F497D"/>
                </a:buClr>
                <a:buFont typeface="Arial" panose="020B0604020202020204" pitchFamily="34" charset="0"/>
                <a:buChar char="•"/>
              </a:pPr>
              <a:r>
                <a:rPr lang="en-US" sz="2800" dirty="0">
                  <a:solidFill>
                    <a:prstClr val="black"/>
                  </a:solidFill>
                  <a:ea typeface="Batang" pitchFamily="18" charset="-127"/>
                </a:rPr>
                <a:t>Improve </a:t>
              </a:r>
              <a:r>
                <a:rPr lang="en-US" sz="2800" dirty="0" smtClean="0">
                  <a:solidFill>
                    <a:prstClr val="black"/>
                  </a:solidFill>
                  <a:ea typeface="Batang" pitchFamily="18" charset="-127"/>
                </a:rPr>
                <a:t>multimodal opportunities </a:t>
              </a:r>
              <a:endParaRPr lang="en-US" sz="2800" kern="1200" dirty="0"/>
            </a:p>
          </p:txBody>
        </p:sp>
      </p:grpSp>
      <p:grpSp>
        <p:nvGrpSpPr>
          <p:cNvPr id="7" name="Group 6"/>
          <p:cNvGrpSpPr/>
          <p:nvPr/>
        </p:nvGrpSpPr>
        <p:grpSpPr>
          <a:xfrm>
            <a:off x="5076117" y="2619962"/>
            <a:ext cx="2122057" cy="1259343"/>
            <a:chOff x="6853885" y="2903474"/>
            <a:chExt cx="2411524" cy="1431132"/>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3885" y="2903474"/>
              <a:ext cx="758057" cy="75805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9928" y="3590474"/>
              <a:ext cx="935481" cy="744132"/>
            </a:xfrm>
            <a:prstGeom prst="rect">
              <a:avLst/>
            </a:prstGeom>
          </p:spPr>
        </p:pic>
      </p:gr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5707" y="3058125"/>
            <a:ext cx="2150918" cy="1133475"/>
          </a:xfrm>
          <a:prstGeom prst="rect">
            <a:avLst/>
          </a:prstGeom>
        </p:spPr>
      </p:pic>
      <p:pic>
        <p:nvPicPr>
          <p:cNvPr id="8"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015" y="5236953"/>
            <a:ext cx="2318578" cy="932469"/>
          </a:xfrm>
          <a:prstGeom prst="rect">
            <a:avLst/>
          </a:prstGeom>
          <a:noFill/>
          <a:ln w="76200">
            <a:solidFill>
              <a:srgbClr val="339933">
                <a:alpha val="60000"/>
              </a:srgb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Slide 9">
            <a:hlinkClick r:id="" action="ppaction://media"/>
          </p:cNvPr>
          <p:cNvPicPr>
            <a:picLocks noChangeAspect="1"/>
          </p:cNvPicPr>
          <p:nvPr>
            <a:audioFile r:link="rId1"/>
            <p:extLst>
              <p:ext uri="{DAA4B4D4-6D71-4841-9C94-3DE7FCFB9230}">
                <p14:media xmlns:p14="http://schemas.microsoft.com/office/powerpoint/2010/main" r:embed="rId2">
                  <p14:trim st="718" end="1094"/>
                </p14:media>
              </p:ext>
            </p:extLst>
          </p:nvPr>
        </p:nvPicPr>
        <p:blipFill>
          <a:blip r:embed="rId12"/>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79174002"/>
      </p:ext>
    </p:extLst>
  </p:cSld>
  <p:clrMapOvr>
    <a:masterClrMapping/>
  </p:clrMapOvr>
  <mc:AlternateContent xmlns:mc="http://schemas.openxmlformats.org/markup-compatibility/2006" xmlns:p14="http://schemas.microsoft.com/office/powerpoint/2010/main">
    <mc:Choice Requires="p14">
      <p:transition spd="med" p14:dur="700" advTm="23330">
        <p:fade/>
      </p:transition>
    </mc:Choice>
    <mc:Fallback xmlns="">
      <p:transition xmlns:p14="http://schemas.microsoft.com/office/powerpoint/2010/main" spd="med" advTm="23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2"/>
        <p14:pauseEvt time="5631" objId="2"/>
        <p14:seekEvt time="5632" objId="2" seek="5597"/>
        <p14:resumeEvt time="5847" objId="2"/>
        <p14:stopEvt time="30590"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5.9"/>
</p:tagLst>
</file>

<file path=ppt/tags/tag2.xml><?xml version="1.0" encoding="utf-8"?>
<p:tagLst xmlns:a="http://schemas.openxmlformats.org/drawingml/2006/main" xmlns:r="http://schemas.openxmlformats.org/officeDocument/2006/relationships" xmlns:p="http://schemas.openxmlformats.org/presentationml/2006/main">
  <p:tag name="TIMING" val="|59.8"/>
</p:tagLst>
</file>

<file path=ppt/tags/tag3.xml><?xml version="1.0" encoding="utf-8"?>
<p:tagLst xmlns:a="http://schemas.openxmlformats.org/drawingml/2006/main" xmlns:r="http://schemas.openxmlformats.org/officeDocument/2006/relationships" xmlns:p="http://schemas.openxmlformats.org/presentationml/2006/main">
  <p:tag name="TIMING" val="|30.5"/>
</p:tagLst>
</file>

<file path=ppt/tags/tag4.xml><?xml version="1.0" encoding="utf-8"?>
<p:tagLst xmlns:a="http://schemas.openxmlformats.org/drawingml/2006/main" xmlns:r="http://schemas.openxmlformats.org/officeDocument/2006/relationships" xmlns:p="http://schemas.openxmlformats.org/presentationml/2006/main">
  <p:tag name="TIMING" val="|28.6|7.7|8.9"/>
</p:tagLst>
</file>

<file path=ppt/tags/tag5.xml><?xml version="1.0" encoding="utf-8"?>
<p:tagLst xmlns:a="http://schemas.openxmlformats.org/drawingml/2006/main" xmlns:r="http://schemas.openxmlformats.org/officeDocument/2006/relationships" xmlns:p="http://schemas.openxmlformats.org/presentationml/2006/main">
  <p:tag name="TIMING" val="|27.2"/>
</p:tagLst>
</file>

<file path=ppt/tags/tag6.xml><?xml version="1.0" encoding="utf-8"?>
<p:tagLst xmlns:a="http://schemas.openxmlformats.org/drawingml/2006/main" xmlns:r="http://schemas.openxmlformats.org/officeDocument/2006/relationships" xmlns:p="http://schemas.openxmlformats.org/presentationml/2006/main">
  <p:tag name="TIMING" val="|22"/>
</p:tagLst>
</file>

<file path=ppt/tags/tag7.xml><?xml version="1.0" encoding="utf-8"?>
<p:tagLst xmlns:a="http://schemas.openxmlformats.org/drawingml/2006/main" xmlns:r="http://schemas.openxmlformats.org/officeDocument/2006/relationships" xmlns:p="http://schemas.openxmlformats.org/presentationml/2006/main">
  <p:tag name="TIMING" val="|5.4|14.6|17.5|8.5|24.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6733</TotalTime>
  <Words>3864</Words>
  <Application>Microsoft Office PowerPoint</Application>
  <PresentationFormat>On-screen Show (4:3)</PresentationFormat>
  <Paragraphs>503</Paragraphs>
  <Slides>31</Slides>
  <Notes>31</Notes>
  <HiddenSlides>0</HiddenSlides>
  <MMClips>31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Aharoni</vt:lpstr>
      <vt:lpstr>Arial</vt:lpstr>
      <vt:lpstr>Arial Narrow</vt:lpstr>
      <vt:lpstr>Batang</vt:lpstr>
      <vt:lpstr>Calibri</vt:lpstr>
      <vt:lpstr>Symbol</vt:lpstr>
      <vt:lpstr>Tahoma</vt:lpstr>
      <vt:lpstr>Times New Roman</vt:lpstr>
      <vt:lpstr>Wingdings</vt:lpstr>
      <vt:lpstr>1_Office Theme</vt:lpstr>
      <vt:lpstr>Welcome! Public Meeting #2 May 24,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Walton, Mike</dc:creator>
  <cp:lastModifiedBy>Walton, Mike</cp:lastModifiedBy>
  <cp:revision>381</cp:revision>
  <cp:lastPrinted>2016-03-08T23:27:47Z</cp:lastPrinted>
  <dcterms:created xsi:type="dcterms:W3CDTF">2016-03-04T21:55:50Z</dcterms:created>
  <dcterms:modified xsi:type="dcterms:W3CDTF">2016-05-27T17:30:20Z</dcterms:modified>
</cp:coreProperties>
</file>