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08" r:id="rId1"/>
  </p:sldMasterIdLst>
  <p:notesMasterIdLst>
    <p:notesMasterId r:id="rId61"/>
  </p:notesMasterIdLst>
  <p:sldIdLst>
    <p:sldId id="256" r:id="rId2"/>
    <p:sldId id="257" r:id="rId3"/>
    <p:sldId id="258" r:id="rId4"/>
    <p:sldId id="259" r:id="rId5"/>
    <p:sldId id="260" r:id="rId6"/>
    <p:sldId id="261" r:id="rId7"/>
    <p:sldId id="262" r:id="rId8"/>
    <p:sldId id="263" r:id="rId9"/>
    <p:sldId id="315" r:id="rId10"/>
    <p:sldId id="264" r:id="rId11"/>
    <p:sldId id="265" r:id="rId12"/>
    <p:sldId id="266" r:id="rId13"/>
    <p:sldId id="267" r:id="rId14"/>
    <p:sldId id="268" r:id="rId15"/>
    <p:sldId id="269" r:id="rId16"/>
    <p:sldId id="316"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9" r:id="rId43"/>
    <p:sldId id="312" r:id="rId44"/>
    <p:sldId id="311" r:id="rId45"/>
    <p:sldId id="310" r:id="rId46"/>
    <p:sldId id="309" r:id="rId47"/>
    <p:sldId id="308" r:id="rId48"/>
    <p:sldId id="307" r:id="rId49"/>
    <p:sldId id="306" r:id="rId50"/>
    <p:sldId id="305" r:id="rId51"/>
    <p:sldId id="304" r:id="rId52"/>
    <p:sldId id="303" r:id="rId53"/>
    <p:sldId id="302" r:id="rId54"/>
    <p:sldId id="301" r:id="rId55"/>
    <p:sldId id="300" r:id="rId56"/>
    <p:sldId id="297" r:id="rId57"/>
    <p:sldId id="298" r:id="rId58"/>
    <p:sldId id="313" r:id="rId59"/>
    <p:sldId id="314" r:id="rId60"/>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03" d="100"/>
          <a:sy n="103" d="100"/>
        </p:scale>
        <p:origin x="11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25DFEF13-9254-43C8-B447-A065638FE86A}" type="datetimeFigureOut">
              <a:rPr lang="en-US" smtClean="0"/>
              <a:t>1/17/2019</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E5DC8F13-8DED-4A8F-8AC2-58BC281C48F5}" type="slidenum">
              <a:rPr lang="en-US" smtClean="0"/>
              <a:t>‹#›</a:t>
            </a:fld>
            <a:endParaRPr lang="en-US" dirty="0"/>
          </a:p>
        </p:txBody>
      </p:sp>
    </p:spTree>
    <p:extLst>
      <p:ext uri="{BB962C8B-B14F-4D97-AF65-F5344CB8AC3E}">
        <p14:creationId xmlns:p14="http://schemas.microsoft.com/office/powerpoint/2010/main" val="4208537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9FB99B-528D-47A6-BC73-12D8259F8598}" type="datetime8">
              <a:rPr lang="en-US" smtClean="0"/>
              <a:t>1/17/2019 8:17 AM</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171962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6421F7-9B07-419F-9519-AA94621797AC}" type="datetime8">
              <a:rPr lang="en-US" smtClean="0"/>
              <a:t>1/17/2019 8:17 AM</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5845290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6421F7-9B07-419F-9519-AA94621797AC}" type="datetime8">
              <a:rPr lang="en-US" smtClean="0"/>
              <a:t>1/17/2019 8:17 AM</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A7A6979-0714-4377-B894-6BE4C2D6E202}"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3339156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E36421F7-9B07-419F-9519-AA94621797AC}" type="datetime8">
              <a:rPr lang="en-US" smtClean="0"/>
              <a:t>1/17/2019 8:17 AM</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92698848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E36421F7-9B07-419F-9519-AA94621797AC}" type="datetime8">
              <a:rPr lang="en-US" smtClean="0"/>
              <a:t>1/17/2019 8:17 AM</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A7A6979-0714-4377-B894-6BE4C2D6E202}"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7548901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E36421F7-9B07-419F-9519-AA94621797AC}" type="datetime8">
              <a:rPr lang="en-US" smtClean="0"/>
              <a:t>1/17/2019 8:17 AM</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6644098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D640CA-23E0-454B-8290-0BB2478C36E7}" type="datetime8">
              <a:rPr lang="en-US" smtClean="0"/>
              <a:t>1/17/2019 8:17 AM</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29244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3F598D-4B63-47F1-85F0-F519168F87FA}" type="datetime8">
              <a:rPr lang="en-US" smtClean="0"/>
              <a:t>1/17/2019 8:17 AM</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577756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8E07DD-B4F3-4CD0-B594-75B0E8E8F9D6}" type="datetime8">
              <a:rPr lang="en-US" smtClean="0"/>
              <a:t>1/17/2019 8:17 AM</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1965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E1F6BB-3008-4486-9EAA-C4047E082C4C}" type="datetime8">
              <a:rPr lang="en-US" smtClean="0"/>
              <a:t>1/17/2019 8:17 AM</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584865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9C9FCA-3E1A-4E65-B44D-A007B5A979FE}" type="datetime8">
              <a:rPr lang="en-US" smtClean="0"/>
              <a:t>1/17/2019 8:17 AM</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186362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B02E84-8D07-4862-A99A-A96A6C61943F}" type="datetime8">
              <a:rPr lang="en-US" smtClean="0"/>
              <a:t>1/17/2019 8:17 AM</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007406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E5FEAA-F8AD-4A42-91AC-5E7479498432}" type="datetime8">
              <a:rPr lang="en-US" smtClean="0"/>
              <a:t>1/17/2019 8:17 AM</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988925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A55B13-F5DE-41F4-BAC3-E56F2A04094D}" type="datetime8">
              <a:rPr lang="en-US" smtClean="0"/>
              <a:t>1/17/2019 8:17 AM</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364027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017B324-9DB1-4ABD-858C-06EED4202D75}" type="datetime8">
              <a:rPr lang="en-US" smtClean="0"/>
              <a:t>1/17/2019 8:17 AM</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196137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ACF6023-9313-4C16-ABF0-5AF41E6AA16C}" type="datetime8">
              <a:rPr lang="en-US" smtClean="0"/>
              <a:t>1/17/2019 8:17 AM</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100284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36421F7-9B07-419F-9519-AA94621797AC}" type="datetime8">
              <a:rPr lang="en-US" smtClean="0"/>
              <a:t>1/17/2019 8:17 AM</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9160775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motoristreport.illinois.gov/" TargetMode="External"/><Relationship Id="rId1" Type="http://schemas.openxmlformats.org/officeDocument/2006/relationships/slideLayout" Target="../slideLayouts/slideLayout2.xml"/><Relationship Id="rId4" Type="http://schemas.openxmlformats.org/officeDocument/2006/relationships/hyperlink" Target="http://commons.wikimedia.org/wiki/File:Ljubljana_car_crash_2013.jp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papercraft.wikidot.com/papercraft:disney-pixar:cars-tow-mater-ver-2"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nicolecommawoo.wordpress.com/2010/02/08/signs-of-worcester3/"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kalamitykat.com/2008/02/03/another-way-of-looking-at-it/"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Door_zone" TargetMode="Externa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commons.wikimedia.org/wiki/File:Peak_hour_traffic_in_melbourne.jpg"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musingsofabiologistanddoglover.blogspot.com/2012/03/gender-and-sex.html" TargetMode="External"/><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Anne.Hillen@illinois.gov" TargetMode="External"/><Relationship Id="rId2" Type="http://schemas.openxmlformats.org/officeDocument/2006/relationships/hyperlink" Target="mailto:Gregory.Gifford@illinois.gov" TargetMode="External"/><Relationship Id="rId1" Type="http://schemas.openxmlformats.org/officeDocument/2006/relationships/slideLayout" Target="../slideLayouts/slideLayout2.xml"/><Relationship Id="rId4" Type="http://schemas.openxmlformats.org/officeDocument/2006/relationships/hyperlink" Target="mailto:Mark.Blankenship@Illinois.gov"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aviation.stackexchange.com/questions/1914/why-is-the-seat-belt-mechanism-on-airplanes-so-different-from-the-the-one-on-car"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letstakecareofourdrivers.wikispaces.com/2)+General+Information+on+Airbags"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deathbedmoment.blogspot.com/2006_12_01_archive.html"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tarstruckstudios.wikispaces.com/Occupational+Health+%26+Safety"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cityoflafayettega.com/2016/12/uu-12-14-16/"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newsfilter.gr/2009/05/26/ethismos-sto-kinito-tilefono/"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hyperlink" Target="http://mchs-spanish.wikispaces.com/helpful+links" TargetMode="External"/><Relationship Id="rId1" Type="http://schemas.openxmlformats.org/officeDocument/2006/relationships/slideLayout" Target="../slideLayouts/slideLayout2.xml"/><Relationship Id="rId5" Type="http://schemas.openxmlformats.org/officeDocument/2006/relationships/hyperlink" Target="https://flickr.com/photos/76969036@n02/7553870574" TargetMode="External"/><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hyperlink" Target="http://cnaumuarama.wikispaces.com/Pictures" TargetMode="External"/><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freefoto.com/preview/21-31-26/Pedestrian-Crossing"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File:Intersection_4way_overview.jpg"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bicycles.stackexchange.com/questions/43698/wrong-way-on-a-bike-lane"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emslegacy.wikispaces.com/7slavik's+homepage+of+trumpet+mastery" TargetMode="Externa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en.wikipedia.org/wiki/Vehicle_registration_plates_of_Illinois"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chrisdevoss.wordpress.com/2011/07/15/tow-truck-dreams/"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flickr.com/photos/vikis/4570067386" TargetMode="External"/><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roadsense-southland.wikispaces.com/Safe+and+Responsible+Passenger" TargetMode="External"/><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field-negro.blogspot.com/2015/09/off-to-jail-for-speeding.html" TargetMode="External"/><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flickr.com/photos/wsdot/3508753250" TargetMode="External"/><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www.google.com/url?sa=t&amp;amp;rct=j&amp;amp;q&amp;amp;esrc=s&amp;amp;frm=1&amp;amp;source=web&amp;amp;cd=1&amp;amp;cad=rja&amp;amp;uact=8&amp;amp;ved=0CB4QFjAA&amp;amp;url=http://www-nrd.nhtsa.dot.gov/Pubs/07D16.pdf&amp;amp;ei=TWXaVMvfFIi1yATjmIKgAg&amp;amp;usg=AFQjCNErYCjJzhJ4numID0SFtuqClvmc7A"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en.m.wikipedia.org/wiki/File:Traffic_Light_Tree.jpg" TargetMode="External"/><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martazafraingles.wikispaces.com/Past+Simple+vs.+Past+Continuous" TargetMode="External"/><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clubantietam.com/2014/06/30/coffee-in-the-southwest-las-vegas-page-bluff-farmington-santa-fe-and-flagstaff/" TargetMode="External"/><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freefoto.com/preview/21-45-9/Roundabout" TargetMode="External"/><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flickr.com/photos/gordon2208/5818140468"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parkridgeunderground.blogspot.com/2008_02_01_archive.html" TargetMode="External"/><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freefoto.com/preview/41-05-74/Speed-limit-30-mph-road-sign" TargetMode="External"/><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elzo-meridianos.blogspot.com/2008/06/coches-destrozados-por-las-carreteras.html" TargetMode="External"/><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flickr.com/photos/wsdot/5473783441/" TargetMode="External"/><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mexicotrucker.com/trucking-inside-mexico-from-mexican-carrier-executives-perspectives/" TargetMode="External"/><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knowtex.com/blog/science-et-humour/"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vivirdesconectado.blogspot.com/2013/03/cutre-verso-de-final-de-invierno.html"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12FE0-819C-445F-87F4-A2812A7F19D3}"/>
              </a:ext>
            </a:extLst>
          </p:cNvPr>
          <p:cNvSpPr>
            <a:spLocks noGrp="1"/>
          </p:cNvSpPr>
          <p:nvPr>
            <p:ph type="ctrTitle"/>
          </p:nvPr>
        </p:nvSpPr>
        <p:spPr/>
        <p:txBody>
          <a:bodyPr/>
          <a:lstStyle/>
          <a:p>
            <a:r>
              <a:rPr lang="en-US" dirty="0"/>
              <a:t>Illinois SR1050 Training Module </a:t>
            </a:r>
          </a:p>
        </p:txBody>
      </p:sp>
      <p:sp>
        <p:nvSpPr>
          <p:cNvPr id="3" name="Subtitle 2">
            <a:extLst>
              <a:ext uri="{FF2B5EF4-FFF2-40B4-BE49-F238E27FC236}">
                <a16:creationId xmlns:a16="http://schemas.microsoft.com/office/drawing/2014/main" id="{2C34499B-989D-4021-9D2E-8BF4C1414C57}"/>
              </a:ext>
            </a:extLst>
          </p:cNvPr>
          <p:cNvSpPr>
            <a:spLocks noGrp="1"/>
          </p:cNvSpPr>
          <p:nvPr>
            <p:ph type="subTitle" idx="1"/>
          </p:nvPr>
        </p:nvSpPr>
        <p:spPr/>
        <p:txBody>
          <a:bodyPr/>
          <a:lstStyle/>
          <a:p>
            <a:r>
              <a:rPr lang="en-US" dirty="0"/>
              <a:t>2019</a:t>
            </a:r>
          </a:p>
        </p:txBody>
      </p:sp>
    </p:spTree>
    <p:extLst>
      <p:ext uri="{BB962C8B-B14F-4D97-AF65-F5344CB8AC3E}">
        <p14:creationId xmlns:p14="http://schemas.microsoft.com/office/powerpoint/2010/main" val="917826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DEE8-FF52-4114-8DCB-14E713AA5B64}"/>
              </a:ext>
            </a:extLst>
          </p:cNvPr>
          <p:cNvSpPr>
            <a:spLocks noGrp="1"/>
          </p:cNvSpPr>
          <p:nvPr>
            <p:ph type="title"/>
          </p:nvPr>
        </p:nvSpPr>
        <p:spPr/>
        <p:txBody>
          <a:bodyPr/>
          <a:lstStyle/>
          <a:p>
            <a:r>
              <a:rPr lang="en-US" dirty="0"/>
              <a:t>Specific Instructions</a:t>
            </a:r>
          </a:p>
        </p:txBody>
      </p:sp>
      <p:sp>
        <p:nvSpPr>
          <p:cNvPr id="3" name="Content Placeholder 2">
            <a:extLst>
              <a:ext uri="{FF2B5EF4-FFF2-40B4-BE49-F238E27FC236}">
                <a16:creationId xmlns:a16="http://schemas.microsoft.com/office/drawing/2014/main" id="{40E6EB32-8496-402F-9CA8-7ED83EDD01A2}"/>
              </a:ext>
            </a:extLst>
          </p:cNvPr>
          <p:cNvSpPr>
            <a:spLocks noGrp="1"/>
          </p:cNvSpPr>
          <p:nvPr>
            <p:ph idx="1"/>
          </p:nvPr>
        </p:nvSpPr>
        <p:spPr/>
        <p:txBody>
          <a:bodyPr>
            <a:normAutofit/>
          </a:bodyPr>
          <a:lstStyle/>
          <a:p>
            <a:pPr marL="0" indent="0">
              <a:buNone/>
            </a:pPr>
            <a:r>
              <a:rPr lang="en-US" dirty="0"/>
              <a:t>1) </a:t>
            </a:r>
            <a:r>
              <a:rPr lang="en-US" dirty="0">
                <a:solidFill>
                  <a:srgbClr val="0070C0"/>
                </a:solidFill>
              </a:rPr>
              <a:t>10-digit IDOT Control Number</a:t>
            </a:r>
          </a:p>
          <a:p>
            <a:pPr lvl="1"/>
            <a:r>
              <a:rPr lang="en-US" dirty="0"/>
              <a:t>The bar code is used by IDOT to identify the form sheets pertaining to the crash.</a:t>
            </a:r>
          </a:p>
          <a:p>
            <a:pPr lvl="1"/>
            <a:r>
              <a:rPr lang="en-US" dirty="0"/>
              <a:t>DO NOT write in this space or obliterate numbers.</a:t>
            </a:r>
          </a:p>
          <a:p>
            <a:pPr lvl="1"/>
            <a:r>
              <a:rPr lang="en-US" dirty="0"/>
              <a:t>Use this control number on any ADDITIONAL UNIT and/or AMENDED forms pertaining to the crash.</a:t>
            </a:r>
          </a:p>
          <a:p>
            <a:pPr marL="228600" lvl="1" indent="0">
              <a:buNone/>
            </a:pPr>
            <a:endParaRPr lang="en-US" sz="1200" dirty="0"/>
          </a:p>
          <a:p>
            <a:pPr marL="0" indent="0">
              <a:buNone/>
            </a:pPr>
            <a:r>
              <a:rPr lang="en-US" dirty="0"/>
              <a:t>2) </a:t>
            </a:r>
            <a:r>
              <a:rPr lang="en-US" dirty="0">
                <a:solidFill>
                  <a:srgbClr val="0070C0"/>
                </a:solidFill>
              </a:rPr>
              <a:t>5-digit barcode </a:t>
            </a:r>
          </a:p>
          <a:p>
            <a:pPr lvl="1"/>
            <a:r>
              <a:rPr lang="en-US" dirty="0"/>
              <a:t>This barcode is used to track which version of the form is being used.</a:t>
            </a:r>
          </a:p>
          <a:p>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id="{7A20905A-1CBA-4671-A391-54214FA83912}"/>
              </a:ext>
            </a:extLst>
          </p:cNvPr>
          <p:cNvSpPr>
            <a:spLocks noGrp="1"/>
          </p:cNvSpPr>
          <p:nvPr>
            <p:ph type="sldNum" sz="quarter" idx="12"/>
          </p:nvPr>
        </p:nvSpPr>
        <p:spPr/>
        <p:txBody>
          <a:bodyPr/>
          <a:lstStyle/>
          <a:p>
            <a:fld id="{8A7A6979-0714-4377-B894-6BE4C2D6E202}" type="slidenum">
              <a:rPr lang="en-US" smtClean="0"/>
              <a:pPr/>
              <a:t>10</a:t>
            </a:fld>
            <a:endParaRPr lang="en-US" dirty="0"/>
          </a:p>
        </p:txBody>
      </p:sp>
      <p:pic>
        <p:nvPicPr>
          <p:cNvPr id="5" name="Picture 4">
            <a:extLst>
              <a:ext uri="{FF2B5EF4-FFF2-40B4-BE49-F238E27FC236}">
                <a16:creationId xmlns:a16="http://schemas.microsoft.com/office/drawing/2014/main" id="{A530ADB2-024C-43FB-AC99-E67CF0D17D1A}"/>
              </a:ext>
            </a:extLst>
          </p:cNvPr>
          <p:cNvPicPr>
            <a:picLocks noChangeAspect="1"/>
          </p:cNvPicPr>
          <p:nvPr/>
        </p:nvPicPr>
        <p:blipFill>
          <a:blip r:embed="rId2"/>
          <a:stretch>
            <a:fillRect/>
          </a:stretch>
        </p:blipFill>
        <p:spPr>
          <a:xfrm>
            <a:off x="9042008" y="4977921"/>
            <a:ext cx="1057423" cy="762106"/>
          </a:xfrm>
          <a:prstGeom prst="rect">
            <a:avLst/>
          </a:prstGeom>
        </p:spPr>
      </p:pic>
      <p:pic>
        <p:nvPicPr>
          <p:cNvPr id="10" name="Picture 9">
            <a:extLst>
              <a:ext uri="{FF2B5EF4-FFF2-40B4-BE49-F238E27FC236}">
                <a16:creationId xmlns:a16="http://schemas.microsoft.com/office/drawing/2014/main" id="{A51D9E74-E5B3-46FC-A1E5-DBF93851E29E}"/>
              </a:ext>
            </a:extLst>
          </p:cNvPr>
          <p:cNvPicPr>
            <a:picLocks noChangeAspect="1"/>
          </p:cNvPicPr>
          <p:nvPr/>
        </p:nvPicPr>
        <p:blipFill>
          <a:blip r:embed="rId3"/>
          <a:stretch>
            <a:fillRect/>
          </a:stretch>
        </p:blipFill>
        <p:spPr>
          <a:xfrm>
            <a:off x="7268717" y="1904999"/>
            <a:ext cx="2079308" cy="561975"/>
          </a:xfrm>
          <a:prstGeom prst="rect">
            <a:avLst/>
          </a:prstGeom>
        </p:spPr>
      </p:pic>
    </p:spTree>
    <p:extLst>
      <p:ext uri="{BB962C8B-B14F-4D97-AF65-F5344CB8AC3E}">
        <p14:creationId xmlns:p14="http://schemas.microsoft.com/office/powerpoint/2010/main" val="1547683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231136" y="740664"/>
            <a:ext cx="7729728" cy="5477256"/>
          </a:xfrm>
        </p:spPr>
        <p:txBody>
          <a:bodyPr>
            <a:normAutofit fontScale="92500" lnSpcReduction="20000"/>
          </a:bodyPr>
          <a:lstStyle/>
          <a:p>
            <a:pPr marL="0" indent="0">
              <a:buNone/>
            </a:pPr>
            <a:r>
              <a:rPr lang="en-US" dirty="0"/>
              <a:t>3) </a:t>
            </a:r>
            <a:r>
              <a:rPr lang="en-US" dirty="0">
                <a:solidFill>
                  <a:srgbClr val="0070C0"/>
                </a:solidFill>
              </a:rPr>
              <a:t>Enter the name of your agency. </a:t>
            </a:r>
          </a:p>
          <a:p>
            <a:r>
              <a:rPr lang="en-US" dirty="0"/>
              <a:t>If your city or county have the same name, enter City or County after your agency name. (example: Champaign City).</a:t>
            </a:r>
          </a:p>
          <a:p>
            <a:endParaRPr lang="en-US" dirty="0"/>
          </a:p>
          <a:p>
            <a:pPr marL="0" indent="0">
              <a:buNone/>
            </a:pPr>
            <a:r>
              <a:rPr lang="en-US" dirty="0"/>
              <a:t>4)  </a:t>
            </a:r>
            <a:r>
              <a:rPr lang="en-US" dirty="0">
                <a:solidFill>
                  <a:srgbClr val="0070C0"/>
                </a:solidFill>
              </a:rPr>
              <a:t>Damage to any one person’s vehicle/property</a:t>
            </a:r>
          </a:p>
          <a:p>
            <a:r>
              <a:rPr lang="en-US" dirty="0"/>
              <a:t>Since January 1, 2009, the legal reporting threshold for traffic crashes involving property damage is in excess of $1,500 when all drivers are insured. However, if any driver does not have insurance, the threshold remains at in excess of $500.</a:t>
            </a:r>
          </a:p>
          <a:p>
            <a:r>
              <a:rPr lang="en-US" dirty="0"/>
              <a:t>Note: If insurance is unknown, assume they are uninsured (This includes HIT &amp; RUN or PARKED vehicles).</a:t>
            </a:r>
          </a:p>
          <a:p>
            <a:r>
              <a:rPr lang="en-US" dirty="0"/>
              <a:t>Regarding motorists: If the threshold amount is exceeded, motorists must be provided a Motorist Report form to complete and submit to IDOT. If your agency submits electronically to the Department, then your agency or vendor must provide the link to our online Motorist Report form. </a:t>
            </a:r>
          </a:p>
          <a:p>
            <a:pPr marL="233363" indent="0">
              <a:buNone/>
            </a:pPr>
            <a:r>
              <a:rPr lang="en-US" dirty="0">
                <a:solidFill>
                  <a:srgbClr val="0070C0"/>
                </a:solidFill>
                <a:hlinkClick r:id="rId2"/>
              </a:rPr>
              <a:t>https://motoristreport.illinois.gov/</a:t>
            </a:r>
            <a:r>
              <a:rPr lang="en-US" dirty="0">
                <a:solidFill>
                  <a:srgbClr val="0070C0"/>
                </a:solidFill>
              </a:rPr>
              <a:t> </a:t>
            </a:r>
          </a:p>
          <a:p>
            <a:pPr marL="233363" indent="0">
              <a:buNone/>
            </a:pPr>
            <a:endParaRPr lang="en-US" dirty="0"/>
          </a:p>
          <a:p>
            <a:pPr marL="233363" indent="0">
              <a:buNone/>
            </a:pPr>
            <a:r>
              <a:rPr lang="en-US" dirty="0">
                <a:solidFill>
                  <a:srgbClr val="FF0000"/>
                </a:solidFill>
              </a:rPr>
              <a:t>IDOT will no longer print the SR1 MCR Motorist Report Form used by agencies submitting their crashes to the Department electronically.</a:t>
            </a:r>
          </a:p>
        </p:txBody>
      </p:sp>
      <p:sp>
        <p:nvSpPr>
          <p:cNvPr id="5" name="Slide Number Placeholder 4">
            <a:extLst>
              <a:ext uri="{FF2B5EF4-FFF2-40B4-BE49-F238E27FC236}">
                <a16:creationId xmlns:a16="http://schemas.microsoft.com/office/drawing/2014/main" id="{C28A4B1B-9BFC-41DC-8E23-A3793C72E3CF}"/>
              </a:ext>
            </a:extLst>
          </p:cNvPr>
          <p:cNvSpPr>
            <a:spLocks noGrp="1"/>
          </p:cNvSpPr>
          <p:nvPr>
            <p:ph type="sldNum" sz="quarter" idx="12"/>
          </p:nvPr>
        </p:nvSpPr>
        <p:spPr/>
        <p:txBody>
          <a:bodyPr/>
          <a:lstStyle/>
          <a:p>
            <a:fld id="{8A7A6979-0714-4377-B894-6BE4C2D6E202}" type="slidenum">
              <a:rPr lang="en-US" smtClean="0"/>
              <a:pPr/>
              <a:t>11</a:t>
            </a:fld>
            <a:endParaRPr lang="en-US" dirty="0"/>
          </a:p>
        </p:txBody>
      </p:sp>
      <p:pic>
        <p:nvPicPr>
          <p:cNvPr id="4" name="Picture 3">
            <a:extLst>
              <a:ext uri="{FF2B5EF4-FFF2-40B4-BE49-F238E27FC236}">
                <a16:creationId xmlns:a16="http://schemas.microsoft.com/office/drawing/2014/main" id="{08C704E4-0833-444B-8BEB-C2807E58491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960864" y="2966117"/>
            <a:ext cx="2158359" cy="1577340"/>
          </a:xfrm>
          <a:prstGeom prst="rect">
            <a:avLst/>
          </a:prstGeom>
        </p:spPr>
      </p:pic>
    </p:spTree>
    <p:extLst>
      <p:ext uri="{BB962C8B-B14F-4D97-AF65-F5344CB8AC3E}">
        <p14:creationId xmlns:p14="http://schemas.microsoft.com/office/powerpoint/2010/main" val="584238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231136" y="740664"/>
            <a:ext cx="7729728" cy="5477256"/>
          </a:xfrm>
        </p:spPr>
        <p:txBody>
          <a:bodyPr>
            <a:normAutofit lnSpcReduction="10000"/>
          </a:bodyPr>
          <a:lstStyle/>
          <a:p>
            <a:pPr marL="0" indent="0">
              <a:buNone/>
            </a:pPr>
            <a:r>
              <a:rPr lang="en-US" dirty="0"/>
              <a:t>5) </a:t>
            </a:r>
            <a:r>
              <a:rPr lang="en-US" dirty="0">
                <a:solidFill>
                  <a:srgbClr val="0070C0"/>
                </a:solidFill>
              </a:rPr>
              <a:t>Type of Report</a:t>
            </a:r>
          </a:p>
          <a:p>
            <a:r>
              <a:rPr lang="en-US" dirty="0"/>
              <a:t>Mark the appropriate box </a:t>
            </a:r>
          </a:p>
          <a:p>
            <a:pPr marL="625475" indent="-279400">
              <a:buFont typeface="Wingdings" panose="05000000000000000000" pitchFamily="2" charset="2"/>
              <a:buChar char=""/>
            </a:pPr>
            <a:r>
              <a:rPr lang="en-US" dirty="0"/>
              <a:t>ON SCENE  - investigated at the crash scene</a:t>
            </a:r>
          </a:p>
          <a:p>
            <a:pPr marL="625475" indent="-279400">
              <a:buFont typeface="Wingdings" panose="05000000000000000000" pitchFamily="2" charset="2"/>
              <a:buChar char=""/>
            </a:pPr>
            <a:r>
              <a:rPr lang="en-US" dirty="0"/>
              <a:t> NOT ON SCENE (DESK REPORT) – report taken not on scene</a:t>
            </a:r>
          </a:p>
          <a:p>
            <a:pPr marL="625475" indent="-279400">
              <a:buFont typeface="Wingdings" panose="05000000000000000000" pitchFamily="2" charset="2"/>
              <a:buChar char=""/>
            </a:pPr>
            <a:r>
              <a:rPr lang="en-US" dirty="0"/>
              <a:t> AMENDED – additional information not contained in the original report. </a:t>
            </a:r>
          </a:p>
          <a:p>
            <a:pPr marL="512763" indent="-279400">
              <a:buNone/>
            </a:pPr>
            <a:r>
              <a:rPr lang="en-US" dirty="0"/>
              <a:t>	Enter the original crash report bar code number in the space provided if using a SR 1050A form.</a:t>
            </a:r>
          </a:p>
          <a:p>
            <a:pPr marL="512763" indent="-512763">
              <a:buNone/>
            </a:pPr>
            <a:r>
              <a:rPr lang="en-US" dirty="0"/>
              <a:t>6) </a:t>
            </a:r>
            <a:r>
              <a:rPr lang="en-US" dirty="0">
                <a:solidFill>
                  <a:srgbClr val="0070C0"/>
                </a:solidFill>
              </a:rPr>
              <a:t>Crash Type</a:t>
            </a:r>
          </a:p>
          <a:p>
            <a:r>
              <a:rPr lang="en-US" dirty="0">
                <a:solidFill>
                  <a:schemeClr val="tx1"/>
                </a:solidFill>
              </a:rPr>
              <a:t>Type A Crash - If no one was injured and no vehicle was towed due to the crash, mark the box labeled </a:t>
            </a:r>
            <a:r>
              <a:rPr lang="en-US" b="1" dirty="0">
                <a:solidFill>
                  <a:schemeClr val="tx1"/>
                </a:solidFill>
              </a:rPr>
              <a:t>A – No Injury/Drive Away. </a:t>
            </a:r>
            <a:r>
              <a:rPr lang="en-US" dirty="0">
                <a:solidFill>
                  <a:schemeClr val="tx1"/>
                </a:solidFill>
              </a:rPr>
              <a:t>Only the blue shaded areas on the form must be completed for a Type A crash.</a:t>
            </a:r>
            <a:endParaRPr lang="en-US" b="1" dirty="0">
              <a:solidFill>
                <a:schemeClr val="tx1"/>
              </a:solidFill>
            </a:endParaRPr>
          </a:p>
          <a:p>
            <a:r>
              <a:rPr lang="en-US" dirty="0"/>
              <a:t>Type B Crash – If the crash involves death, injury, and/or a vehicle was towed from the scene due to the damage caused by the crash, mark the box labeled </a:t>
            </a:r>
            <a:r>
              <a:rPr lang="en-US" b="1" dirty="0"/>
              <a:t>B </a:t>
            </a:r>
            <a:r>
              <a:rPr lang="en-US" b="1" dirty="0">
                <a:solidFill>
                  <a:schemeClr val="tx1"/>
                </a:solidFill>
              </a:rPr>
              <a:t>–</a:t>
            </a:r>
            <a:r>
              <a:rPr lang="en-US" b="1" dirty="0"/>
              <a:t> Injury and/or Tow Due to Crash.  The entire form must be completed for Type B crashes. </a:t>
            </a:r>
          </a:p>
        </p:txBody>
      </p:sp>
      <p:sp>
        <p:nvSpPr>
          <p:cNvPr id="5" name="Slide Number Placeholder 4">
            <a:extLst>
              <a:ext uri="{FF2B5EF4-FFF2-40B4-BE49-F238E27FC236}">
                <a16:creationId xmlns:a16="http://schemas.microsoft.com/office/drawing/2014/main" id="{DCCD1188-9841-4A69-A07D-3A6C5103E740}"/>
              </a:ext>
            </a:extLst>
          </p:cNvPr>
          <p:cNvSpPr>
            <a:spLocks noGrp="1"/>
          </p:cNvSpPr>
          <p:nvPr>
            <p:ph type="sldNum" sz="quarter" idx="12"/>
          </p:nvPr>
        </p:nvSpPr>
        <p:spPr/>
        <p:txBody>
          <a:bodyPr/>
          <a:lstStyle/>
          <a:p>
            <a:fld id="{8A7A6979-0714-4377-B894-6BE4C2D6E202}" type="slidenum">
              <a:rPr lang="en-US" smtClean="0"/>
              <a:pPr/>
              <a:t>12</a:t>
            </a:fld>
            <a:endParaRPr lang="en-US" dirty="0"/>
          </a:p>
        </p:txBody>
      </p:sp>
      <p:pic>
        <p:nvPicPr>
          <p:cNvPr id="4" name="Picture 3">
            <a:extLst>
              <a:ext uri="{FF2B5EF4-FFF2-40B4-BE49-F238E27FC236}">
                <a16:creationId xmlns:a16="http://schemas.microsoft.com/office/drawing/2014/main" id="{D4F9E931-29EC-4129-9E99-0E0114C4E35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795510" y="2686050"/>
            <a:ext cx="2247900" cy="2247900"/>
          </a:xfrm>
          <a:prstGeom prst="rect">
            <a:avLst/>
          </a:prstGeom>
        </p:spPr>
      </p:pic>
    </p:spTree>
    <p:extLst>
      <p:ext uri="{BB962C8B-B14F-4D97-AF65-F5344CB8AC3E}">
        <p14:creationId xmlns:p14="http://schemas.microsoft.com/office/powerpoint/2010/main" val="1323273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231136" y="740664"/>
            <a:ext cx="7729728" cy="5477256"/>
          </a:xfrm>
        </p:spPr>
        <p:txBody>
          <a:bodyPr>
            <a:normAutofit fontScale="92500" lnSpcReduction="20000"/>
          </a:bodyPr>
          <a:lstStyle/>
          <a:p>
            <a:pPr marL="0" indent="0">
              <a:buNone/>
            </a:pPr>
            <a:endParaRPr lang="en-US" dirty="0"/>
          </a:p>
          <a:p>
            <a:pPr marL="0" indent="0">
              <a:buNone/>
            </a:pPr>
            <a:r>
              <a:rPr lang="en-US" dirty="0"/>
              <a:t>7) </a:t>
            </a:r>
            <a:r>
              <a:rPr lang="en-US" dirty="0">
                <a:solidFill>
                  <a:srgbClr val="0070C0"/>
                </a:solidFill>
              </a:rPr>
              <a:t>Agency Crash Report Number</a:t>
            </a:r>
          </a:p>
          <a:p>
            <a:r>
              <a:rPr lang="en-US" dirty="0"/>
              <a:t>Enter the case number assigned by your agency. Enter the year in the left portion of the block followed by the sequential number. </a:t>
            </a:r>
          </a:p>
          <a:p>
            <a:endParaRPr lang="en-US" dirty="0"/>
          </a:p>
          <a:p>
            <a:pPr marL="0" indent="0">
              <a:buNone/>
            </a:pPr>
            <a:r>
              <a:rPr lang="en-US" dirty="0"/>
              <a:t>8) </a:t>
            </a:r>
            <a:r>
              <a:rPr lang="en-US" dirty="0">
                <a:solidFill>
                  <a:srgbClr val="0070C0"/>
                </a:solidFill>
              </a:rPr>
              <a:t>Address Number</a:t>
            </a:r>
          </a:p>
          <a:p>
            <a:r>
              <a:rPr lang="en-US" dirty="0"/>
              <a:t>Enter the address number closest to the crash, when available. </a:t>
            </a:r>
          </a:p>
          <a:p>
            <a:endParaRPr lang="en-US" dirty="0"/>
          </a:p>
          <a:p>
            <a:pPr marL="0" indent="0">
              <a:buNone/>
            </a:pPr>
            <a:r>
              <a:rPr lang="en-US" dirty="0"/>
              <a:t>9) </a:t>
            </a:r>
            <a:r>
              <a:rPr lang="en-US" dirty="0">
                <a:solidFill>
                  <a:srgbClr val="0070C0"/>
                </a:solidFill>
              </a:rPr>
              <a:t>Highway or Street Name</a:t>
            </a:r>
          </a:p>
          <a:p>
            <a:r>
              <a:rPr lang="en-US" dirty="0"/>
              <a:t>Enter the highway or street name (or number) on which the crash occurred.</a:t>
            </a:r>
          </a:p>
          <a:p>
            <a:r>
              <a:rPr lang="en-US" dirty="0"/>
              <a:t>The highway or street name should be the road the at-fault vehicle is traveling, whenever possible.</a:t>
            </a:r>
          </a:p>
          <a:p>
            <a:pPr marL="233363" indent="0">
              <a:buNone/>
            </a:pPr>
            <a:r>
              <a:rPr lang="en-US" dirty="0"/>
              <a:t>(For example where Interstate 90 and 94 run concurrent, always choose the higher number or higher class of roadway, this would be Interstate 94. When you have a State Route and US Route, the US Route would be the hierarchy.  When you have a common street that runs concurrent with a State Route, the Highway or Street name would go to the State Route).</a:t>
            </a:r>
          </a:p>
          <a:p>
            <a:pPr marL="0" indent="0">
              <a:buNone/>
            </a:pPr>
            <a:endParaRPr lang="en-US" dirty="0"/>
          </a:p>
        </p:txBody>
      </p:sp>
      <p:sp>
        <p:nvSpPr>
          <p:cNvPr id="5" name="Slide Number Placeholder 4">
            <a:extLst>
              <a:ext uri="{FF2B5EF4-FFF2-40B4-BE49-F238E27FC236}">
                <a16:creationId xmlns:a16="http://schemas.microsoft.com/office/drawing/2014/main" id="{5DEEF963-4C0F-4490-B179-4C553A6E0BF0}"/>
              </a:ext>
            </a:extLst>
          </p:cNvPr>
          <p:cNvSpPr>
            <a:spLocks noGrp="1"/>
          </p:cNvSpPr>
          <p:nvPr>
            <p:ph type="sldNum" sz="quarter" idx="12"/>
          </p:nvPr>
        </p:nvSpPr>
        <p:spPr/>
        <p:txBody>
          <a:bodyPr/>
          <a:lstStyle/>
          <a:p>
            <a:fld id="{8A7A6979-0714-4377-B894-6BE4C2D6E202}" type="slidenum">
              <a:rPr lang="en-US" smtClean="0"/>
              <a:pPr/>
              <a:t>13</a:t>
            </a:fld>
            <a:endParaRPr lang="en-US" dirty="0"/>
          </a:p>
        </p:txBody>
      </p:sp>
      <p:pic>
        <p:nvPicPr>
          <p:cNvPr id="4" name="Picture 3">
            <a:extLst>
              <a:ext uri="{FF2B5EF4-FFF2-40B4-BE49-F238E27FC236}">
                <a16:creationId xmlns:a16="http://schemas.microsoft.com/office/drawing/2014/main" id="{009FAFFC-95D1-476C-BBA8-9A6BC3B3743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199383" y="3429000"/>
            <a:ext cx="1362075" cy="476250"/>
          </a:xfrm>
          <a:prstGeom prst="rect">
            <a:avLst/>
          </a:prstGeom>
        </p:spPr>
      </p:pic>
    </p:spTree>
    <p:extLst>
      <p:ext uri="{BB962C8B-B14F-4D97-AF65-F5344CB8AC3E}">
        <p14:creationId xmlns:p14="http://schemas.microsoft.com/office/powerpoint/2010/main" val="636243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231136" y="740664"/>
            <a:ext cx="7729728" cy="5477256"/>
          </a:xfrm>
        </p:spPr>
        <p:txBody>
          <a:bodyPr>
            <a:normAutofit lnSpcReduction="10000"/>
          </a:bodyPr>
          <a:lstStyle/>
          <a:p>
            <a:pPr marL="0" indent="0">
              <a:buNone/>
            </a:pPr>
            <a:endParaRPr lang="en-US" dirty="0"/>
          </a:p>
          <a:p>
            <a:pPr marL="0" indent="0">
              <a:buNone/>
            </a:pPr>
            <a:r>
              <a:rPr lang="en-US" dirty="0"/>
              <a:t>10) </a:t>
            </a:r>
            <a:r>
              <a:rPr lang="en-US" dirty="0">
                <a:solidFill>
                  <a:srgbClr val="0070C0"/>
                </a:solidFill>
              </a:rPr>
              <a:t>At Intersection With</a:t>
            </a:r>
          </a:p>
          <a:p>
            <a:r>
              <a:rPr lang="en-US" dirty="0"/>
              <a:t>Enter the number(s) and/or name(s) of the intersection highway(s) and /or street(s).  An alley is not considered an intersection unless a TRAFFIC CONTROL DEVICE (TRFD) is present. </a:t>
            </a:r>
          </a:p>
          <a:p>
            <a:r>
              <a:rPr lang="en-US" b="1" u="sng" dirty="0"/>
              <a:t>When the crash is not at an intersection</a:t>
            </a:r>
            <a:r>
              <a:rPr lang="en-US" dirty="0"/>
              <a:t>, mark the other box and enter the information below:</a:t>
            </a:r>
          </a:p>
          <a:p>
            <a:pPr lvl="1">
              <a:buFont typeface="Wingdings" panose="05000000000000000000" pitchFamily="2" charset="2"/>
              <a:buChar char="§"/>
            </a:pPr>
            <a:r>
              <a:rPr lang="en-US" dirty="0"/>
              <a:t>Number or name of  highway/street upon which the crash occurred</a:t>
            </a:r>
          </a:p>
          <a:p>
            <a:pPr lvl="1">
              <a:buFont typeface="Wingdings" panose="05000000000000000000" pitchFamily="2" charset="2"/>
              <a:buChar char="§"/>
            </a:pPr>
            <a:r>
              <a:rPr lang="en-US" dirty="0"/>
              <a:t>Distance to the nearest intersection (FT or MI)</a:t>
            </a:r>
          </a:p>
          <a:p>
            <a:pPr lvl="1">
              <a:buFont typeface="Wingdings" panose="05000000000000000000" pitchFamily="2" charset="2"/>
              <a:buChar char="§"/>
            </a:pPr>
            <a:r>
              <a:rPr lang="en-US" dirty="0"/>
              <a:t>Direction from nearest intersection (N, E, S, or W)</a:t>
            </a:r>
          </a:p>
          <a:p>
            <a:pPr lvl="1">
              <a:buFont typeface="Wingdings" panose="05000000000000000000" pitchFamily="2" charset="2"/>
              <a:buChar char="§"/>
            </a:pPr>
            <a:r>
              <a:rPr lang="en-US" dirty="0"/>
              <a:t>Number or name of nearest intersecting highway/street</a:t>
            </a:r>
          </a:p>
          <a:p>
            <a:pPr marL="228600" lvl="1" indent="0">
              <a:buNone/>
            </a:pPr>
            <a:endParaRPr lang="en-US" dirty="0"/>
          </a:p>
          <a:p>
            <a:pPr marL="0" lvl="1" indent="0">
              <a:buNone/>
            </a:pPr>
            <a:r>
              <a:rPr lang="en-US" dirty="0"/>
              <a:t>11) </a:t>
            </a:r>
            <a:r>
              <a:rPr lang="en-US" sz="1800" dirty="0">
                <a:solidFill>
                  <a:srgbClr val="0070C0"/>
                </a:solidFill>
              </a:rPr>
              <a:t>City/Township</a:t>
            </a:r>
          </a:p>
          <a:p>
            <a:pPr marL="285750" lvl="1" indent="-285750"/>
            <a:r>
              <a:rPr lang="en-US" dirty="0"/>
              <a:t>Enter the name of the city/town/village in which the crash occurred and check the box for City.  OR, if the crash occurred outside incorporated limits, enter the name of the township or road district and check the box for Township.</a:t>
            </a:r>
          </a:p>
        </p:txBody>
      </p:sp>
      <p:sp>
        <p:nvSpPr>
          <p:cNvPr id="5" name="Slide Number Placeholder 4">
            <a:extLst>
              <a:ext uri="{FF2B5EF4-FFF2-40B4-BE49-F238E27FC236}">
                <a16:creationId xmlns:a16="http://schemas.microsoft.com/office/drawing/2014/main" id="{11C9E9ED-5109-40AA-AA90-12E0E1320050}"/>
              </a:ext>
            </a:extLst>
          </p:cNvPr>
          <p:cNvSpPr>
            <a:spLocks noGrp="1"/>
          </p:cNvSpPr>
          <p:nvPr>
            <p:ph type="sldNum" sz="quarter" idx="12"/>
          </p:nvPr>
        </p:nvSpPr>
        <p:spPr/>
        <p:txBody>
          <a:bodyPr/>
          <a:lstStyle/>
          <a:p>
            <a:fld id="{8A7A6979-0714-4377-B894-6BE4C2D6E202}" type="slidenum">
              <a:rPr lang="en-US" smtClean="0"/>
              <a:pPr/>
              <a:t>14</a:t>
            </a:fld>
            <a:endParaRPr lang="en-US" dirty="0"/>
          </a:p>
        </p:txBody>
      </p:sp>
      <p:pic>
        <p:nvPicPr>
          <p:cNvPr id="4" name="Picture 3">
            <a:extLst>
              <a:ext uri="{FF2B5EF4-FFF2-40B4-BE49-F238E27FC236}">
                <a16:creationId xmlns:a16="http://schemas.microsoft.com/office/drawing/2014/main" id="{AC33C8A5-797B-47EC-90B4-1F5E59D2AA5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960864" y="1243055"/>
            <a:ext cx="1945526" cy="2236237"/>
          </a:xfrm>
          <a:prstGeom prst="rect">
            <a:avLst/>
          </a:prstGeom>
        </p:spPr>
      </p:pic>
    </p:spTree>
    <p:extLst>
      <p:ext uri="{BB962C8B-B14F-4D97-AF65-F5344CB8AC3E}">
        <p14:creationId xmlns:p14="http://schemas.microsoft.com/office/powerpoint/2010/main" val="1922331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231136" y="740663"/>
            <a:ext cx="7729728" cy="6012677"/>
          </a:xfrm>
        </p:spPr>
        <p:txBody>
          <a:bodyPr/>
          <a:lstStyle/>
          <a:p>
            <a:pPr marL="0" indent="0">
              <a:buNone/>
            </a:pPr>
            <a:r>
              <a:rPr lang="en-US" dirty="0"/>
              <a:t>12) </a:t>
            </a:r>
            <a:r>
              <a:rPr lang="en-US" dirty="0">
                <a:solidFill>
                  <a:srgbClr val="0070C0"/>
                </a:solidFill>
              </a:rPr>
              <a:t>County</a:t>
            </a:r>
          </a:p>
          <a:p>
            <a:r>
              <a:rPr lang="en-US" dirty="0"/>
              <a:t>Enter the County in which the crash occurred.</a:t>
            </a:r>
          </a:p>
          <a:p>
            <a:pPr marL="0" indent="0">
              <a:spcBef>
                <a:spcPts val="0"/>
              </a:spcBef>
              <a:buNone/>
            </a:pPr>
            <a:endParaRPr lang="en-US" sz="1100" dirty="0"/>
          </a:p>
          <a:p>
            <a:pPr marL="0" indent="0">
              <a:buNone/>
            </a:pPr>
            <a:r>
              <a:rPr lang="en-US" dirty="0"/>
              <a:t>13) </a:t>
            </a:r>
            <a:r>
              <a:rPr lang="en-US" dirty="0">
                <a:solidFill>
                  <a:srgbClr val="0070C0"/>
                </a:solidFill>
              </a:rPr>
              <a:t>Intersection Related</a:t>
            </a:r>
          </a:p>
          <a:p>
            <a:r>
              <a:rPr lang="en-US" dirty="0"/>
              <a:t>Was this an intersection related crash? A crash does not have to actually occur at an intersection to be considered intersection related.</a:t>
            </a:r>
          </a:p>
          <a:p>
            <a:r>
              <a:rPr lang="en-US" dirty="0"/>
              <a:t>Per ANSI D16.1 An intersection is an area which 1) contains a crossing or connection of two or more roadways not classified as driveway accesses. 2) embraced within the prolongation of the lateral curb lines, or if none, the lateral boundary lines of the roadways.</a:t>
            </a:r>
          </a:p>
          <a:p>
            <a:r>
              <a:rPr lang="en-US" dirty="0"/>
              <a:t> </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A2DD88F-2E9A-4827-9DAF-7D8738B48047}"/>
              </a:ext>
            </a:extLst>
          </p:cNvPr>
          <p:cNvSpPr>
            <a:spLocks noGrp="1"/>
          </p:cNvSpPr>
          <p:nvPr>
            <p:ph type="sldNum" sz="quarter" idx="12"/>
          </p:nvPr>
        </p:nvSpPr>
        <p:spPr/>
        <p:txBody>
          <a:bodyPr/>
          <a:lstStyle/>
          <a:p>
            <a:fld id="{8A7A6979-0714-4377-B894-6BE4C2D6E202}" type="slidenum">
              <a:rPr lang="en-US" smtClean="0"/>
              <a:pPr/>
              <a:t>15</a:t>
            </a:fld>
            <a:endParaRPr lang="en-US" dirty="0"/>
          </a:p>
        </p:txBody>
      </p:sp>
      <p:pic>
        <p:nvPicPr>
          <p:cNvPr id="9" name="Content Placeholder 3">
            <a:extLst>
              <a:ext uri="{FF2B5EF4-FFF2-40B4-BE49-F238E27FC236}">
                <a16:creationId xmlns:a16="http://schemas.microsoft.com/office/drawing/2014/main" id="{2B6BDAF2-B1B8-4AEC-8377-01458DB4FBEF}"/>
              </a:ext>
            </a:extLst>
          </p:cNvPr>
          <p:cNvPicPr>
            <a:picLocks noChangeAspect="1"/>
          </p:cNvPicPr>
          <p:nvPr/>
        </p:nvPicPr>
        <p:blipFill>
          <a:blip r:embed="rId2"/>
          <a:stretch>
            <a:fillRect/>
          </a:stretch>
        </p:blipFill>
        <p:spPr>
          <a:xfrm>
            <a:off x="2231136" y="4524490"/>
            <a:ext cx="3619500" cy="2228850"/>
          </a:xfrm>
          <a:prstGeom prst="rect">
            <a:avLst/>
          </a:prstGeom>
        </p:spPr>
      </p:pic>
      <p:pic>
        <p:nvPicPr>
          <p:cNvPr id="11" name="Picture 10">
            <a:extLst>
              <a:ext uri="{FF2B5EF4-FFF2-40B4-BE49-F238E27FC236}">
                <a16:creationId xmlns:a16="http://schemas.microsoft.com/office/drawing/2014/main" id="{7DE7C9B4-78D1-4C75-BDF2-B1D70A01FE52}"/>
              </a:ext>
            </a:extLst>
          </p:cNvPr>
          <p:cNvPicPr>
            <a:picLocks noChangeAspect="1"/>
          </p:cNvPicPr>
          <p:nvPr/>
        </p:nvPicPr>
        <p:blipFill>
          <a:blip r:embed="rId3"/>
          <a:stretch>
            <a:fillRect/>
          </a:stretch>
        </p:blipFill>
        <p:spPr>
          <a:xfrm>
            <a:off x="6425184" y="4524490"/>
            <a:ext cx="3535680" cy="2228850"/>
          </a:xfrm>
          <a:prstGeom prst="rect">
            <a:avLst/>
          </a:prstGeom>
        </p:spPr>
      </p:pic>
    </p:spTree>
    <p:extLst>
      <p:ext uri="{BB962C8B-B14F-4D97-AF65-F5344CB8AC3E}">
        <p14:creationId xmlns:p14="http://schemas.microsoft.com/office/powerpoint/2010/main" val="1746738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3A3668-CF8B-4B63-BC56-E09C17F56E6F}"/>
              </a:ext>
            </a:extLst>
          </p:cNvPr>
          <p:cNvSpPr>
            <a:spLocks noGrp="1"/>
          </p:cNvSpPr>
          <p:nvPr>
            <p:ph idx="1"/>
          </p:nvPr>
        </p:nvSpPr>
        <p:spPr>
          <a:xfrm>
            <a:off x="2231136" y="625152"/>
            <a:ext cx="7729728" cy="5318448"/>
          </a:xfrm>
        </p:spPr>
        <p:txBody>
          <a:bodyPr>
            <a:normAutofit fontScale="85000" lnSpcReduction="10000"/>
          </a:bodyPr>
          <a:lstStyle/>
          <a:p>
            <a:r>
              <a:rPr lang="en-US" dirty="0"/>
              <a:t>This diagram depicts two separate intersections.  If the unshaded section between the two intersections was less than 33 feet, all three sections would be considered one intersection.</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dirty="0"/>
              <a:t>14) </a:t>
            </a:r>
            <a:r>
              <a:rPr lang="en-US" dirty="0">
                <a:solidFill>
                  <a:srgbClr val="0070C0"/>
                </a:solidFill>
              </a:rPr>
              <a:t>Private Property</a:t>
            </a:r>
          </a:p>
          <a:p>
            <a:r>
              <a:rPr lang="en-US" dirty="0"/>
              <a:t>If the crash began on, ended on, and all damage occurred on private property then mark Y </a:t>
            </a:r>
          </a:p>
          <a:p>
            <a:pPr lvl="0"/>
            <a:r>
              <a:rPr lang="en-US" dirty="0"/>
              <a:t>This is not the area to indicate that there was private property damage</a:t>
            </a:r>
          </a:p>
          <a:p>
            <a:pPr lvl="0"/>
            <a:endParaRPr lang="en-US" dirty="0"/>
          </a:p>
          <a:p>
            <a:pPr marL="0" indent="0">
              <a:buNone/>
            </a:pPr>
            <a:r>
              <a:rPr lang="en-US" dirty="0"/>
              <a:t>15) </a:t>
            </a:r>
            <a:r>
              <a:rPr lang="en-US" dirty="0">
                <a:solidFill>
                  <a:srgbClr val="0070C0"/>
                </a:solidFill>
              </a:rPr>
              <a:t>HIT &amp; RUN</a:t>
            </a:r>
          </a:p>
          <a:p>
            <a:pPr lvl="0"/>
            <a:r>
              <a:rPr lang="en-US" dirty="0"/>
              <a:t>Was this a hit and run crash?</a:t>
            </a:r>
          </a:p>
          <a:p>
            <a:endParaRPr lang="en-US" dirty="0"/>
          </a:p>
          <a:p>
            <a:endParaRPr lang="en-US" dirty="0"/>
          </a:p>
        </p:txBody>
      </p:sp>
      <p:sp>
        <p:nvSpPr>
          <p:cNvPr id="6" name="Slide Number Placeholder 5">
            <a:extLst>
              <a:ext uri="{FF2B5EF4-FFF2-40B4-BE49-F238E27FC236}">
                <a16:creationId xmlns:a16="http://schemas.microsoft.com/office/drawing/2014/main" id="{75CACE0B-FCC3-4B3A-AAF8-CE786F964035}"/>
              </a:ext>
            </a:extLst>
          </p:cNvPr>
          <p:cNvSpPr>
            <a:spLocks noGrp="1"/>
          </p:cNvSpPr>
          <p:nvPr>
            <p:ph type="sldNum" sz="quarter" idx="12"/>
          </p:nvPr>
        </p:nvSpPr>
        <p:spPr/>
        <p:txBody>
          <a:bodyPr/>
          <a:lstStyle/>
          <a:p>
            <a:fld id="{8A7A6979-0714-4377-B894-6BE4C2D6E202}" type="slidenum">
              <a:rPr lang="en-US" smtClean="0"/>
              <a:pPr/>
              <a:t>16</a:t>
            </a:fld>
            <a:endParaRPr lang="en-US" dirty="0"/>
          </a:p>
        </p:txBody>
      </p:sp>
      <p:pic>
        <p:nvPicPr>
          <p:cNvPr id="5" name="Picture 4">
            <a:extLst>
              <a:ext uri="{FF2B5EF4-FFF2-40B4-BE49-F238E27FC236}">
                <a16:creationId xmlns:a16="http://schemas.microsoft.com/office/drawing/2014/main" id="{6DF97DB6-03DA-4585-84C1-4B190099CA5D}"/>
              </a:ext>
            </a:extLst>
          </p:cNvPr>
          <p:cNvPicPr>
            <a:picLocks noChangeAspect="1"/>
          </p:cNvPicPr>
          <p:nvPr/>
        </p:nvPicPr>
        <p:blipFill>
          <a:blip r:embed="rId2"/>
          <a:stretch>
            <a:fillRect/>
          </a:stretch>
        </p:blipFill>
        <p:spPr>
          <a:xfrm>
            <a:off x="3886200" y="1393712"/>
            <a:ext cx="4419600" cy="2200275"/>
          </a:xfrm>
          <a:prstGeom prst="rect">
            <a:avLst/>
          </a:prstGeom>
        </p:spPr>
      </p:pic>
      <p:pic>
        <p:nvPicPr>
          <p:cNvPr id="4" name="Picture 3">
            <a:extLst>
              <a:ext uri="{FF2B5EF4-FFF2-40B4-BE49-F238E27FC236}">
                <a16:creationId xmlns:a16="http://schemas.microsoft.com/office/drawing/2014/main" id="{0952E353-E8B3-4AB9-9A3D-2EC945F29E9B}"/>
              </a:ext>
            </a:extLst>
          </p:cNvPr>
          <p:cNvPicPr>
            <a:picLocks noChangeAspect="1"/>
          </p:cNvPicPr>
          <p:nvPr/>
        </p:nvPicPr>
        <p:blipFill>
          <a:blip r:embed="rId3"/>
          <a:stretch>
            <a:fillRect/>
          </a:stretch>
        </p:blipFill>
        <p:spPr>
          <a:xfrm>
            <a:off x="10172116" y="3771900"/>
            <a:ext cx="1909631" cy="2868930"/>
          </a:xfrm>
          <a:prstGeom prst="rect">
            <a:avLst/>
          </a:prstGeom>
        </p:spPr>
      </p:pic>
    </p:spTree>
    <p:extLst>
      <p:ext uri="{BB962C8B-B14F-4D97-AF65-F5344CB8AC3E}">
        <p14:creationId xmlns:p14="http://schemas.microsoft.com/office/powerpoint/2010/main" val="2982725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231136" y="740664"/>
            <a:ext cx="7729728" cy="5477256"/>
          </a:xfrm>
        </p:spPr>
        <p:txBody>
          <a:bodyPr/>
          <a:lstStyle/>
          <a:p>
            <a:pPr marL="0" indent="0">
              <a:buNone/>
            </a:pPr>
            <a:endParaRPr lang="en-US" dirty="0"/>
          </a:p>
          <a:p>
            <a:pPr marL="0" indent="0">
              <a:buNone/>
            </a:pPr>
            <a:r>
              <a:rPr lang="en-US" dirty="0"/>
              <a:t>16) </a:t>
            </a:r>
            <a:r>
              <a:rPr lang="en-US" dirty="0">
                <a:solidFill>
                  <a:srgbClr val="0070C0"/>
                </a:solidFill>
              </a:rPr>
              <a:t>Date of crash</a:t>
            </a:r>
          </a:p>
          <a:p>
            <a:r>
              <a:rPr lang="en-US" dirty="0"/>
              <a:t>Enter date of crash (month, day, and year)</a:t>
            </a:r>
          </a:p>
          <a:p>
            <a:endParaRPr lang="en-US" dirty="0"/>
          </a:p>
          <a:p>
            <a:pPr marL="0" indent="0">
              <a:buNone/>
            </a:pPr>
            <a:r>
              <a:rPr lang="en-US" dirty="0"/>
              <a:t>17) </a:t>
            </a:r>
            <a:r>
              <a:rPr lang="en-US" dirty="0">
                <a:solidFill>
                  <a:srgbClr val="0070C0"/>
                </a:solidFill>
              </a:rPr>
              <a:t>Time of Crash</a:t>
            </a:r>
          </a:p>
          <a:p>
            <a:r>
              <a:rPr lang="en-US" dirty="0"/>
              <a:t>Enter the time of crash using civilian time, and mark the AM or PM box</a:t>
            </a:r>
          </a:p>
          <a:p>
            <a:endParaRPr lang="en-US" dirty="0"/>
          </a:p>
          <a:p>
            <a:pPr marL="0" indent="0">
              <a:buNone/>
            </a:pPr>
            <a:r>
              <a:rPr lang="en-US" dirty="0"/>
              <a:t>18) </a:t>
            </a:r>
            <a:r>
              <a:rPr lang="en-US" dirty="0">
                <a:solidFill>
                  <a:srgbClr val="0070C0"/>
                </a:solidFill>
              </a:rPr>
              <a:t>Dooring with a Pedalcyclist</a:t>
            </a:r>
          </a:p>
          <a:p>
            <a:r>
              <a:rPr lang="en-US" dirty="0"/>
              <a:t>A type of incident involving a pedalcyclist colliding with an open door of a parked or non-moving vehicle. </a:t>
            </a:r>
          </a:p>
          <a:p>
            <a:endParaRPr lang="en-US" dirty="0"/>
          </a:p>
          <a:p>
            <a:pPr marL="0" indent="0">
              <a:buNone/>
            </a:pPr>
            <a:r>
              <a:rPr lang="en-US" dirty="0"/>
              <a:t>19) </a:t>
            </a:r>
            <a:r>
              <a:rPr lang="en-US" dirty="0">
                <a:solidFill>
                  <a:srgbClr val="0070C0"/>
                </a:solidFill>
              </a:rPr>
              <a:t>Number of Motor Vehicles Involved</a:t>
            </a:r>
          </a:p>
          <a:p>
            <a:r>
              <a:rPr lang="en-US" dirty="0"/>
              <a:t>Enter the number of motor vehicles involved in the crash</a:t>
            </a:r>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97D3C959-768A-4D26-B726-3A2DB49F17A8}"/>
              </a:ext>
            </a:extLst>
          </p:cNvPr>
          <p:cNvSpPr>
            <a:spLocks noGrp="1"/>
          </p:cNvSpPr>
          <p:nvPr>
            <p:ph type="sldNum" sz="quarter" idx="12"/>
          </p:nvPr>
        </p:nvSpPr>
        <p:spPr/>
        <p:txBody>
          <a:bodyPr/>
          <a:lstStyle/>
          <a:p>
            <a:fld id="{8A7A6979-0714-4377-B894-6BE4C2D6E202}" type="slidenum">
              <a:rPr lang="en-US" smtClean="0"/>
              <a:pPr/>
              <a:t>17</a:t>
            </a:fld>
            <a:endParaRPr lang="en-US" dirty="0"/>
          </a:p>
        </p:txBody>
      </p:sp>
      <p:pic>
        <p:nvPicPr>
          <p:cNvPr id="4" name="Picture 3">
            <a:extLst>
              <a:ext uri="{FF2B5EF4-FFF2-40B4-BE49-F238E27FC236}">
                <a16:creationId xmlns:a16="http://schemas.microsoft.com/office/drawing/2014/main" id="{B73B4C75-4AB7-4F2B-BE94-B26D11B249C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960864" y="3310255"/>
            <a:ext cx="1972056" cy="2265810"/>
          </a:xfrm>
          <a:prstGeom prst="rect">
            <a:avLst/>
          </a:prstGeom>
        </p:spPr>
      </p:pic>
    </p:spTree>
    <p:extLst>
      <p:ext uri="{BB962C8B-B14F-4D97-AF65-F5344CB8AC3E}">
        <p14:creationId xmlns:p14="http://schemas.microsoft.com/office/powerpoint/2010/main" val="2617720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231136" y="740664"/>
            <a:ext cx="7729728" cy="5874740"/>
          </a:xfrm>
        </p:spPr>
        <p:txBody>
          <a:bodyPr>
            <a:normAutofit fontScale="77500" lnSpcReduction="20000"/>
          </a:bodyPr>
          <a:lstStyle/>
          <a:p>
            <a:pPr marL="0" indent="0">
              <a:buNone/>
            </a:pPr>
            <a:r>
              <a:rPr lang="en-US" dirty="0"/>
              <a:t>20) </a:t>
            </a:r>
            <a:r>
              <a:rPr lang="en-US" dirty="0">
                <a:solidFill>
                  <a:srgbClr val="0070C0"/>
                </a:solidFill>
              </a:rPr>
              <a:t>Secondary Crash</a:t>
            </a:r>
          </a:p>
          <a:p>
            <a:r>
              <a:rPr lang="en-US" dirty="0"/>
              <a:t>Was this crash a result of a previous traffic incident?</a:t>
            </a:r>
          </a:p>
          <a:p>
            <a:endParaRPr lang="en-US" dirty="0"/>
          </a:p>
          <a:p>
            <a:pPr marL="0" indent="0">
              <a:buNone/>
            </a:pPr>
            <a:r>
              <a:rPr lang="en-US" dirty="0"/>
              <a:t>21) </a:t>
            </a:r>
            <a:r>
              <a:rPr lang="en-US" dirty="0">
                <a:solidFill>
                  <a:srgbClr val="0070C0"/>
                </a:solidFill>
              </a:rPr>
              <a:t>Flow Condition</a:t>
            </a:r>
          </a:p>
          <a:p>
            <a:r>
              <a:rPr lang="en-US" dirty="0"/>
              <a:t>Was there efficient traffic movement or congestion at the time of the crash?</a:t>
            </a:r>
          </a:p>
          <a:p>
            <a:endParaRPr lang="en-US" dirty="0"/>
          </a:p>
          <a:p>
            <a:pPr marL="0" indent="0">
              <a:buNone/>
            </a:pPr>
            <a:r>
              <a:rPr lang="en-US" dirty="0"/>
              <a:t>22) </a:t>
            </a:r>
            <a:r>
              <a:rPr lang="en-US" dirty="0">
                <a:solidFill>
                  <a:srgbClr val="0070C0"/>
                </a:solidFill>
              </a:rPr>
              <a:t>Unit </a:t>
            </a:r>
          </a:p>
          <a:p>
            <a:r>
              <a:rPr lang="en-US" dirty="0"/>
              <a:t>Mark the appropriate box </a:t>
            </a:r>
          </a:p>
          <a:p>
            <a:pPr marL="690563">
              <a:buFont typeface="Wingdings" panose="05000000000000000000" pitchFamily="2" charset="2"/>
              <a:buChar char="q"/>
            </a:pPr>
            <a:r>
              <a:rPr lang="en-US" dirty="0"/>
              <a:t>Driver – person operating vehicle</a:t>
            </a:r>
          </a:p>
          <a:p>
            <a:pPr marL="690563">
              <a:buFont typeface="Wingdings" panose="05000000000000000000" pitchFamily="2" charset="2"/>
              <a:buChar char="q"/>
            </a:pPr>
            <a:r>
              <a:rPr lang="en-US" dirty="0"/>
              <a:t>Parked – when an unoccupied parked vehicle is struck</a:t>
            </a:r>
          </a:p>
          <a:p>
            <a:pPr marL="690563">
              <a:buFont typeface="Wingdings" panose="05000000000000000000" pitchFamily="2" charset="2"/>
              <a:buChar char="q"/>
            </a:pPr>
            <a:r>
              <a:rPr lang="en-US" dirty="0"/>
              <a:t>Driverless – when a vehicle is moving without a driver</a:t>
            </a:r>
          </a:p>
          <a:p>
            <a:pPr marL="690563">
              <a:buFont typeface="Wingdings" panose="05000000000000000000" pitchFamily="2" charset="2"/>
              <a:buChar char="q"/>
            </a:pPr>
            <a:r>
              <a:rPr lang="en-US" dirty="0"/>
              <a:t>Ped – Pedestrian</a:t>
            </a:r>
          </a:p>
          <a:p>
            <a:pPr marL="690563">
              <a:buFont typeface="Wingdings" panose="05000000000000000000" pitchFamily="2" charset="2"/>
              <a:buChar char="q"/>
            </a:pPr>
            <a:r>
              <a:rPr lang="en-US" dirty="0"/>
              <a:t>Pedal – Pedalcyclist is a person operating a bicycle, tricycle, unicycle, pedal car, etc.</a:t>
            </a:r>
          </a:p>
          <a:p>
            <a:pPr marL="690563">
              <a:buFont typeface="Wingdings" panose="05000000000000000000" pitchFamily="2" charset="2"/>
              <a:buChar char="q"/>
            </a:pPr>
            <a:r>
              <a:rPr lang="en-US" dirty="0"/>
              <a:t>Eques – Equestrian is a person riding an animal -does not include a horse-drawn carriage</a:t>
            </a:r>
          </a:p>
          <a:p>
            <a:pPr marL="690563">
              <a:buFont typeface="Wingdings" panose="05000000000000000000" pitchFamily="2" charset="2"/>
              <a:buChar char="q"/>
            </a:pPr>
            <a:r>
              <a:rPr lang="en-US" dirty="0"/>
              <a:t>NMV – occupant of a non-motor vehicle </a:t>
            </a:r>
          </a:p>
          <a:p>
            <a:pPr marL="690563">
              <a:buFont typeface="Wingdings" panose="05000000000000000000" pitchFamily="2" charset="2"/>
              <a:buChar char="q"/>
            </a:pPr>
            <a:r>
              <a:rPr lang="en-US" dirty="0"/>
              <a:t>NCV- Non-contact vehicle affects the crash without direct involvement</a:t>
            </a:r>
          </a:p>
          <a:p>
            <a:pPr marL="690563">
              <a:buFont typeface="Wingdings" panose="05000000000000000000" pitchFamily="2" charset="2"/>
              <a:buChar char="q"/>
            </a:pPr>
            <a:r>
              <a:rPr lang="en-US" dirty="0"/>
              <a:t>DV – Disabled vehicle </a:t>
            </a:r>
          </a:p>
          <a:p>
            <a:pPr marL="0" indent="0">
              <a:buNone/>
            </a:pPr>
            <a:r>
              <a:rPr lang="en-US" dirty="0">
                <a:solidFill>
                  <a:srgbClr val="FF0000"/>
                </a:solidFill>
              </a:rPr>
              <a:t>NOTE: Enter the apparent at-fault driver as Unit 1 whenever possible. </a:t>
            </a:r>
          </a:p>
        </p:txBody>
      </p:sp>
      <p:sp>
        <p:nvSpPr>
          <p:cNvPr id="5" name="Slide Number Placeholder 4">
            <a:extLst>
              <a:ext uri="{FF2B5EF4-FFF2-40B4-BE49-F238E27FC236}">
                <a16:creationId xmlns:a16="http://schemas.microsoft.com/office/drawing/2014/main" id="{A4D60B58-8755-4EA1-98F6-F4BD79A7495D}"/>
              </a:ext>
            </a:extLst>
          </p:cNvPr>
          <p:cNvSpPr>
            <a:spLocks noGrp="1"/>
          </p:cNvSpPr>
          <p:nvPr>
            <p:ph type="sldNum" sz="quarter" idx="12"/>
          </p:nvPr>
        </p:nvSpPr>
        <p:spPr/>
        <p:txBody>
          <a:bodyPr/>
          <a:lstStyle/>
          <a:p>
            <a:fld id="{8A7A6979-0714-4377-B894-6BE4C2D6E202}" type="slidenum">
              <a:rPr lang="en-US" smtClean="0"/>
              <a:pPr/>
              <a:t>18</a:t>
            </a:fld>
            <a:endParaRPr lang="en-US" dirty="0"/>
          </a:p>
        </p:txBody>
      </p:sp>
      <p:pic>
        <p:nvPicPr>
          <p:cNvPr id="4" name="Picture 3">
            <a:extLst>
              <a:ext uri="{FF2B5EF4-FFF2-40B4-BE49-F238E27FC236}">
                <a16:creationId xmlns:a16="http://schemas.microsoft.com/office/drawing/2014/main" id="{1594E610-B827-4D42-8155-E7D13C5350F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787928" y="2268458"/>
            <a:ext cx="2893314" cy="1865375"/>
          </a:xfrm>
          <a:prstGeom prst="rect">
            <a:avLst/>
          </a:prstGeom>
        </p:spPr>
      </p:pic>
    </p:spTree>
    <p:extLst>
      <p:ext uri="{BB962C8B-B14F-4D97-AF65-F5344CB8AC3E}">
        <p14:creationId xmlns:p14="http://schemas.microsoft.com/office/powerpoint/2010/main" val="2060934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361764" y="768656"/>
            <a:ext cx="7729728" cy="5477256"/>
          </a:xfrm>
        </p:spPr>
        <p:txBody>
          <a:bodyPr/>
          <a:lstStyle/>
          <a:p>
            <a:pPr marL="0" indent="0">
              <a:buNone/>
            </a:pPr>
            <a:endParaRPr lang="en-US" dirty="0"/>
          </a:p>
          <a:p>
            <a:pPr marL="0" indent="0">
              <a:buNone/>
            </a:pPr>
            <a:r>
              <a:rPr lang="en-US" dirty="0"/>
              <a:t>23) </a:t>
            </a:r>
            <a:r>
              <a:rPr lang="en-US" dirty="0">
                <a:solidFill>
                  <a:srgbClr val="0070C0"/>
                </a:solidFill>
              </a:rPr>
              <a:t>Last Name, First Name, Middle Initial</a:t>
            </a:r>
          </a:p>
          <a:p>
            <a:r>
              <a:rPr lang="en-US" dirty="0"/>
              <a:t>Enter the last name, first name and middle initial for that person</a:t>
            </a:r>
          </a:p>
          <a:p>
            <a:endParaRPr lang="en-US" dirty="0"/>
          </a:p>
          <a:p>
            <a:pPr marL="0" indent="0">
              <a:buNone/>
            </a:pPr>
            <a:r>
              <a:rPr lang="en-US" dirty="0"/>
              <a:t>24) </a:t>
            </a:r>
            <a:r>
              <a:rPr lang="en-US" dirty="0">
                <a:solidFill>
                  <a:srgbClr val="0070C0"/>
                </a:solidFill>
              </a:rPr>
              <a:t>Date of Birth</a:t>
            </a:r>
          </a:p>
          <a:p>
            <a:r>
              <a:rPr lang="en-US" dirty="0"/>
              <a:t>Enter the date of birth (month, day, and year) for that person</a:t>
            </a:r>
          </a:p>
          <a:p>
            <a:pPr marL="0" indent="0">
              <a:buNone/>
            </a:pPr>
            <a:endParaRPr lang="en-US" dirty="0"/>
          </a:p>
          <a:p>
            <a:pPr marL="0" indent="0">
              <a:buNone/>
            </a:pPr>
            <a:r>
              <a:rPr lang="en-US" dirty="0"/>
              <a:t>25) </a:t>
            </a:r>
            <a:r>
              <a:rPr lang="en-US" dirty="0">
                <a:solidFill>
                  <a:srgbClr val="0070C0"/>
                </a:solidFill>
              </a:rPr>
              <a:t>Street Address</a:t>
            </a:r>
          </a:p>
          <a:p>
            <a:r>
              <a:rPr lang="en-US" dirty="0"/>
              <a:t>Enter the street address for that person</a:t>
            </a:r>
          </a:p>
          <a:p>
            <a:pPr marL="0" indent="0">
              <a:buNone/>
            </a:pPr>
            <a:endParaRPr lang="en-US" dirty="0"/>
          </a:p>
          <a:p>
            <a:pPr marL="0" indent="0">
              <a:buNone/>
            </a:pPr>
            <a:r>
              <a:rPr lang="en-US" dirty="0"/>
              <a:t>26) </a:t>
            </a:r>
            <a:r>
              <a:rPr lang="en-US" dirty="0">
                <a:solidFill>
                  <a:srgbClr val="0070C0"/>
                </a:solidFill>
              </a:rPr>
              <a:t>Sex</a:t>
            </a:r>
          </a:p>
          <a:p>
            <a:r>
              <a:rPr lang="en-US" dirty="0"/>
              <a:t>Indicate the sex of that person by putting M for male and F for female</a:t>
            </a:r>
          </a:p>
        </p:txBody>
      </p:sp>
      <p:sp>
        <p:nvSpPr>
          <p:cNvPr id="5" name="Slide Number Placeholder 4">
            <a:extLst>
              <a:ext uri="{FF2B5EF4-FFF2-40B4-BE49-F238E27FC236}">
                <a16:creationId xmlns:a16="http://schemas.microsoft.com/office/drawing/2014/main" id="{3F5693A0-B99D-4253-9459-03E4804B8F66}"/>
              </a:ext>
            </a:extLst>
          </p:cNvPr>
          <p:cNvSpPr>
            <a:spLocks noGrp="1"/>
          </p:cNvSpPr>
          <p:nvPr>
            <p:ph type="sldNum" sz="quarter" idx="12"/>
          </p:nvPr>
        </p:nvSpPr>
        <p:spPr/>
        <p:txBody>
          <a:bodyPr/>
          <a:lstStyle/>
          <a:p>
            <a:fld id="{8A7A6979-0714-4377-B894-6BE4C2D6E202}" type="slidenum">
              <a:rPr lang="en-US" smtClean="0"/>
              <a:pPr/>
              <a:t>19</a:t>
            </a:fld>
            <a:endParaRPr lang="en-US" dirty="0"/>
          </a:p>
        </p:txBody>
      </p:sp>
      <p:pic>
        <p:nvPicPr>
          <p:cNvPr id="4" name="Picture 3">
            <a:extLst>
              <a:ext uri="{FF2B5EF4-FFF2-40B4-BE49-F238E27FC236}">
                <a16:creationId xmlns:a16="http://schemas.microsoft.com/office/drawing/2014/main" id="{93AF8C1F-F877-484C-BB4A-39FC4325884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923748" y="4366727"/>
            <a:ext cx="1673331" cy="1551634"/>
          </a:xfrm>
          <a:prstGeom prst="rect">
            <a:avLst/>
          </a:prstGeom>
        </p:spPr>
      </p:pic>
    </p:spTree>
    <p:extLst>
      <p:ext uri="{BB962C8B-B14F-4D97-AF65-F5344CB8AC3E}">
        <p14:creationId xmlns:p14="http://schemas.microsoft.com/office/powerpoint/2010/main" val="1720592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6E40C-ED47-43A0-BD03-322471CB6B44}"/>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3E941C14-1074-4BCA-B505-1473052600B2}"/>
              </a:ext>
            </a:extLst>
          </p:cNvPr>
          <p:cNvSpPr>
            <a:spLocks noGrp="1"/>
          </p:cNvSpPr>
          <p:nvPr>
            <p:ph idx="1"/>
          </p:nvPr>
        </p:nvSpPr>
        <p:spPr>
          <a:xfrm>
            <a:off x="2589212" y="1325880"/>
            <a:ext cx="8915400" cy="5330952"/>
          </a:xfrm>
        </p:spPr>
        <p:txBody>
          <a:bodyPr>
            <a:normAutofit lnSpcReduction="10000"/>
          </a:bodyPr>
          <a:lstStyle/>
          <a:p>
            <a:r>
              <a:rPr lang="en-US" sz="1600" b="1" dirty="0"/>
              <a:t>Illinois Department of Transportation, Office of Planning &amp; Programming</a:t>
            </a:r>
          </a:p>
          <a:p>
            <a:pPr marL="0" indent="0">
              <a:buNone/>
            </a:pPr>
            <a:r>
              <a:rPr lang="en-US" sz="1600" b="1" dirty="0"/>
              <a:t>      Bureau of Data Collection</a:t>
            </a:r>
          </a:p>
          <a:p>
            <a:pPr marL="0" indent="0">
              <a:buNone/>
            </a:pPr>
            <a:r>
              <a:rPr lang="en-US" sz="1600" dirty="0"/>
              <a:t>      2300 S. Dirksen Parkway</a:t>
            </a:r>
          </a:p>
          <a:p>
            <a:pPr marL="0" indent="0">
              <a:buNone/>
            </a:pPr>
            <a:r>
              <a:rPr lang="en-US" sz="1600" dirty="0"/>
              <a:t>      Springfield, IL 62764</a:t>
            </a:r>
          </a:p>
          <a:p>
            <a:pPr marL="0" indent="0">
              <a:buNone/>
            </a:pPr>
            <a:endParaRPr lang="en-US" sz="1000" dirty="0"/>
          </a:p>
          <a:p>
            <a:r>
              <a:rPr lang="en-US" sz="1500" b="1" dirty="0"/>
              <a:t>Greg Gifford</a:t>
            </a:r>
          </a:p>
          <a:p>
            <a:pPr lvl="1"/>
            <a:r>
              <a:rPr lang="en-US" sz="1500" dirty="0"/>
              <a:t>Fatal Data Investigations Specialist</a:t>
            </a:r>
          </a:p>
          <a:p>
            <a:pPr lvl="1"/>
            <a:r>
              <a:rPr lang="en-US" sz="1500" dirty="0"/>
              <a:t>217-785-3073; </a:t>
            </a:r>
            <a:r>
              <a:rPr lang="en-US" sz="1500" dirty="0">
                <a:hlinkClick r:id="rId2"/>
              </a:rPr>
              <a:t>Gregory.Gifford@illinois.gov</a:t>
            </a:r>
            <a:endParaRPr lang="en-US" sz="1500" dirty="0"/>
          </a:p>
          <a:p>
            <a:pPr marL="457200" lvl="1" indent="0">
              <a:buNone/>
            </a:pPr>
            <a:endParaRPr lang="en-US" sz="1000" dirty="0"/>
          </a:p>
          <a:p>
            <a:r>
              <a:rPr lang="en-US" sz="1500" b="1" dirty="0"/>
              <a:t>Anne Hillen</a:t>
            </a:r>
          </a:p>
          <a:p>
            <a:pPr lvl="1"/>
            <a:r>
              <a:rPr lang="en-US" sz="1500" dirty="0"/>
              <a:t>Traffic Statistics Manager</a:t>
            </a:r>
          </a:p>
          <a:p>
            <a:pPr lvl="1"/>
            <a:r>
              <a:rPr lang="en-US" sz="1500" dirty="0"/>
              <a:t>217-785-2736; </a:t>
            </a:r>
            <a:r>
              <a:rPr lang="en-US" sz="1500" dirty="0">
                <a:hlinkClick r:id="rId3"/>
              </a:rPr>
              <a:t>Anne.Hillen@illinois.gov</a:t>
            </a:r>
            <a:endParaRPr lang="en-US" sz="1500" dirty="0"/>
          </a:p>
          <a:p>
            <a:pPr marL="457200" lvl="1" indent="0">
              <a:buNone/>
            </a:pPr>
            <a:endParaRPr lang="en-US" sz="1000" dirty="0"/>
          </a:p>
          <a:p>
            <a:r>
              <a:rPr lang="en-US" sz="1500" b="1" dirty="0"/>
              <a:t>Mark Blankenship</a:t>
            </a:r>
          </a:p>
          <a:p>
            <a:pPr lvl="1"/>
            <a:r>
              <a:rPr lang="en-US" sz="1500" dirty="0"/>
              <a:t>Crash Information Section Manager</a:t>
            </a:r>
          </a:p>
          <a:p>
            <a:pPr lvl="1"/>
            <a:r>
              <a:rPr lang="en-US" sz="1500" dirty="0"/>
              <a:t>217-785-3056; </a:t>
            </a:r>
            <a:r>
              <a:rPr lang="en-US" sz="1500" dirty="0">
                <a:hlinkClick r:id="rId4"/>
              </a:rPr>
              <a:t>Mark.Blankenship@illinois.gov</a:t>
            </a:r>
            <a:endParaRPr lang="en-US" sz="1500" dirty="0"/>
          </a:p>
          <a:p>
            <a:pPr lvl="1"/>
            <a:endParaRPr lang="en-US" sz="1500" dirty="0"/>
          </a:p>
          <a:p>
            <a:pPr marL="457200" lvl="1" indent="0">
              <a:buNone/>
            </a:pPr>
            <a:endParaRPr lang="en-US" sz="1500" dirty="0"/>
          </a:p>
        </p:txBody>
      </p:sp>
      <p:sp>
        <p:nvSpPr>
          <p:cNvPr id="5" name="Slide Number Placeholder 4">
            <a:extLst>
              <a:ext uri="{FF2B5EF4-FFF2-40B4-BE49-F238E27FC236}">
                <a16:creationId xmlns:a16="http://schemas.microsoft.com/office/drawing/2014/main" id="{AF2B1E6F-B79E-4370-9FB7-2D3ECEB0B777}"/>
              </a:ext>
            </a:extLst>
          </p:cNvPr>
          <p:cNvSpPr>
            <a:spLocks noGrp="1"/>
          </p:cNvSpPr>
          <p:nvPr>
            <p:ph type="sldNum" sz="quarter" idx="12"/>
          </p:nvPr>
        </p:nvSpPr>
        <p:spPr/>
        <p:txBody>
          <a:bodyPr/>
          <a:lstStyle/>
          <a:p>
            <a:fld id="{8A7A6979-0714-4377-B894-6BE4C2D6E202}" type="slidenum">
              <a:rPr lang="en-US" smtClean="0"/>
              <a:pPr/>
              <a:t>2</a:t>
            </a:fld>
            <a:endParaRPr lang="en-US" dirty="0"/>
          </a:p>
        </p:txBody>
      </p:sp>
    </p:spTree>
    <p:extLst>
      <p:ext uri="{BB962C8B-B14F-4D97-AF65-F5344CB8AC3E}">
        <p14:creationId xmlns:p14="http://schemas.microsoft.com/office/powerpoint/2010/main" val="1718790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231136" y="740664"/>
            <a:ext cx="7729728" cy="5477256"/>
          </a:xfrm>
        </p:spPr>
        <p:txBody>
          <a:bodyPr>
            <a:normAutofit fontScale="70000" lnSpcReduction="20000"/>
          </a:bodyPr>
          <a:lstStyle/>
          <a:p>
            <a:pPr marL="0" indent="0">
              <a:buNone/>
            </a:pPr>
            <a:r>
              <a:rPr lang="en-US" dirty="0"/>
              <a:t>27) </a:t>
            </a:r>
            <a:r>
              <a:rPr lang="en-US" dirty="0">
                <a:solidFill>
                  <a:srgbClr val="0070C0"/>
                </a:solidFill>
              </a:rPr>
              <a:t>Safety Equipment Used (SAFT)</a:t>
            </a:r>
          </a:p>
          <a:p>
            <a:r>
              <a:rPr lang="en-US" dirty="0"/>
              <a:t>Enter a valid value from below</a:t>
            </a:r>
          </a:p>
          <a:p>
            <a:pPr marL="344488" indent="0">
              <a:buNone/>
            </a:pPr>
            <a:r>
              <a:rPr lang="en-US" dirty="0"/>
              <a:t>1  Not applicable</a:t>
            </a:r>
          </a:p>
          <a:p>
            <a:pPr marL="344488" indent="0">
              <a:buNone/>
            </a:pPr>
            <a:r>
              <a:rPr lang="en-US" dirty="0"/>
              <a:t>2  Shoulder and lap belt used</a:t>
            </a:r>
          </a:p>
          <a:p>
            <a:pPr marL="344488" indent="0">
              <a:buNone/>
            </a:pPr>
            <a:r>
              <a:rPr lang="en-US" dirty="0"/>
              <a:t>3  Safety belt not used</a:t>
            </a:r>
          </a:p>
          <a:p>
            <a:pPr marL="344488" indent="0">
              <a:buNone/>
            </a:pPr>
            <a:r>
              <a:rPr lang="en-US" dirty="0"/>
              <a:t>5  Helmet not used</a:t>
            </a:r>
          </a:p>
          <a:p>
            <a:pPr marL="344488" indent="0">
              <a:buNone/>
            </a:pPr>
            <a:r>
              <a:rPr lang="en-US" dirty="0"/>
              <a:t>7  Child restraint used improperly </a:t>
            </a:r>
          </a:p>
          <a:p>
            <a:pPr marL="344488" indent="0">
              <a:buNone/>
            </a:pPr>
            <a:r>
              <a:rPr lang="en-US" dirty="0"/>
              <a:t>8  Child restraint not used</a:t>
            </a:r>
          </a:p>
          <a:p>
            <a:pPr marL="344488" indent="0">
              <a:buNone/>
            </a:pPr>
            <a:r>
              <a:rPr lang="en-US" dirty="0"/>
              <a:t>9  Usage unknown</a:t>
            </a:r>
          </a:p>
          <a:p>
            <a:pPr marL="344488" indent="0">
              <a:buNone/>
            </a:pPr>
            <a:r>
              <a:rPr lang="en-US" dirty="0"/>
              <a:t>10  Should/lap belt used improperly</a:t>
            </a:r>
          </a:p>
          <a:p>
            <a:pPr marL="344488" indent="0">
              <a:buNone/>
            </a:pPr>
            <a:r>
              <a:rPr lang="en-US" dirty="0"/>
              <a:t>11  Booster seat</a:t>
            </a:r>
          </a:p>
          <a:p>
            <a:pPr marL="344488" indent="0">
              <a:buNone/>
            </a:pPr>
            <a:r>
              <a:rPr lang="en-US" dirty="0"/>
              <a:t>12  Child Restraint – forward facing</a:t>
            </a:r>
          </a:p>
          <a:p>
            <a:pPr marL="344488" indent="0">
              <a:buNone/>
            </a:pPr>
            <a:r>
              <a:rPr lang="en-US" dirty="0"/>
              <a:t>13  Child Restraint – rear facing</a:t>
            </a:r>
          </a:p>
          <a:p>
            <a:pPr marL="344488" indent="0">
              <a:buNone/>
            </a:pPr>
            <a:r>
              <a:rPr lang="en-US" dirty="0"/>
              <a:t>14  Child Restraint – type unknown</a:t>
            </a:r>
          </a:p>
          <a:p>
            <a:pPr marL="344488" indent="0">
              <a:buNone/>
            </a:pPr>
            <a:r>
              <a:rPr lang="en-US" dirty="0"/>
              <a:t>15  Stretcher</a:t>
            </a:r>
          </a:p>
          <a:p>
            <a:pPr marL="344488" indent="0">
              <a:buNone/>
            </a:pPr>
            <a:r>
              <a:rPr lang="en-US" dirty="0"/>
              <a:t>16  Wheelchair</a:t>
            </a:r>
          </a:p>
          <a:p>
            <a:pPr marL="344488" indent="0">
              <a:buNone/>
            </a:pPr>
            <a:r>
              <a:rPr lang="en-US" dirty="0"/>
              <a:t>17  DOT Compliant Motorcycle Helmet</a:t>
            </a:r>
          </a:p>
          <a:p>
            <a:pPr marL="344488" indent="0">
              <a:buNone/>
            </a:pPr>
            <a:r>
              <a:rPr lang="en-US" dirty="0"/>
              <a:t>18  Not DOT Compliant Motorcycle Helmet</a:t>
            </a:r>
          </a:p>
          <a:p>
            <a:pPr marL="344488" indent="0">
              <a:buNone/>
            </a:pPr>
            <a:r>
              <a:rPr lang="en-US" dirty="0"/>
              <a:t>19  Bicycle Helmet (Pedalcyclist involved only)</a:t>
            </a:r>
          </a:p>
          <a:p>
            <a:pPr marL="0" indent="0">
              <a:buNone/>
            </a:pPr>
            <a:endParaRPr lang="en-US" dirty="0"/>
          </a:p>
        </p:txBody>
      </p:sp>
      <p:sp>
        <p:nvSpPr>
          <p:cNvPr id="5" name="Slide Number Placeholder 4">
            <a:extLst>
              <a:ext uri="{FF2B5EF4-FFF2-40B4-BE49-F238E27FC236}">
                <a16:creationId xmlns:a16="http://schemas.microsoft.com/office/drawing/2014/main" id="{70405A51-F79C-4B39-8A45-C39C03F192B0}"/>
              </a:ext>
            </a:extLst>
          </p:cNvPr>
          <p:cNvSpPr>
            <a:spLocks noGrp="1"/>
          </p:cNvSpPr>
          <p:nvPr>
            <p:ph type="sldNum" sz="quarter" idx="12"/>
          </p:nvPr>
        </p:nvSpPr>
        <p:spPr/>
        <p:txBody>
          <a:bodyPr/>
          <a:lstStyle/>
          <a:p>
            <a:fld id="{8A7A6979-0714-4377-B894-6BE4C2D6E202}" type="slidenum">
              <a:rPr lang="en-US" smtClean="0"/>
              <a:pPr/>
              <a:t>20</a:t>
            </a:fld>
            <a:endParaRPr lang="en-US" dirty="0"/>
          </a:p>
        </p:txBody>
      </p:sp>
      <p:pic>
        <p:nvPicPr>
          <p:cNvPr id="4" name="Picture 3">
            <a:extLst>
              <a:ext uri="{FF2B5EF4-FFF2-40B4-BE49-F238E27FC236}">
                <a16:creationId xmlns:a16="http://schemas.microsoft.com/office/drawing/2014/main" id="{A3DBBA89-0D22-472E-B572-5DEE956FD9B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96000" y="1683056"/>
            <a:ext cx="5016194" cy="3268980"/>
          </a:xfrm>
          <a:prstGeom prst="rect">
            <a:avLst/>
          </a:prstGeom>
        </p:spPr>
      </p:pic>
    </p:spTree>
    <p:extLst>
      <p:ext uri="{BB962C8B-B14F-4D97-AF65-F5344CB8AC3E}">
        <p14:creationId xmlns:p14="http://schemas.microsoft.com/office/powerpoint/2010/main" val="2222809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231136" y="740664"/>
            <a:ext cx="7729728" cy="5477256"/>
          </a:xfrm>
        </p:spPr>
        <p:txBody>
          <a:bodyPr>
            <a:normAutofit/>
          </a:bodyPr>
          <a:lstStyle/>
          <a:p>
            <a:pPr marL="0" indent="0">
              <a:buNone/>
            </a:pPr>
            <a:endParaRPr lang="en-US" dirty="0"/>
          </a:p>
          <a:p>
            <a:pPr marL="0" indent="0">
              <a:buNone/>
            </a:pPr>
            <a:r>
              <a:rPr lang="en-US" dirty="0"/>
              <a:t>28) </a:t>
            </a:r>
            <a:r>
              <a:rPr lang="en-US" dirty="0">
                <a:solidFill>
                  <a:srgbClr val="0070C0"/>
                </a:solidFill>
              </a:rPr>
              <a:t>Air Bag Deployed </a:t>
            </a:r>
          </a:p>
          <a:p>
            <a:r>
              <a:rPr lang="en-US" dirty="0"/>
              <a:t>Enter a valid value from below</a:t>
            </a:r>
          </a:p>
          <a:p>
            <a:pPr marL="344488" lvl="1" indent="0">
              <a:buNone/>
            </a:pPr>
            <a:r>
              <a:rPr lang="en-US" dirty="0"/>
              <a:t>3  Not applicable</a:t>
            </a:r>
          </a:p>
          <a:p>
            <a:pPr marL="344488" lvl="1" indent="0">
              <a:buNone/>
            </a:pPr>
            <a:r>
              <a:rPr lang="en-US" dirty="0"/>
              <a:t>4  Did not deploy</a:t>
            </a:r>
          </a:p>
          <a:p>
            <a:pPr marL="344488" lvl="1" indent="0">
              <a:buNone/>
            </a:pPr>
            <a:r>
              <a:rPr lang="en-US" dirty="0"/>
              <a:t>5  Deployed, front</a:t>
            </a:r>
          </a:p>
          <a:p>
            <a:pPr marL="344488" lvl="1" indent="0">
              <a:buNone/>
            </a:pPr>
            <a:r>
              <a:rPr lang="en-US" dirty="0"/>
              <a:t>6  Deployed, side</a:t>
            </a:r>
          </a:p>
          <a:p>
            <a:pPr marL="344488" lvl="1" indent="0">
              <a:buNone/>
            </a:pPr>
            <a:r>
              <a:rPr lang="en-US" dirty="0"/>
              <a:t>7  Deployed, other (knee, air belt, etc.)</a:t>
            </a:r>
          </a:p>
          <a:p>
            <a:pPr marL="344488" lvl="1" indent="0">
              <a:buNone/>
            </a:pPr>
            <a:r>
              <a:rPr lang="en-US" dirty="0"/>
              <a:t>8  Deployed, combination</a:t>
            </a:r>
          </a:p>
          <a:p>
            <a:pPr marL="344488" lvl="1" indent="0">
              <a:buNone/>
            </a:pPr>
            <a:r>
              <a:rPr lang="en-US" dirty="0"/>
              <a:t>9  Deployed, unknown</a:t>
            </a:r>
          </a:p>
          <a:p>
            <a:pPr marL="0" indent="0">
              <a:buNone/>
            </a:pPr>
            <a:endParaRPr lang="en-US" sz="1000" dirty="0"/>
          </a:p>
          <a:p>
            <a:pPr marL="0" indent="0">
              <a:buNone/>
            </a:pPr>
            <a:r>
              <a:rPr lang="en-US" dirty="0"/>
              <a:t>29) </a:t>
            </a:r>
            <a:r>
              <a:rPr lang="en-US" dirty="0">
                <a:solidFill>
                  <a:srgbClr val="0070C0"/>
                </a:solidFill>
              </a:rPr>
              <a:t>City, State and Zip</a:t>
            </a:r>
          </a:p>
          <a:p>
            <a:r>
              <a:rPr lang="en-US" dirty="0"/>
              <a:t>Enter the city, state and zip of the person involved</a:t>
            </a:r>
          </a:p>
          <a:p>
            <a:pPr marL="0" indent="0">
              <a:buNone/>
            </a:pPr>
            <a:endParaRPr lang="en-US" dirty="0"/>
          </a:p>
        </p:txBody>
      </p:sp>
      <p:sp>
        <p:nvSpPr>
          <p:cNvPr id="5" name="Slide Number Placeholder 4">
            <a:extLst>
              <a:ext uri="{FF2B5EF4-FFF2-40B4-BE49-F238E27FC236}">
                <a16:creationId xmlns:a16="http://schemas.microsoft.com/office/drawing/2014/main" id="{4EAF5C28-1D58-434A-92BC-1BC64CD32C6D}"/>
              </a:ext>
            </a:extLst>
          </p:cNvPr>
          <p:cNvSpPr>
            <a:spLocks noGrp="1"/>
          </p:cNvSpPr>
          <p:nvPr>
            <p:ph type="sldNum" sz="quarter" idx="12"/>
          </p:nvPr>
        </p:nvSpPr>
        <p:spPr/>
        <p:txBody>
          <a:bodyPr/>
          <a:lstStyle/>
          <a:p>
            <a:fld id="{8A7A6979-0714-4377-B894-6BE4C2D6E202}" type="slidenum">
              <a:rPr lang="en-US" smtClean="0"/>
              <a:pPr/>
              <a:t>21</a:t>
            </a:fld>
            <a:endParaRPr lang="en-US" dirty="0"/>
          </a:p>
        </p:txBody>
      </p:sp>
      <p:pic>
        <p:nvPicPr>
          <p:cNvPr id="4" name="Picture 3">
            <a:extLst>
              <a:ext uri="{FF2B5EF4-FFF2-40B4-BE49-F238E27FC236}">
                <a16:creationId xmlns:a16="http://schemas.microsoft.com/office/drawing/2014/main" id="{E945AFBB-016F-41AE-80F3-963D2C45812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98436" y="1152907"/>
            <a:ext cx="3810000" cy="2733675"/>
          </a:xfrm>
          <a:prstGeom prst="rect">
            <a:avLst/>
          </a:prstGeom>
        </p:spPr>
      </p:pic>
    </p:spTree>
    <p:extLst>
      <p:ext uri="{BB962C8B-B14F-4D97-AF65-F5344CB8AC3E}">
        <p14:creationId xmlns:p14="http://schemas.microsoft.com/office/powerpoint/2010/main" val="1537302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231135" y="740664"/>
            <a:ext cx="8237811" cy="5477256"/>
          </a:xfrm>
        </p:spPr>
        <p:txBody>
          <a:bodyPr>
            <a:normAutofit fontScale="92500" lnSpcReduction="20000"/>
          </a:bodyPr>
          <a:lstStyle/>
          <a:p>
            <a:pPr marL="0" indent="0">
              <a:buNone/>
            </a:pPr>
            <a:r>
              <a:rPr lang="en-US" dirty="0"/>
              <a:t>30</a:t>
            </a:r>
            <a:r>
              <a:rPr lang="en-US" dirty="0">
                <a:solidFill>
                  <a:srgbClr val="0070C0"/>
                </a:solidFill>
              </a:rPr>
              <a:t>) Injury Classification (INJ) </a:t>
            </a:r>
          </a:p>
          <a:p>
            <a:r>
              <a:rPr lang="en-US" b="1" dirty="0"/>
              <a:t>K  Fatal Injury </a:t>
            </a:r>
            <a:r>
              <a:rPr lang="en-US" dirty="0"/>
              <a:t>– A fatal injury is any injury that results in death within 30 days after the motor vehicle crash in which the injury occurred. </a:t>
            </a:r>
          </a:p>
          <a:p>
            <a:pPr marL="233363" indent="0">
              <a:buNone/>
            </a:pPr>
            <a:r>
              <a:rPr lang="en-US" dirty="0">
                <a:solidFill>
                  <a:srgbClr val="FF0000"/>
                </a:solidFill>
              </a:rPr>
              <a:t>If the person did not die at the scene but died within 30 days of the motor vehicle crash in which the injury occurred, the injury classification should be changed from the attribute previously assigned and a supplemental form should be submitted to IDOT.</a:t>
            </a:r>
          </a:p>
          <a:p>
            <a:pPr marL="233363" indent="-233363"/>
            <a:r>
              <a:rPr lang="en-US" b="1" dirty="0">
                <a:solidFill>
                  <a:schemeClr val="tx1"/>
                </a:solidFill>
              </a:rPr>
              <a:t>A  Suspected Serious Injury </a:t>
            </a:r>
            <a:r>
              <a:rPr lang="en-US" dirty="0">
                <a:solidFill>
                  <a:schemeClr val="tx1"/>
                </a:solidFill>
              </a:rPr>
              <a:t>– A suspected serious injury is any injury other than fatal which results in one or more of the following:</a:t>
            </a:r>
          </a:p>
          <a:p>
            <a:pPr marL="798512" indent="-285750">
              <a:buFont typeface="Wingdings" panose="05000000000000000000" pitchFamily="2" charset="2"/>
              <a:buChar char="§"/>
            </a:pPr>
            <a:r>
              <a:rPr lang="en-US" dirty="0">
                <a:solidFill>
                  <a:schemeClr val="tx1"/>
                </a:solidFill>
              </a:rPr>
              <a:t>Severe laceration resulting in exposure or underlying tissues/muscle/organs or resulting in significant loss of blood</a:t>
            </a:r>
          </a:p>
          <a:p>
            <a:pPr marL="798512" indent="-285750">
              <a:buFont typeface="Wingdings" panose="05000000000000000000" pitchFamily="2" charset="2"/>
              <a:buChar char="§"/>
            </a:pPr>
            <a:r>
              <a:rPr lang="en-US" dirty="0">
                <a:solidFill>
                  <a:schemeClr val="tx1"/>
                </a:solidFill>
              </a:rPr>
              <a:t>Broken or distorted extremity (arm or leg)</a:t>
            </a:r>
          </a:p>
          <a:p>
            <a:pPr marL="798512" indent="-285750">
              <a:buFont typeface="Wingdings" panose="05000000000000000000" pitchFamily="2" charset="2"/>
              <a:buChar char="§"/>
            </a:pPr>
            <a:r>
              <a:rPr lang="en-US" dirty="0">
                <a:solidFill>
                  <a:schemeClr val="tx1"/>
                </a:solidFill>
              </a:rPr>
              <a:t>Crush injuries</a:t>
            </a:r>
          </a:p>
          <a:p>
            <a:pPr marL="798512" indent="-285750">
              <a:buFont typeface="Wingdings" panose="05000000000000000000" pitchFamily="2" charset="2"/>
              <a:buChar char="§"/>
            </a:pPr>
            <a:r>
              <a:rPr lang="en-US" dirty="0">
                <a:solidFill>
                  <a:schemeClr val="tx1"/>
                </a:solidFill>
              </a:rPr>
              <a:t>Suspected skull, chest or abdominal injury other than bruises or minor lacerations</a:t>
            </a:r>
          </a:p>
          <a:p>
            <a:pPr marL="798512" indent="-285750">
              <a:buFont typeface="Wingdings" panose="05000000000000000000" pitchFamily="2" charset="2"/>
              <a:buChar char="§"/>
            </a:pPr>
            <a:r>
              <a:rPr lang="en-US" dirty="0">
                <a:solidFill>
                  <a:schemeClr val="tx1"/>
                </a:solidFill>
              </a:rPr>
              <a:t>Significant burns (second and third degree over 10% or more of the body)</a:t>
            </a:r>
          </a:p>
          <a:p>
            <a:pPr marL="798512" indent="-285750">
              <a:buFont typeface="Wingdings" panose="05000000000000000000" pitchFamily="2" charset="2"/>
              <a:buChar char="§"/>
            </a:pPr>
            <a:r>
              <a:rPr lang="en-US" dirty="0">
                <a:solidFill>
                  <a:schemeClr val="tx1"/>
                </a:solidFill>
              </a:rPr>
              <a:t>Unconsciousness when taken from the crash scene</a:t>
            </a:r>
          </a:p>
          <a:p>
            <a:pPr marL="798512" indent="-285750">
              <a:buFont typeface="Wingdings" panose="05000000000000000000" pitchFamily="2" charset="2"/>
              <a:buChar char="§"/>
            </a:pPr>
            <a:r>
              <a:rPr lang="en-US" dirty="0">
                <a:solidFill>
                  <a:schemeClr val="tx1"/>
                </a:solidFill>
              </a:rPr>
              <a:t>Paralysis </a:t>
            </a:r>
          </a:p>
          <a:p>
            <a:pPr marL="0" indent="0">
              <a:buNone/>
              <a:tabLst>
                <a:tab pos="233363" algn="l"/>
              </a:tabLst>
            </a:pPr>
            <a:endParaRPr lang="en-US" dirty="0">
              <a:solidFill>
                <a:schemeClr val="tx1"/>
              </a:solidFill>
            </a:endParaRPr>
          </a:p>
          <a:p>
            <a:endParaRPr lang="en-US" dirty="0">
              <a:solidFill>
                <a:srgbClr val="FF0000"/>
              </a:solidFill>
            </a:endParaRPr>
          </a:p>
        </p:txBody>
      </p:sp>
      <p:sp>
        <p:nvSpPr>
          <p:cNvPr id="5" name="Slide Number Placeholder 4">
            <a:extLst>
              <a:ext uri="{FF2B5EF4-FFF2-40B4-BE49-F238E27FC236}">
                <a16:creationId xmlns:a16="http://schemas.microsoft.com/office/drawing/2014/main" id="{3E9B2F1E-9D52-4039-9300-E747EFCEFD93}"/>
              </a:ext>
            </a:extLst>
          </p:cNvPr>
          <p:cNvSpPr>
            <a:spLocks noGrp="1"/>
          </p:cNvSpPr>
          <p:nvPr>
            <p:ph type="sldNum" sz="quarter" idx="12"/>
          </p:nvPr>
        </p:nvSpPr>
        <p:spPr/>
        <p:txBody>
          <a:bodyPr/>
          <a:lstStyle/>
          <a:p>
            <a:fld id="{8A7A6979-0714-4377-B894-6BE4C2D6E202}" type="slidenum">
              <a:rPr lang="en-US" smtClean="0"/>
              <a:pPr/>
              <a:t>22</a:t>
            </a:fld>
            <a:endParaRPr lang="en-US" dirty="0"/>
          </a:p>
        </p:txBody>
      </p:sp>
      <p:pic>
        <p:nvPicPr>
          <p:cNvPr id="4" name="Picture 3">
            <a:extLst>
              <a:ext uri="{FF2B5EF4-FFF2-40B4-BE49-F238E27FC236}">
                <a16:creationId xmlns:a16="http://schemas.microsoft.com/office/drawing/2014/main" id="{A880689F-17B8-4E70-B61F-585F71830FF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03835" y="3918857"/>
            <a:ext cx="2213338" cy="2213338"/>
          </a:xfrm>
          <a:prstGeom prst="rect">
            <a:avLst/>
          </a:prstGeom>
        </p:spPr>
      </p:pic>
    </p:spTree>
    <p:extLst>
      <p:ext uri="{BB962C8B-B14F-4D97-AF65-F5344CB8AC3E}">
        <p14:creationId xmlns:p14="http://schemas.microsoft.com/office/powerpoint/2010/main" val="1794888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231136" y="740664"/>
            <a:ext cx="7729728" cy="5477256"/>
          </a:xfrm>
        </p:spPr>
        <p:txBody>
          <a:bodyPr>
            <a:normAutofit lnSpcReduction="10000"/>
          </a:bodyPr>
          <a:lstStyle/>
          <a:p>
            <a:pPr marL="0" indent="0">
              <a:buNone/>
            </a:pPr>
            <a:r>
              <a:rPr lang="en-US" dirty="0"/>
              <a:t>30</a:t>
            </a:r>
            <a:r>
              <a:rPr lang="en-US" dirty="0">
                <a:solidFill>
                  <a:srgbClr val="0070C0"/>
                </a:solidFill>
              </a:rPr>
              <a:t>) Injury Classification (INJ) continued</a:t>
            </a:r>
          </a:p>
          <a:p>
            <a:endParaRPr lang="en-US" dirty="0">
              <a:solidFill>
                <a:srgbClr val="0070C0"/>
              </a:solidFill>
            </a:endParaRPr>
          </a:p>
          <a:p>
            <a:r>
              <a:rPr lang="en-US" b="1" dirty="0">
                <a:solidFill>
                  <a:schemeClr val="tx1"/>
                </a:solidFill>
              </a:rPr>
              <a:t>B  Suspected Minor Injury</a:t>
            </a:r>
            <a:r>
              <a:rPr lang="en-US" dirty="0">
                <a:solidFill>
                  <a:schemeClr val="tx1"/>
                </a:solidFill>
              </a:rPr>
              <a:t>– A minor injury is any injury that is evident at the scene of the crash, other than fatal or serious injuries. Examples include lump on the head, abrasions, minor lacerations (cuts on the skin surface with minimal bleeding and no exposure of deeper tissue/muscle. </a:t>
            </a:r>
          </a:p>
          <a:p>
            <a:pPr marL="0" indent="0">
              <a:buNone/>
            </a:pPr>
            <a:endParaRPr lang="en-US" dirty="0">
              <a:solidFill>
                <a:schemeClr val="tx1"/>
              </a:solidFill>
            </a:endParaRPr>
          </a:p>
          <a:p>
            <a:r>
              <a:rPr lang="en-US" b="1" dirty="0">
                <a:solidFill>
                  <a:schemeClr val="tx1"/>
                </a:solidFill>
              </a:rPr>
              <a:t>C  Possible Injury</a:t>
            </a:r>
            <a:r>
              <a:rPr lang="en-US" dirty="0">
                <a:solidFill>
                  <a:schemeClr val="tx1"/>
                </a:solidFill>
              </a:rPr>
              <a:t>– A possible injury is any injury report or claimed with is not a fatal, suspected serious, or suspected minor injury. Examples include momentary loss of consciousness, claim of injury, limping or complaint of pain or nausea. </a:t>
            </a:r>
          </a:p>
          <a:p>
            <a:pPr marL="0" indent="0">
              <a:buNone/>
            </a:pPr>
            <a:endParaRPr lang="en-US" dirty="0">
              <a:solidFill>
                <a:schemeClr val="tx1"/>
              </a:solidFill>
            </a:endParaRPr>
          </a:p>
          <a:p>
            <a:r>
              <a:rPr lang="en-US" b="1" dirty="0">
                <a:solidFill>
                  <a:schemeClr val="tx1"/>
                </a:solidFill>
              </a:rPr>
              <a:t>0  No Apparent Injury </a:t>
            </a:r>
            <a:r>
              <a:rPr lang="en-US" dirty="0">
                <a:solidFill>
                  <a:schemeClr val="tx1"/>
                </a:solidFill>
              </a:rPr>
              <a:t>– No apparent injury is a situation where there is no reason to believe that the person received any bodily harm from the motor vehicle crash. There is no physical evidence of injury and the person does not report any change in normal function. </a:t>
            </a:r>
          </a:p>
          <a:p>
            <a:endParaRPr lang="en-US" dirty="0">
              <a:solidFill>
                <a:srgbClr val="0070C0"/>
              </a:solidFill>
            </a:endParaRPr>
          </a:p>
          <a:p>
            <a:endParaRPr lang="en-US" dirty="0"/>
          </a:p>
        </p:txBody>
      </p:sp>
      <p:sp>
        <p:nvSpPr>
          <p:cNvPr id="5" name="Slide Number Placeholder 4">
            <a:extLst>
              <a:ext uri="{FF2B5EF4-FFF2-40B4-BE49-F238E27FC236}">
                <a16:creationId xmlns:a16="http://schemas.microsoft.com/office/drawing/2014/main" id="{69CC6943-089C-4EBF-B04F-B9D91C63E830}"/>
              </a:ext>
            </a:extLst>
          </p:cNvPr>
          <p:cNvSpPr>
            <a:spLocks noGrp="1"/>
          </p:cNvSpPr>
          <p:nvPr>
            <p:ph type="sldNum" sz="quarter" idx="12"/>
          </p:nvPr>
        </p:nvSpPr>
        <p:spPr/>
        <p:txBody>
          <a:bodyPr/>
          <a:lstStyle/>
          <a:p>
            <a:fld id="{8A7A6979-0714-4377-B894-6BE4C2D6E202}" type="slidenum">
              <a:rPr lang="en-US" smtClean="0"/>
              <a:pPr/>
              <a:t>23</a:t>
            </a:fld>
            <a:endParaRPr lang="en-US" dirty="0"/>
          </a:p>
        </p:txBody>
      </p:sp>
      <p:pic>
        <p:nvPicPr>
          <p:cNvPr id="4" name="Picture 3">
            <a:extLst>
              <a:ext uri="{FF2B5EF4-FFF2-40B4-BE49-F238E27FC236}">
                <a16:creationId xmlns:a16="http://schemas.microsoft.com/office/drawing/2014/main" id="{E3BE6328-95B9-497F-BA0F-D6D1D190F9E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26136" y="1574292"/>
            <a:ext cx="1905000" cy="1905000"/>
          </a:xfrm>
          <a:prstGeom prst="rect">
            <a:avLst/>
          </a:prstGeom>
        </p:spPr>
      </p:pic>
    </p:spTree>
    <p:extLst>
      <p:ext uri="{BB962C8B-B14F-4D97-AF65-F5344CB8AC3E}">
        <p14:creationId xmlns:p14="http://schemas.microsoft.com/office/powerpoint/2010/main" val="2585920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231136" y="740664"/>
            <a:ext cx="7729728" cy="5477256"/>
          </a:xfrm>
        </p:spPr>
        <p:txBody>
          <a:bodyPr>
            <a:normAutofit fontScale="77500" lnSpcReduction="20000"/>
          </a:bodyPr>
          <a:lstStyle/>
          <a:p>
            <a:pPr marL="0" indent="0">
              <a:buNone/>
            </a:pPr>
            <a:r>
              <a:rPr lang="en-US" dirty="0"/>
              <a:t>31) </a:t>
            </a:r>
            <a:r>
              <a:rPr lang="en-US" dirty="0">
                <a:solidFill>
                  <a:srgbClr val="0070C0"/>
                </a:solidFill>
              </a:rPr>
              <a:t>Ejection or Extrication (EJCT) </a:t>
            </a:r>
          </a:p>
          <a:p>
            <a:pPr marL="344488" lvl="1" indent="0">
              <a:buNone/>
              <a:tabLst>
                <a:tab pos="344488" algn="l"/>
                <a:tab pos="401638" algn="l"/>
              </a:tabLst>
            </a:pPr>
            <a:r>
              <a:rPr lang="en-US" dirty="0"/>
              <a:t>1  None</a:t>
            </a:r>
          </a:p>
          <a:p>
            <a:pPr marL="344488" lvl="1" indent="0">
              <a:buNone/>
              <a:tabLst>
                <a:tab pos="344488" algn="l"/>
                <a:tab pos="401638" algn="l"/>
              </a:tabLst>
            </a:pPr>
            <a:r>
              <a:rPr lang="en-US" dirty="0"/>
              <a:t>2  Totally Ejected</a:t>
            </a:r>
          </a:p>
          <a:p>
            <a:pPr marL="344488" lvl="1" indent="0">
              <a:buNone/>
              <a:tabLst>
                <a:tab pos="344488" algn="l"/>
                <a:tab pos="401638" algn="l"/>
              </a:tabLst>
            </a:pPr>
            <a:r>
              <a:rPr lang="en-US" dirty="0"/>
              <a:t>3  Partially Ejected</a:t>
            </a:r>
          </a:p>
          <a:p>
            <a:pPr marL="344488" lvl="1" indent="0">
              <a:buNone/>
              <a:tabLst>
                <a:tab pos="344488" algn="l"/>
                <a:tab pos="401638" algn="l"/>
              </a:tabLst>
            </a:pPr>
            <a:r>
              <a:rPr lang="en-US" dirty="0"/>
              <a:t>4  Trapped/Extricated</a:t>
            </a:r>
          </a:p>
          <a:p>
            <a:pPr marL="344488" lvl="1" indent="0">
              <a:buNone/>
              <a:tabLst>
                <a:tab pos="344488" algn="l"/>
                <a:tab pos="401638" algn="l"/>
              </a:tabLst>
            </a:pPr>
            <a:r>
              <a:rPr lang="en-US" dirty="0"/>
              <a:t>9  Unknown</a:t>
            </a:r>
          </a:p>
          <a:p>
            <a:pPr>
              <a:buFont typeface="Wingdings" panose="05000000000000000000" pitchFamily="2" charset="2"/>
              <a:buChar char="§"/>
            </a:pPr>
            <a:endParaRPr lang="en-US" dirty="0"/>
          </a:p>
          <a:p>
            <a:pPr marL="0" indent="0">
              <a:buNone/>
            </a:pPr>
            <a:r>
              <a:rPr lang="en-US" dirty="0"/>
              <a:t>32) </a:t>
            </a:r>
            <a:r>
              <a:rPr lang="en-US" dirty="0">
                <a:solidFill>
                  <a:srgbClr val="0070C0"/>
                </a:solidFill>
              </a:rPr>
              <a:t>Ejection Path (EPTH) </a:t>
            </a:r>
          </a:p>
          <a:p>
            <a:pPr marL="0" indent="0">
              <a:buNone/>
            </a:pPr>
            <a:r>
              <a:rPr lang="en-US" dirty="0">
                <a:solidFill>
                  <a:srgbClr val="FF0000"/>
                </a:solidFill>
              </a:rPr>
              <a:t>If field 31 has a code of 2 or 3 then Ejection Path (EPTH) must be entered</a:t>
            </a:r>
          </a:p>
          <a:p>
            <a:pPr marL="339725" lvl="1" indent="0">
              <a:buNone/>
            </a:pPr>
            <a:r>
              <a:rPr lang="en-US" dirty="0">
                <a:solidFill>
                  <a:schemeClr val="tx1"/>
                </a:solidFill>
              </a:rPr>
              <a:t>0  Ejection Path Not Applicable (i.e. for motorcycles,  ATV’s, etc.)</a:t>
            </a:r>
          </a:p>
          <a:p>
            <a:pPr marL="339725" lvl="1" indent="0">
              <a:buNone/>
            </a:pPr>
            <a:r>
              <a:rPr lang="en-US" dirty="0">
                <a:solidFill>
                  <a:schemeClr val="tx1"/>
                </a:solidFill>
              </a:rPr>
              <a:t>1  Through Side Door Opening</a:t>
            </a:r>
          </a:p>
          <a:p>
            <a:pPr marL="339725" lvl="1" indent="0">
              <a:buNone/>
            </a:pPr>
            <a:r>
              <a:rPr lang="en-US" dirty="0">
                <a:solidFill>
                  <a:schemeClr val="tx1"/>
                </a:solidFill>
              </a:rPr>
              <a:t>2  Through Side Window </a:t>
            </a:r>
          </a:p>
          <a:p>
            <a:pPr marL="339725" lvl="1" indent="0">
              <a:buNone/>
            </a:pPr>
            <a:r>
              <a:rPr lang="en-US" dirty="0">
                <a:solidFill>
                  <a:schemeClr val="tx1"/>
                </a:solidFill>
              </a:rPr>
              <a:t>3  Through Windshield</a:t>
            </a:r>
          </a:p>
          <a:p>
            <a:pPr marL="339725" lvl="1" indent="0">
              <a:buNone/>
            </a:pPr>
            <a:r>
              <a:rPr lang="en-US" dirty="0">
                <a:solidFill>
                  <a:schemeClr val="tx1"/>
                </a:solidFill>
              </a:rPr>
              <a:t>4  Through Back Window</a:t>
            </a:r>
          </a:p>
          <a:p>
            <a:pPr marL="339725" lvl="1" indent="0">
              <a:buNone/>
            </a:pPr>
            <a:r>
              <a:rPr lang="en-US" dirty="0">
                <a:solidFill>
                  <a:schemeClr val="tx1"/>
                </a:solidFill>
              </a:rPr>
              <a:t>5  Through Back Door/Tailgate Opening</a:t>
            </a:r>
          </a:p>
          <a:p>
            <a:pPr marL="339725" lvl="1" indent="0">
              <a:buNone/>
            </a:pPr>
            <a:r>
              <a:rPr lang="en-US" dirty="0">
                <a:solidFill>
                  <a:schemeClr val="tx1"/>
                </a:solidFill>
              </a:rPr>
              <a:t>6  Through Roof Opening (sun roof, convertible top down)</a:t>
            </a:r>
          </a:p>
          <a:p>
            <a:pPr marL="339725" lvl="1" indent="0">
              <a:buNone/>
            </a:pPr>
            <a:r>
              <a:rPr lang="en-US" dirty="0">
                <a:solidFill>
                  <a:schemeClr val="tx1"/>
                </a:solidFill>
              </a:rPr>
              <a:t>7  Through Roof (convertible top up)</a:t>
            </a:r>
          </a:p>
          <a:p>
            <a:pPr marL="339725" lvl="1" indent="0">
              <a:buNone/>
            </a:pPr>
            <a:r>
              <a:rPr lang="en-US" dirty="0">
                <a:solidFill>
                  <a:schemeClr val="tx1"/>
                </a:solidFill>
              </a:rPr>
              <a:t>8  </a:t>
            </a:r>
            <a:r>
              <a:rPr lang="en-US">
                <a:solidFill>
                  <a:schemeClr val="tx1"/>
                </a:solidFill>
              </a:rPr>
              <a:t>Other path </a:t>
            </a:r>
            <a:r>
              <a:rPr lang="en-US" dirty="0">
                <a:solidFill>
                  <a:schemeClr val="tx1"/>
                </a:solidFill>
              </a:rPr>
              <a:t>(e.g., back of pick-up-truck)</a:t>
            </a:r>
          </a:p>
          <a:p>
            <a:pPr marL="339725" lvl="1" indent="0">
              <a:buNone/>
            </a:pPr>
            <a:r>
              <a:rPr lang="en-US" dirty="0">
                <a:solidFill>
                  <a:schemeClr val="tx1"/>
                </a:solidFill>
              </a:rPr>
              <a:t>9  Ejection Path Unknown</a:t>
            </a:r>
          </a:p>
        </p:txBody>
      </p:sp>
      <p:sp>
        <p:nvSpPr>
          <p:cNvPr id="5" name="Slide Number Placeholder 4">
            <a:extLst>
              <a:ext uri="{FF2B5EF4-FFF2-40B4-BE49-F238E27FC236}">
                <a16:creationId xmlns:a16="http://schemas.microsoft.com/office/drawing/2014/main" id="{D84CF8BA-40E5-4B3A-A39D-A96BD87A04EB}"/>
              </a:ext>
            </a:extLst>
          </p:cNvPr>
          <p:cNvSpPr>
            <a:spLocks noGrp="1"/>
          </p:cNvSpPr>
          <p:nvPr>
            <p:ph type="sldNum" sz="quarter" idx="12"/>
          </p:nvPr>
        </p:nvSpPr>
        <p:spPr/>
        <p:txBody>
          <a:bodyPr/>
          <a:lstStyle/>
          <a:p>
            <a:fld id="{8A7A6979-0714-4377-B894-6BE4C2D6E202}" type="slidenum">
              <a:rPr lang="en-US" smtClean="0"/>
              <a:pPr/>
              <a:t>24</a:t>
            </a:fld>
            <a:endParaRPr lang="en-US" dirty="0"/>
          </a:p>
        </p:txBody>
      </p:sp>
      <p:pic>
        <p:nvPicPr>
          <p:cNvPr id="4" name="Picture 3">
            <a:extLst>
              <a:ext uri="{FF2B5EF4-FFF2-40B4-BE49-F238E27FC236}">
                <a16:creationId xmlns:a16="http://schemas.microsoft.com/office/drawing/2014/main" id="{505AF4BD-EC5A-4D6C-AE05-ABB8AE94BEE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92402" y="3429000"/>
            <a:ext cx="3536924" cy="2652693"/>
          </a:xfrm>
          <a:prstGeom prst="rect">
            <a:avLst/>
          </a:prstGeom>
        </p:spPr>
      </p:pic>
    </p:spTree>
    <p:extLst>
      <p:ext uri="{BB962C8B-B14F-4D97-AF65-F5344CB8AC3E}">
        <p14:creationId xmlns:p14="http://schemas.microsoft.com/office/powerpoint/2010/main" val="3364144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231136" y="740664"/>
            <a:ext cx="7729728" cy="5477256"/>
          </a:xfrm>
        </p:spPr>
        <p:txBody>
          <a:bodyPr>
            <a:normAutofit/>
          </a:bodyPr>
          <a:lstStyle/>
          <a:p>
            <a:pPr marL="0" indent="0">
              <a:buNone/>
            </a:pPr>
            <a:endParaRPr lang="en-US" dirty="0"/>
          </a:p>
          <a:p>
            <a:pPr marL="0" indent="0">
              <a:buNone/>
            </a:pPr>
            <a:r>
              <a:rPr lang="en-US" dirty="0"/>
              <a:t>33) </a:t>
            </a:r>
            <a:r>
              <a:rPr lang="en-US" dirty="0">
                <a:solidFill>
                  <a:srgbClr val="0070C0"/>
                </a:solidFill>
              </a:rPr>
              <a:t>Telephone Number </a:t>
            </a:r>
          </a:p>
          <a:p>
            <a:r>
              <a:rPr lang="en-US" dirty="0"/>
              <a:t>Enter the area code and telephone number </a:t>
            </a:r>
          </a:p>
          <a:p>
            <a:endParaRPr lang="en-US" dirty="0"/>
          </a:p>
          <a:p>
            <a:pPr marL="0" indent="0">
              <a:buNone/>
            </a:pPr>
            <a:r>
              <a:rPr lang="en-US" dirty="0"/>
              <a:t>34) </a:t>
            </a:r>
            <a:r>
              <a:rPr lang="en-US" dirty="0">
                <a:solidFill>
                  <a:srgbClr val="0070C0"/>
                </a:solidFill>
              </a:rPr>
              <a:t>Driver License Number </a:t>
            </a:r>
          </a:p>
          <a:p>
            <a:r>
              <a:rPr lang="en-US" dirty="0"/>
              <a:t>Enter the driver license number or none N/A if appropriate.</a:t>
            </a:r>
          </a:p>
          <a:p>
            <a:endParaRPr lang="en-US" dirty="0"/>
          </a:p>
          <a:p>
            <a:pPr marL="0" indent="0">
              <a:buNone/>
            </a:pPr>
            <a:r>
              <a:rPr lang="en-US" dirty="0"/>
              <a:t>35) </a:t>
            </a:r>
            <a:r>
              <a:rPr lang="en-US" dirty="0">
                <a:solidFill>
                  <a:srgbClr val="0070C0"/>
                </a:solidFill>
              </a:rPr>
              <a:t>State </a:t>
            </a:r>
          </a:p>
          <a:p>
            <a:r>
              <a:rPr lang="en-US" dirty="0"/>
              <a:t>Enter the state of the driver license issuance. </a:t>
            </a:r>
          </a:p>
          <a:p>
            <a:endParaRPr lang="en-US" dirty="0"/>
          </a:p>
          <a:p>
            <a:pPr marL="0" indent="0">
              <a:buNone/>
            </a:pPr>
            <a:r>
              <a:rPr lang="en-US" dirty="0"/>
              <a:t>36) </a:t>
            </a:r>
            <a:r>
              <a:rPr lang="en-US" dirty="0">
                <a:solidFill>
                  <a:srgbClr val="0070C0"/>
                </a:solidFill>
              </a:rPr>
              <a:t>Class</a:t>
            </a:r>
          </a:p>
          <a:p>
            <a:r>
              <a:rPr lang="en-US" dirty="0"/>
              <a:t>Enter the class of the driver’s license. </a:t>
            </a:r>
          </a:p>
          <a:p>
            <a:endParaRPr lang="en-US" dirty="0"/>
          </a:p>
        </p:txBody>
      </p:sp>
      <p:sp>
        <p:nvSpPr>
          <p:cNvPr id="5" name="Slide Number Placeholder 4">
            <a:extLst>
              <a:ext uri="{FF2B5EF4-FFF2-40B4-BE49-F238E27FC236}">
                <a16:creationId xmlns:a16="http://schemas.microsoft.com/office/drawing/2014/main" id="{225319B8-2D39-4146-B531-BF5C3DC11EC2}"/>
              </a:ext>
            </a:extLst>
          </p:cNvPr>
          <p:cNvSpPr>
            <a:spLocks noGrp="1"/>
          </p:cNvSpPr>
          <p:nvPr>
            <p:ph type="sldNum" sz="quarter" idx="12"/>
          </p:nvPr>
        </p:nvSpPr>
        <p:spPr/>
        <p:txBody>
          <a:bodyPr/>
          <a:lstStyle/>
          <a:p>
            <a:fld id="{8A7A6979-0714-4377-B894-6BE4C2D6E202}" type="slidenum">
              <a:rPr lang="en-US" smtClean="0"/>
              <a:pPr/>
              <a:t>25</a:t>
            </a:fld>
            <a:endParaRPr lang="en-US" dirty="0"/>
          </a:p>
        </p:txBody>
      </p:sp>
      <p:pic>
        <p:nvPicPr>
          <p:cNvPr id="4" name="Picture 3">
            <a:extLst>
              <a:ext uri="{FF2B5EF4-FFF2-40B4-BE49-F238E27FC236}">
                <a16:creationId xmlns:a16="http://schemas.microsoft.com/office/drawing/2014/main" id="{65FA3236-B713-400D-BF0D-CA98738A0D4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960864" y="1059601"/>
            <a:ext cx="1684020" cy="1871133"/>
          </a:xfrm>
          <a:prstGeom prst="rect">
            <a:avLst/>
          </a:prstGeom>
        </p:spPr>
      </p:pic>
    </p:spTree>
    <p:extLst>
      <p:ext uri="{BB962C8B-B14F-4D97-AF65-F5344CB8AC3E}">
        <p14:creationId xmlns:p14="http://schemas.microsoft.com/office/powerpoint/2010/main" val="3980909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231136" y="740664"/>
            <a:ext cx="7729728" cy="5477256"/>
          </a:xfrm>
        </p:spPr>
        <p:txBody>
          <a:bodyPr>
            <a:normAutofit fontScale="92500" lnSpcReduction="20000"/>
          </a:bodyPr>
          <a:lstStyle/>
          <a:p>
            <a:pPr marL="0" indent="0">
              <a:buNone/>
            </a:pPr>
            <a:r>
              <a:rPr lang="en-US" dirty="0"/>
              <a:t>37) </a:t>
            </a:r>
            <a:r>
              <a:rPr lang="en-US" dirty="0">
                <a:solidFill>
                  <a:srgbClr val="0070C0"/>
                </a:solidFill>
              </a:rPr>
              <a:t>Truck or Bus Driver’s Identification (CDLID)</a:t>
            </a:r>
          </a:p>
          <a:p>
            <a:r>
              <a:rPr lang="en-US" dirty="0"/>
              <a:t>Enter a code for the truck or bus driver’s identification </a:t>
            </a:r>
          </a:p>
          <a:p>
            <a:pPr marL="344487" indent="0">
              <a:buNone/>
            </a:pPr>
            <a:r>
              <a:rPr lang="en-US" dirty="0"/>
              <a:t>0  No CDL</a:t>
            </a:r>
          </a:p>
          <a:p>
            <a:pPr marL="344487" indent="0">
              <a:buNone/>
            </a:pPr>
            <a:r>
              <a:rPr lang="en-US" dirty="0"/>
              <a:t>1  Cancelled or Denied</a:t>
            </a:r>
          </a:p>
          <a:p>
            <a:pPr marL="344487" indent="0">
              <a:buNone/>
            </a:pPr>
            <a:r>
              <a:rPr lang="en-US" dirty="0"/>
              <a:t>2  Disqualified</a:t>
            </a:r>
          </a:p>
          <a:p>
            <a:pPr marL="344487" indent="0">
              <a:buNone/>
            </a:pPr>
            <a:r>
              <a:rPr lang="en-US" dirty="0"/>
              <a:t>3  Expired</a:t>
            </a:r>
          </a:p>
          <a:p>
            <a:pPr marL="344487" indent="0">
              <a:buNone/>
            </a:pPr>
            <a:r>
              <a:rPr lang="en-US" dirty="0"/>
              <a:t>4  Revoked</a:t>
            </a:r>
          </a:p>
          <a:p>
            <a:pPr marL="344487" indent="0">
              <a:buNone/>
            </a:pPr>
            <a:r>
              <a:rPr lang="en-US" dirty="0"/>
              <a:t>5  Suspended</a:t>
            </a:r>
          </a:p>
          <a:p>
            <a:pPr marL="344487" indent="0">
              <a:buNone/>
            </a:pPr>
            <a:r>
              <a:rPr lang="en-US" dirty="0"/>
              <a:t>6  Commercial Learner’s Permit</a:t>
            </a:r>
          </a:p>
          <a:p>
            <a:pPr marL="344487" indent="0">
              <a:buNone/>
            </a:pPr>
            <a:r>
              <a:rPr lang="en-US" dirty="0"/>
              <a:t>7  Valid</a:t>
            </a:r>
          </a:p>
          <a:p>
            <a:pPr marL="344487" indent="0">
              <a:buNone/>
            </a:pPr>
            <a:r>
              <a:rPr lang="en-US" dirty="0"/>
              <a:t>8  Other – Not Valid</a:t>
            </a:r>
          </a:p>
          <a:p>
            <a:pPr marL="344487" indent="0">
              <a:buNone/>
            </a:pPr>
            <a:r>
              <a:rPr lang="en-US" dirty="0"/>
              <a:t>9  Unknown License Status</a:t>
            </a:r>
          </a:p>
          <a:p>
            <a:pPr marL="625475" indent="-280988"/>
            <a:endParaRPr lang="en-US" dirty="0"/>
          </a:p>
          <a:p>
            <a:pPr marL="0" indent="0">
              <a:buNone/>
            </a:pPr>
            <a:r>
              <a:rPr lang="en-US" dirty="0"/>
              <a:t>38) </a:t>
            </a:r>
            <a:r>
              <a:rPr lang="en-US" dirty="0">
                <a:solidFill>
                  <a:srgbClr val="0070C0"/>
                </a:solidFill>
              </a:rPr>
              <a:t>EMS Agency </a:t>
            </a:r>
          </a:p>
          <a:p>
            <a:r>
              <a:rPr lang="en-US" dirty="0"/>
              <a:t>Enter the EMS agency that transported the injured persons from the scene and the emergency medical service report or RUN NUMBER when known. </a:t>
            </a:r>
          </a:p>
        </p:txBody>
      </p:sp>
      <p:sp>
        <p:nvSpPr>
          <p:cNvPr id="4" name="Slide Number Placeholder 3">
            <a:extLst>
              <a:ext uri="{FF2B5EF4-FFF2-40B4-BE49-F238E27FC236}">
                <a16:creationId xmlns:a16="http://schemas.microsoft.com/office/drawing/2014/main" id="{FF540D51-9903-4917-B876-A0283265AA5F}"/>
              </a:ext>
            </a:extLst>
          </p:cNvPr>
          <p:cNvSpPr>
            <a:spLocks noGrp="1"/>
          </p:cNvSpPr>
          <p:nvPr>
            <p:ph type="sldNum" sz="quarter" idx="12"/>
          </p:nvPr>
        </p:nvSpPr>
        <p:spPr/>
        <p:txBody>
          <a:bodyPr/>
          <a:lstStyle/>
          <a:p>
            <a:fld id="{8A7A6979-0714-4377-B894-6BE4C2D6E202}" type="slidenum">
              <a:rPr lang="en-US" smtClean="0"/>
              <a:pPr/>
              <a:t>26</a:t>
            </a:fld>
            <a:endParaRPr lang="en-US" dirty="0"/>
          </a:p>
        </p:txBody>
      </p:sp>
      <p:sp>
        <p:nvSpPr>
          <p:cNvPr id="8" name="TextBox 7">
            <a:extLst>
              <a:ext uri="{FF2B5EF4-FFF2-40B4-BE49-F238E27FC236}">
                <a16:creationId xmlns:a16="http://schemas.microsoft.com/office/drawing/2014/main" id="{6D9C1852-F0B4-4048-8D96-4040769FD015}"/>
              </a:ext>
            </a:extLst>
          </p:cNvPr>
          <p:cNvSpPr txBox="1"/>
          <p:nvPr/>
        </p:nvSpPr>
        <p:spPr>
          <a:xfrm>
            <a:off x="3166703" y="6858000"/>
            <a:ext cx="3499273" cy="230832"/>
          </a:xfrm>
          <a:prstGeom prst="rect">
            <a:avLst/>
          </a:prstGeom>
          <a:noFill/>
        </p:spPr>
        <p:txBody>
          <a:bodyPr wrap="square" rtlCol="0">
            <a:spAutoFit/>
          </a:bodyPr>
          <a:lstStyle/>
          <a:p>
            <a:r>
              <a:rPr lang="en-US" sz="900" dirty="0">
                <a:hlinkClick r:id="rId2" tooltip="http://mchs-spanish.wikispaces.com/helpful+links"/>
              </a:rPr>
              <a:t>This Photo</a:t>
            </a:r>
            <a:r>
              <a:rPr lang="en-US" sz="900" dirty="0"/>
              <a:t> by Unknown Author is licensed under </a:t>
            </a:r>
            <a:r>
              <a:rPr lang="en-US" sz="900" dirty="0">
                <a:hlinkClick r:id="rId3" tooltip="https://creativecommons.org/licenses/by-sa/3.0/"/>
              </a:rPr>
              <a:t>CC BY-SA</a:t>
            </a:r>
            <a:endParaRPr lang="en-US" sz="900" dirty="0"/>
          </a:p>
        </p:txBody>
      </p:sp>
      <p:pic>
        <p:nvPicPr>
          <p:cNvPr id="7" name="Picture 6">
            <a:extLst>
              <a:ext uri="{FF2B5EF4-FFF2-40B4-BE49-F238E27FC236}">
                <a16:creationId xmlns:a16="http://schemas.microsoft.com/office/drawing/2014/main" id="{88D66217-B877-44FD-A33E-FAAA2CBAEE9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583958" y="1597587"/>
            <a:ext cx="3753292" cy="2995127"/>
          </a:xfrm>
          <a:prstGeom prst="rect">
            <a:avLst/>
          </a:prstGeom>
        </p:spPr>
      </p:pic>
    </p:spTree>
    <p:extLst>
      <p:ext uri="{BB962C8B-B14F-4D97-AF65-F5344CB8AC3E}">
        <p14:creationId xmlns:p14="http://schemas.microsoft.com/office/powerpoint/2010/main" val="1607080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231136" y="740664"/>
            <a:ext cx="7729728" cy="5477256"/>
          </a:xfrm>
        </p:spPr>
        <p:txBody>
          <a:bodyPr/>
          <a:lstStyle/>
          <a:p>
            <a:pPr marL="0" indent="0">
              <a:buNone/>
            </a:pPr>
            <a:endParaRPr lang="en-US" dirty="0"/>
          </a:p>
          <a:p>
            <a:pPr marL="0" indent="0">
              <a:buNone/>
            </a:pPr>
            <a:endParaRPr lang="en-US" dirty="0"/>
          </a:p>
          <a:p>
            <a:pPr marL="0" indent="0">
              <a:buNone/>
            </a:pPr>
            <a:r>
              <a:rPr lang="en-US" dirty="0"/>
              <a:t>39) </a:t>
            </a:r>
            <a:r>
              <a:rPr lang="en-US" dirty="0">
                <a:solidFill>
                  <a:srgbClr val="0070C0"/>
                </a:solidFill>
              </a:rPr>
              <a:t>Taken To </a:t>
            </a:r>
          </a:p>
          <a:p>
            <a:r>
              <a:rPr lang="en-US" dirty="0"/>
              <a:t>Enter the name of the hospital, doctor’s office, mortuary</a:t>
            </a:r>
            <a:br>
              <a:rPr lang="en-US" dirty="0"/>
            </a:br>
            <a:r>
              <a:rPr lang="en-US" dirty="0"/>
              <a:t>or other place the person was taken to. If the person</a:t>
            </a:r>
            <a:br>
              <a:rPr lang="en-US" dirty="0"/>
            </a:br>
            <a:r>
              <a:rPr lang="en-US" dirty="0"/>
              <a:t>refused medical treatment, indicate such.</a:t>
            </a:r>
          </a:p>
          <a:p>
            <a:endParaRPr lang="en-US" dirty="0"/>
          </a:p>
          <a:p>
            <a:pPr marL="0" indent="0">
              <a:buNone/>
            </a:pPr>
            <a:r>
              <a:rPr lang="en-US" dirty="0"/>
              <a:t>40) </a:t>
            </a:r>
            <a:r>
              <a:rPr lang="en-US" dirty="0">
                <a:solidFill>
                  <a:srgbClr val="0070C0"/>
                </a:solidFill>
              </a:rPr>
              <a:t>Ped/Pedal Visibility (PEDV)</a:t>
            </a:r>
          </a:p>
          <a:p>
            <a:pPr marL="403225" indent="0">
              <a:buNone/>
            </a:pPr>
            <a:r>
              <a:rPr lang="en-US" dirty="0"/>
              <a:t>0  No Contrasting Clothing </a:t>
            </a:r>
          </a:p>
          <a:p>
            <a:pPr marL="403225" indent="0">
              <a:buNone/>
            </a:pPr>
            <a:r>
              <a:rPr lang="en-US" dirty="0"/>
              <a:t>2  Contrasting Clothing</a:t>
            </a:r>
          </a:p>
          <a:p>
            <a:pPr marL="403225" indent="0">
              <a:buNone/>
            </a:pPr>
            <a:r>
              <a:rPr lang="en-US" dirty="0"/>
              <a:t>3  Reflective Material</a:t>
            </a:r>
          </a:p>
          <a:p>
            <a:pPr marL="403225" indent="0">
              <a:buNone/>
            </a:pPr>
            <a:r>
              <a:rPr lang="en-US" dirty="0"/>
              <a:t>4  Other Light Source Used</a:t>
            </a:r>
          </a:p>
          <a:p>
            <a:endParaRPr lang="en-US" dirty="0"/>
          </a:p>
          <a:p>
            <a:endParaRPr lang="en-US" dirty="0"/>
          </a:p>
        </p:txBody>
      </p:sp>
      <p:sp>
        <p:nvSpPr>
          <p:cNvPr id="5" name="Slide Number Placeholder 4">
            <a:extLst>
              <a:ext uri="{FF2B5EF4-FFF2-40B4-BE49-F238E27FC236}">
                <a16:creationId xmlns:a16="http://schemas.microsoft.com/office/drawing/2014/main" id="{624F50DC-306C-4E1F-8837-F2CA49DBE383}"/>
              </a:ext>
            </a:extLst>
          </p:cNvPr>
          <p:cNvSpPr>
            <a:spLocks noGrp="1"/>
          </p:cNvSpPr>
          <p:nvPr>
            <p:ph type="sldNum" sz="quarter" idx="12"/>
          </p:nvPr>
        </p:nvSpPr>
        <p:spPr/>
        <p:txBody>
          <a:bodyPr/>
          <a:lstStyle/>
          <a:p>
            <a:fld id="{8A7A6979-0714-4377-B894-6BE4C2D6E202}" type="slidenum">
              <a:rPr lang="en-US" smtClean="0"/>
              <a:pPr/>
              <a:t>27</a:t>
            </a:fld>
            <a:endParaRPr lang="en-US" dirty="0"/>
          </a:p>
        </p:txBody>
      </p:sp>
      <p:pic>
        <p:nvPicPr>
          <p:cNvPr id="4" name="Picture 3">
            <a:extLst>
              <a:ext uri="{FF2B5EF4-FFF2-40B4-BE49-F238E27FC236}">
                <a16:creationId xmlns:a16="http://schemas.microsoft.com/office/drawing/2014/main" id="{ED03CF33-F807-48BE-9C8E-FBBD7C99D5E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316386" y="1487164"/>
            <a:ext cx="2647033" cy="1686878"/>
          </a:xfrm>
          <a:prstGeom prst="rect">
            <a:avLst/>
          </a:prstGeom>
        </p:spPr>
      </p:pic>
    </p:spTree>
    <p:extLst>
      <p:ext uri="{BB962C8B-B14F-4D97-AF65-F5344CB8AC3E}">
        <p14:creationId xmlns:p14="http://schemas.microsoft.com/office/powerpoint/2010/main" val="3110457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231136" y="740664"/>
            <a:ext cx="7729728" cy="5477256"/>
          </a:xfrm>
        </p:spPr>
        <p:txBody>
          <a:bodyPr>
            <a:normAutofit lnSpcReduction="10000"/>
          </a:bodyPr>
          <a:lstStyle/>
          <a:p>
            <a:pPr marL="0" indent="0">
              <a:buNone/>
            </a:pPr>
            <a:r>
              <a:rPr lang="en-US" dirty="0"/>
              <a:t>41) </a:t>
            </a:r>
            <a:r>
              <a:rPr lang="en-US" dirty="0">
                <a:solidFill>
                  <a:srgbClr val="0070C0"/>
                </a:solidFill>
              </a:rPr>
              <a:t>Ped/Pedal Action (PPA)</a:t>
            </a:r>
          </a:p>
          <a:p>
            <a:pPr marL="398463" indent="0">
              <a:buNone/>
            </a:pPr>
            <a:r>
              <a:rPr lang="en-US" dirty="0"/>
              <a:t>3  Turning left</a:t>
            </a:r>
          </a:p>
          <a:p>
            <a:pPr marL="398463" indent="0">
              <a:buNone/>
            </a:pPr>
            <a:r>
              <a:rPr lang="en-US" dirty="0"/>
              <a:t>4  Turning Right</a:t>
            </a:r>
          </a:p>
          <a:p>
            <a:pPr marL="398463" indent="0">
              <a:buNone/>
            </a:pPr>
            <a:r>
              <a:rPr lang="en-US" dirty="0"/>
              <a:t>20  Enter from Driveway</a:t>
            </a:r>
          </a:p>
          <a:p>
            <a:pPr marL="398463" indent="0">
              <a:buNone/>
            </a:pPr>
            <a:r>
              <a:rPr lang="en-US" dirty="0"/>
              <a:t>47  Crossing – no controls (not at intersection)</a:t>
            </a:r>
          </a:p>
          <a:p>
            <a:pPr marL="398463" indent="0">
              <a:buNone/>
            </a:pPr>
            <a:r>
              <a:rPr lang="en-US" dirty="0"/>
              <a:t>48  Crossing – controls present (not at intersection)</a:t>
            </a:r>
          </a:p>
          <a:p>
            <a:pPr marL="398463" indent="0">
              <a:buNone/>
            </a:pPr>
            <a:r>
              <a:rPr lang="en-US" dirty="0"/>
              <a:t>49  Crossing – no controls (at intersection)</a:t>
            </a:r>
          </a:p>
          <a:p>
            <a:pPr marL="398463" indent="0">
              <a:buNone/>
            </a:pPr>
            <a:r>
              <a:rPr lang="en-US" dirty="0"/>
              <a:t>50  No action</a:t>
            </a:r>
          </a:p>
          <a:p>
            <a:pPr marL="398463" indent="0">
              <a:buNone/>
            </a:pPr>
            <a:r>
              <a:rPr lang="en-US" dirty="0"/>
              <a:t>51  Crossing – with signal</a:t>
            </a:r>
          </a:p>
          <a:p>
            <a:pPr marL="398463" indent="0">
              <a:buNone/>
            </a:pPr>
            <a:r>
              <a:rPr lang="en-US" dirty="0"/>
              <a:t>52  Crossing – against signal </a:t>
            </a:r>
          </a:p>
          <a:p>
            <a:pPr marL="398463" indent="0">
              <a:buNone/>
            </a:pPr>
            <a:r>
              <a:rPr lang="en-US" b="1" dirty="0"/>
              <a:t>Entering / Leaving / Crossing</a:t>
            </a:r>
          </a:p>
          <a:p>
            <a:pPr marL="398463" indent="0">
              <a:buNone/>
            </a:pPr>
            <a:r>
              <a:rPr lang="en-US" dirty="0"/>
              <a:t>53  School bus (within 50 ft.)</a:t>
            </a:r>
          </a:p>
          <a:p>
            <a:pPr marL="398463" indent="0">
              <a:buNone/>
            </a:pPr>
            <a:r>
              <a:rPr lang="en-US" dirty="0"/>
              <a:t>54  Parked vehicle</a:t>
            </a:r>
          </a:p>
          <a:p>
            <a:pPr marL="398463" indent="0">
              <a:buNone/>
            </a:pPr>
            <a:r>
              <a:rPr lang="en-US" dirty="0"/>
              <a:t>55  Not at intersection</a:t>
            </a:r>
          </a:p>
          <a:p>
            <a:endParaRPr lang="en-US" dirty="0"/>
          </a:p>
          <a:p>
            <a:pPr marL="0" indent="0">
              <a:buNone/>
            </a:pPr>
            <a:endParaRPr lang="en-US" dirty="0"/>
          </a:p>
          <a:p>
            <a:endParaRPr lang="en-US" dirty="0"/>
          </a:p>
          <a:p>
            <a:pPr marL="0" indent="0">
              <a:buNone/>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2ED82CDB-5EE6-41DB-921D-23984201FA75}"/>
              </a:ext>
            </a:extLst>
          </p:cNvPr>
          <p:cNvSpPr>
            <a:spLocks noGrp="1"/>
          </p:cNvSpPr>
          <p:nvPr>
            <p:ph type="sldNum" sz="quarter" idx="12"/>
          </p:nvPr>
        </p:nvSpPr>
        <p:spPr/>
        <p:txBody>
          <a:bodyPr/>
          <a:lstStyle/>
          <a:p>
            <a:fld id="{8A7A6979-0714-4377-B894-6BE4C2D6E202}" type="slidenum">
              <a:rPr lang="en-US" smtClean="0"/>
              <a:pPr/>
              <a:t>28</a:t>
            </a:fld>
            <a:endParaRPr lang="en-US" dirty="0"/>
          </a:p>
        </p:txBody>
      </p:sp>
      <p:pic>
        <p:nvPicPr>
          <p:cNvPr id="4" name="Picture 3">
            <a:extLst>
              <a:ext uri="{FF2B5EF4-FFF2-40B4-BE49-F238E27FC236}">
                <a16:creationId xmlns:a16="http://schemas.microsoft.com/office/drawing/2014/main" id="{EF8727EE-AC1E-407E-976D-F5367311F7D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084743" y="3429000"/>
            <a:ext cx="4594746" cy="3078480"/>
          </a:xfrm>
          <a:prstGeom prst="rect">
            <a:avLst/>
          </a:prstGeom>
        </p:spPr>
      </p:pic>
    </p:spTree>
    <p:extLst>
      <p:ext uri="{BB962C8B-B14F-4D97-AF65-F5344CB8AC3E}">
        <p14:creationId xmlns:p14="http://schemas.microsoft.com/office/powerpoint/2010/main" val="2533222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normAutofit fontScale="92500" lnSpcReduction="10000"/>
          </a:bodyPr>
          <a:lstStyle/>
          <a:p>
            <a:pPr marL="0" indent="0">
              <a:buNone/>
            </a:pPr>
            <a:endParaRPr lang="en-US" dirty="0"/>
          </a:p>
          <a:p>
            <a:pPr marL="0" indent="0">
              <a:buNone/>
            </a:pPr>
            <a:r>
              <a:rPr lang="en-US" dirty="0"/>
              <a:t>41) </a:t>
            </a:r>
            <a:r>
              <a:rPr lang="en-US" dirty="0">
                <a:solidFill>
                  <a:srgbClr val="0070C0"/>
                </a:solidFill>
              </a:rPr>
              <a:t>Ped/Pedal Action (PPA) continued</a:t>
            </a:r>
          </a:p>
          <a:p>
            <a:pPr marL="401638" indent="0">
              <a:buNone/>
            </a:pPr>
            <a:r>
              <a:rPr lang="en-US" b="1" dirty="0"/>
              <a:t>Walking /Riding </a:t>
            </a:r>
          </a:p>
          <a:p>
            <a:pPr marL="403225" indent="0">
              <a:buNone/>
              <a:tabLst>
                <a:tab pos="801688" algn="l"/>
              </a:tabLst>
            </a:pPr>
            <a:r>
              <a:rPr lang="en-US" dirty="0"/>
              <a:t>56  With traffic</a:t>
            </a:r>
          </a:p>
          <a:p>
            <a:pPr marL="403225" indent="0">
              <a:buNone/>
              <a:tabLst>
                <a:tab pos="801688" algn="l"/>
              </a:tabLst>
            </a:pPr>
            <a:r>
              <a:rPr lang="en-US" dirty="0"/>
              <a:t>57  Against traffic</a:t>
            </a:r>
          </a:p>
          <a:p>
            <a:pPr marL="403225" indent="0">
              <a:buNone/>
              <a:tabLst>
                <a:tab pos="801688" algn="l"/>
              </a:tabLst>
            </a:pPr>
            <a:r>
              <a:rPr lang="en-US" dirty="0"/>
              <a:t>58  To / From disabled vehicle</a:t>
            </a:r>
          </a:p>
          <a:p>
            <a:pPr marL="401638" indent="0">
              <a:buNone/>
            </a:pPr>
            <a:r>
              <a:rPr lang="en-US" b="1" dirty="0"/>
              <a:t>Other</a:t>
            </a:r>
          </a:p>
          <a:p>
            <a:pPr marL="403225" indent="0">
              <a:buNone/>
            </a:pPr>
            <a:r>
              <a:rPr lang="en-US" dirty="0"/>
              <a:t>59  Waiting for school bus </a:t>
            </a:r>
          </a:p>
          <a:p>
            <a:pPr marL="403225" indent="0">
              <a:buNone/>
            </a:pPr>
            <a:r>
              <a:rPr lang="en-US" dirty="0"/>
              <a:t>60  Playing/working on vehicle</a:t>
            </a:r>
          </a:p>
          <a:p>
            <a:pPr marL="403225" indent="0">
              <a:buNone/>
            </a:pPr>
            <a:r>
              <a:rPr lang="en-US" dirty="0"/>
              <a:t>61  Playing in roadway</a:t>
            </a:r>
          </a:p>
          <a:p>
            <a:pPr marL="403225" indent="0">
              <a:buNone/>
            </a:pPr>
            <a:r>
              <a:rPr lang="en-US" dirty="0"/>
              <a:t>62  Standing in road</a:t>
            </a:r>
          </a:p>
          <a:p>
            <a:pPr marL="403225" indent="0">
              <a:buNone/>
            </a:pPr>
            <a:r>
              <a:rPr lang="en-US" dirty="0"/>
              <a:t>63  Working in roadway</a:t>
            </a:r>
          </a:p>
          <a:p>
            <a:pPr marL="403225" indent="0">
              <a:buNone/>
            </a:pPr>
            <a:r>
              <a:rPr lang="en-US" dirty="0"/>
              <a:t>64  Other action</a:t>
            </a:r>
          </a:p>
          <a:p>
            <a:pPr marL="403225" indent="0">
              <a:buNone/>
            </a:pPr>
            <a:r>
              <a:rPr lang="en-US" dirty="0"/>
              <a:t>65  Intoxicated ped/pedal</a:t>
            </a:r>
          </a:p>
          <a:p>
            <a:pPr marL="403225" indent="0">
              <a:buNone/>
            </a:pPr>
            <a:r>
              <a:rPr lang="en-US" dirty="0"/>
              <a:t>99  Unknown/NA</a:t>
            </a:r>
          </a:p>
          <a:p>
            <a:endParaRPr lang="en-US" dirty="0"/>
          </a:p>
          <a:p>
            <a:endParaRPr lang="en-US" dirty="0"/>
          </a:p>
        </p:txBody>
      </p:sp>
      <p:sp>
        <p:nvSpPr>
          <p:cNvPr id="5" name="Slide Number Placeholder 4">
            <a:extLst>
              <a:ext uri="{FF2B5EF4-FFF2-40B4-BE49-F238E27FC236}">
                <a16:creationId xmlns:a16="http://schemas.microsoft.com/office/drawing/2014/main" id="{0EDABAA0-2361-4141-B5E1-9022C4B642F7}"/>
              </a:ext>
            </a:extLst>
          </p:cNvPr>
          <p:cNvSpPr>
            <a:spLocks noGrp="1"/>
          </p:cNvSpPr>
          <p:nvPr>
            <p:ph type="sldNum" sz="quarter" idx="12"/>
          </p:nvPr>
        </p:nvSpPr>
        <p:spPr/>
        <p:txBody>
          <a:bodyPr/>
          <a:lstStyle/>
          <a:p>
            <a:fld id="{8A7A6979-0714-4377-B894-6BE4C2D6E202}" type="slidenum">
              <a:rPr lang="en-US" smtClean="0"/>
              <a:pPr/>
              <a:t>29</a:t>
            </a:fld>
            <a:endParaRPr lang="en-US" dirty="0"/>
          </a:p>
        </p:txBody>
      </p:sp>
      <p:pic>
        <p:nvPicPr>
          <p:cNvPr id="4" name="Picture 3">
            <a:extLst>
              <a:ext uri="{FF2B5EF4-FFF2-40B4-BE49-F238E27FC236}">
                <a16:creationId xmlns:a16="http://schemas.microsoft.com/office/drawing/2014/main" id="{B6209DCE-CCE9-462F-80A7-DC39DBA98F3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520398" y="2388870"/>
            <a:ext cx="3915192" cy="2587942"/>
          </a:xfrm>
          <a:prstGeom prst="rect">
            <a:avLst/>
          </a:prstGeom>
        </p:spPr>
      </p:pic>
    </p:spTree>
    <p:extLst>
      <p:ext uri="{BB962C8B-B14F-4D97-AF65-F5344CB8AC3E}">
        <p14:creationId xmlns:p14="http://schemas.microsoft.com/office/powerpoint/2010/main" val="1147343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E0957-BBF9-4CAD-8CC7-1CF0F0F46490}"/>
              </a:ext>
            </a:extLst>
          </p:cNvPr>
          <p:cNvSpPr>
            <a:spLocks noGrp="1"/>
          </p:cNvSpPr>
          <p:nvPr>
            <p:ph type="title"/>
          </p:nvPr>
        </p:nvSpPr>
        <p:spPr/>
        <p:txBody>
          <a:bodyPr/>
          <a:lstStyle/>
          <a:p>
            <a:r>
              <a:rPr lang="en-US" dirty="0"/>
              <a:t>Objective	</a:t>
            </a:r>
          </a:p>
        </p:txBody>
      </p:sp>
      <p:sp>
        <p:nvSpPr>
          <p:cNvPr id="3" name="Content Placeholder 2">
            <a:extLst>
              <a:ext uri="{FF2B5EF4-FFF2-40B4-BE49-F238E27FC236}">
                <a16:creationId xmlns:a16="http://schemas.microsoft.com/office/drawing/2014/main" id="{96878DD8-67D1-48CA-9C27-46B863F0F2DD}"/>
              </a:ext>
            </a:extLst>
          </p:cNvPr>
          <p:cNvSpPr>
            <a:spLocks noGrp="1"/>
          </p:cNvSpPr>
          <p:nvPr>
            <p:ph idx="1"/>
          </p:nvPr>
        </p:nvSpPr>
        <p:spPr/>
        <p:txBody>
          <a:bodyPr/>
          <a:lstStyle/>
          <a:p>
            <a:r>
              <a:rPr lang="en-US" dirty="0"/>
              <a:t>Overview of what to expect</a:t>
            </a:r>
          </a:p>
          <a:p>
            <a:r>
              <a:rPr lang="en-US" dirty="0"/>
              <a:t>How long is the class</a:t>
            </a:r>
          </a:p>
          <a:p>
            <a:endParaRPr lang="en-US" dirty="0"/>
          </a:p>
        </p:txBody>
      </p:sp>
      <p:sp>
        <p:nvSpPr>
          <p:cNvPr id="5" name="Slide Number Placeholder 4">
            <a:extLst>
              <a:ext uri="{FF2B5EF4-FFF2-40B4-BE49-F238E27FC236}">
                <a16:creationId xmlns:a16="http://schemas.microsoft.com/office/drawing/2014/main" id="{C7397F84-8361-4139-A3C6-D9D4A3CB60FF}"/>
              </a:ext>
            </a:extLst>
          </p:cNvPr>
          <p:cNvSpPr>
            <a:spLocks noGrp="1"/>
          </p:cNvSpPr>
          <p:nvPr>
            <p:ph type="sldNum" sz="quarter" idx="12"/>
          </p:nvPr>
        </p:nvSpPr>
        <p:spPr/>
        <p:txBody>
          <a:bodyPr/>
          <a:lstStyle/>
          <a:p>
            <a:fld id="{8A7A6979-0714-4377-B894-6BE4C2D6E202}" type="slidenum">
              <a:rPr lang="en-US" smtClean="0"/>
              <a:pPr/>
              <a:t>3</a:t>
            </a:fld>
            <a:endParaRPr lang="en-US" dirty="0"/>
          </a:p>
        </p:txBody>
      </p:sp>
    </p:spTree>
    <p:extLst>
      <p:ext uri="{BB962C8B-B14F-4D97-AF65-F5344CB8AC3E}">
        <p14:creationId xmlns:p14="http://schemas.microsoft.com/office/powerpoint/2010/main" val="479143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lstStyle/>
          <a:p>
            <a:pPr marL="0" indent="0">
              <a:buNone/>
            </a:pPr>
            <a:endParaRPr lang="en-US" dirty="0"/>
          </a:p>
          <a:p>
            <a:pPr marL="0" indent="0">
              <a:buNone/>
            </a:pPr>
            <a:r>
              <a:rPr lang="en-US" dirty="0"/>
              <a:t>42) </a:t>
            </a:r>
            <a:r>
              <a:rPr lang="en-US" dirty="0">
                <a:solidFill>
                  <a:srgbClr val="0070C0"/>
                </a:solidFill>
              </a:rPr>
              <a:t>Ped/Pedal Location (PPL) </a:t>
            </a:r>
          </a:p>
          <a:p>
            <a:pPr marL="401638" indent="0">
              <a:buNone/>
            </a:pPr>
            <a:r>
              <a:rPr lang="en-US" dirty="0"/>
              <a:t>1  In Roadway</a:t>
            </a:r>
          </a:p>
          <a:p>
            <a:pPr marL="401638" indent="0">
              <a:buNone/>
            </a:pPr>
            <a:r>
              <a:rPr lang="en-US" dirty="0"/>
              <a:t>2  In Crosswalk</a:t>
            </a:r>
          </a:p>
          <a:p>
            <a:pPr marL="401638" indent="0">
              <a:buNone/>
            </a:pPr>
            <a:r>
              <a:rPr lang="en-US" dirty="0"/>
              <a:t>5  Driveway Access</a:t>
            </a:r>
          </a:p>
          <a:p>
            <a:pPr marL="401638" indent="0">
              <a:buNone/>
            </a:pPr>
            <a:r>
              <a:rPr lang="en-US" dirty="0"/>
              <a:t>6  On Roadside</a:t>
            </a:r>
          </a:p>
          <a:p>
            <a:pPr marL="401638" indent="0">
              <a:buNone/>
            </a:pPr>
            <a:r>
              <a:rPr lang="en-US" dirty="0"/>
              <a:t>7  Bikeway</a:t>
            </a:r>
          </a:p>
          <a:p>
            <a:pPr marL="401638" indent="0">
              <a:buNone/>
            </a:pPr>
            <a:r>
              <a:rPr lang="en-US" dirty="0"/>
              <a:t>9  Unknown/NA</a:t>
            </a:r>
          </a:p>
          <a:p>
            <a:pPr marL="401638" indent="0">
              <a:buNone/>
            </a:pPr>
            <a:r>
              <a:rPr lang="en-US" dirty="0"/>
              <a:t>10  Bike Lane</a:t>
            </a:r>
          </a:p>
          <a:p>
            <a:pPr marL="401638" indent="0">
              <a:buNone/>
            </a:pPr>
            <a:r>
              <a:rPr lang="en-US" dirty="0"/>
              <a:t>11  Shoulder</a:t>
            </a:r>
          </a:p>
          <a:p>
            <a:endParaRPr lang="en-US" dirty="0"/>
          </a:p>
          <a:p>
            <a:endParaRPr lang="en-US" dirty="0"/>
          </a:p>
          <a:p>
            <a:pPr marL="0" indent="0">
              <a:buNone/>
            </a:pPr>
            <a:endParaRPr lang="en-US" dirty="0"/>
          </a:p>
          <a:p>
            <a:pPr marL="0" indent="0">
              <a:buNone/>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49C7BE66-646E-48C6-B4C9-E6DAF256AAAF}"/>
              </a:ext>
            </a:extLst>
          </p:cNvPr>
          <p:cNvSpPr>
            <a:spLocks noGrp="1"/>
          </p:cNvSpPr>
          <p:nvPr>
            <p:ph type="sldNum" sz="quarter" idx="12"/>
          </p:nvPr>
        </p:nvSpPr>
        <p:spPr/>
        <p:txBody>
          <a:bodyPr/>
          <a:lstStyle/>
          <a:p>
            <a:fld id="{8A7A6979-0714-4377-B894-6BE4C2D6E202}" type="slidenum">
              <a:rPr lang="en-US" smtClean="0"/>
              <a:pPr/>
              <a:t>30</a:t>
            </a:fld>
            <a:endParaRPr lang="en-US" dirty="0"/>
          </a:p>
        </p:txBody>
      </p:sp>
      <p:pic>
        <p:nvPicPr>
          <p:cNvPr id="4" name="Picture 3">
            <a:extLst>
              <a:ext uri="{FF2B5EF4-FFF2-40B4-BE49-F238E27FC236}">
                <a16:creationId xmlns:a16="http://schemas.microsoft.com/office/drawing/2014/main" id="{F0BA25F6-DD44-4870-8A52-F28841E001A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08370" y="2063115"/>
            <a:ext cx="2667000" cy="2000250"/>
          </a:xfrm>
          <a:prstGeom prst="rect">
            <a:avLst/>
          </a:prstGeom>
        </p:spPr>
      </p:pic>
    </p:spTree>
    <p:extLst>
      <p:ext uri="{BB962C8B-B14F-4D97-AF65-F5344CB8AC3E}">
        <p14:creationId xmlns:p14="http://schemas.microsoft.com/office/powerpoint/2010/main" val="3082013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2" y="787317"/>
            <a:ext cx="7939231" cy="5477256"/>
          </a:xfrm>
        </p:spPr>
        <p:txBody>
          <a:bodyPr>
            <a:normAutofit fontScale="92500" lnSpcReduction="10000"/>
          </a:bodyPr>
          <a:lstStyle/>
          <a:p>
            <a:pPr marL="0" indent="0">
              <a:buNone/>
            </a:pPr>
            <a:r>
              <a:rPr lang="en-US" dirty="0"/>
              <a:t>43) </a:t>
            </a:r>
            <a:r>
              <a:rPr lang="en-US" dirty="0">
                <a:solidFill>
                  <a:srgbClr val="0070C0"/>
                </a:solidFill>
              </a:rPr>
              <a:t>Incident Responder</a:t>
            </a:r>
          </a:p>
          <a:p>
            <a:r>
              <a:rPr lang="en-US" dirty="0"/>
              <a:t>Was the vehicle responding to a separate incident prior to the traffic crash?</a:t>
            </a:r>
          </a:p>
          <a:p>
            <a:pPr marL="0" indent="0">
              <a:buNone/>
            </a:pPr>
            <a:r>
              <a:rPr lang="en-US" dirty="0">
                <a:solidFill>
                  <a:srgbClr val="FF0000"/>
                </a:solidFill>
              </a:rPr>
              <a:t>If Y (Yes) to # 43 </a:t>
            </a:r>
          </a:p>
          <a:p>
            <a:pPr marL="0" indent="0">
              <a:buNone/>
            </a:pPr>
            <a:r>
              <a:rPr lang="en-US" dirty="0"/>
              <a:t>44) </a:t>
            </a:r>
            <a:r>
              <a:rPr lang="en-US" dirty="0">
                <a:solidFill>
                  <a:srgbClr val="0070C0"/>
                </a:solidFill>
              </a:rPr>
              <a:t>Incident Responder Type</a:t>
            </a:r>
          </a:p>
          <a:p>
            <a:pPr marL="401638" indent="0">
              <a:buNone/>
            </a:pPr>
            <a:r>
              <a:rPr lang="en-US" dirty="0"/>
              <a:t>1  EMS</a:t>
            </a:r>
          </a:p>
          <a:p>
            <a:pPr marL="401638" indent="0">
              <a:buNone/>
            </a:pPr>
            <a:r>
              <a:rPr lang="en-US" dirty="0"/>
              <a:t>2  Fire</a:t>
            </a:r>
          </a:p>
          <a:p>
            <a:pPr marL="401638" indent="0">
              <a:buNone/>
            </a:pPr>
            <a:r>
              <a:rPr lang="en-US" dirty="0"/>
              <a:t>3  Police</a:t>
            </a:r>
          </a:p>
          <a:p>
            <a:pPr marL="401638" indent="0">
              <a:buNone/>
            </a:pPr>
            <a:r>
              <a:rPr lang="en-US" dirty="0"/>
              <a:t>4  Tow Operator</a:t>
            </a:r>
          </a:p>
          <a:p>
            <a:pPr marL="401638" indent="0">
              <a:buNone/>
              <a:tabLst>
                <a:tab pos="690563" algn="l"/>
              </a:tabLst>
            </a:pPr>
            <a:r>
              <a:rPr lang="en-US" dirty="0"/>
              <a:t>5  Transportation (i.e. maintenance workers, safety service patrol      	operators, etc.)</a:t>
            </a:r>
          </a:p>
          <a:p>
            <a:pPr marL="401638" indent="0">
              <a:buNone/>
            </a:pPr>
            <a:r>
              <a:rPr lang="en-US" dirty="0"/>
              <a:t>6  Other</a:t>
            </a:r>
          </a:p>
          <a:p>
            <a:pPr marL="401638" indent="0">
              <a:buNone/>
            </a:pPr>
            <a:r>
              <a:rPr lang="en-US" dirty="0"/>
              <a:t>9  Unknown</a:t>
            </a:r>
          </a:p>
          <a:p>
            <a:pPr marL="0" indent="0">
              <a:buNone/>
            </a:pPr>
            <a:r>
              <a:rPr lang="en-US" dirty="0"/>
              <a:t>45) </a:t>
            </a:r>
            <a:r>
              <a:rPr lang="en-US" dirty="0">
                <a:solidFill>
                  <a:srgbClr val="0070C0"/>
                </a:solidFill>
              </a:rPr>
              <a:t>Make, Model, Year</a:t>
            </a:r>
          </a:p>
          <a:p>
            <a:r>
              <a:rPr lang="en-US" dirty="0"/>
              <a:t>Enter the make of the vehicle, the model of the vehicle and the manufacturer’s designated model year</a:t>
            </a:r>
          </a:p>
          <a:p>
            <a:pPr marL="0" indent="0">
              <a:buNone/>
            </a:pPr>
            <a:endParaRPr lang="en-US" dirty="0"/>
          </a:p>
          <a:p>
            <a:pPr marL="0" indent="0">
              <a:buNone/>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AA681E46-10B3-4C0A-818C-294633E0DE35}"/>
              </a:ext>
            </a:extLst>
          </p:cNvPr>
          <p:cNvSpPr>
            <a:spLocks noGrp="1"/>
          </p:cNvSpPr>
          <p:nvPr>
            <p:ph type="sldNum" sz="quarter" idx="12"/>
          </p:nvPr>
        </p:nvSpPr>
        <p:spPr/>
        <p:txBody>
          <a:bodyPr/>
          <a:lstStyle/>
          <a:p>
            <a:fld id="{8A7A6979-0714-4377-B894-6BE4C2D6E202}" type="slidenum">
              <a:rPr lang="en-US" smtClean="0"/>
              <a:pPr/>
              <a:t>31</a:t>
            </a:fld>
            <a:endParaRPr lang="en-US" dirty="0"/>
          </a:p>
        </p:txBody>
      </p:sp>
      <p:pic>
        <p:nvPicPr>
          <p:cNvPr id="4" name="Picture 3">
            <a:extLst>
              <a:ext uri="{FF2B5EF4-FFF2-40B4-BE49-F238E27FC236}">
                <a16:creationId xmlns:a16="http://schemas.microsoft.com/office/drawing/2014/main" id="{D6B759DE-EC6E-4ADC-8733-4AD0B24E565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769477" y="2316480"/>
            <a:ext cx="2225040" cy="2225040"/>
          </a:xfrm>
          <a:prstGeom prst="rect">
            <a:avLst/>
          </a:prstGeom>
        </p:spPr>
      </p:pic>
    </p:spTree>
    <p:extLst>
      <p:ext uri="{BB962C8B-B14F-4D97-AF65-F5344CB8AC3E}">
        <p14:creationId xmlns:p14="http://schemas.microsoft.com/office/powerpoint/2010/main" val="2112073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normAutofit lnSpcReduction="10000"/>
          </a:bodyPr>
          <a:lstStyle/>
          <a:p>
            <a:pPr marL="0" indent="0">
              <a:buNone/>
            </a:pPr>
            <a:endParaRPr lang="en-US" dirty="0"/>
          </a:p>
          <a:p>
            <a:pPr marL="0" indent="0">
              <a:buNone/>
            </a:pPr>
            <a:r>
              <a:rPr lang="en-US" dirty="0"/>
              <a:t>46) </a:t>
            </a:r>
            <a:r>
              <a:rPr lang="en-US" dirty="0">
                <a:solidFill>
                  <a:srgbClr val="0070C0"/>
                </a:solidFill>
              </a:rPr>
              <a:t>Automation System</a:t>
            </a:r>
          </a:p>
          <a:p>
            <a:r>
              <a:rPr lang="en-US" dirty="0"/>
              <a:t>Is the vehicle equipped with an automation system?</a:t>
            </a:r>
          </a:p>
          <a:p>
            <a:endParaRPr lang="en-US" dirty="0"/>
          </a:p>
          <a:p>
            <a:pPr marL="0" indent="0">
              <a:buNone/>
            </a:pPr>
            <a:r>
              <a:rPr lang="en-US" dirty="0"/>
              <a:t>47) </a:t>
            </a:r>
            <a:r>
              <a:rPr lang="en-US" dirty="0">
                <a:solidFill>
                  <a:srgbClr val="0070C0"/>
                </a:solidFill>
              </a:rPr>
              <a:t>Automation System Level in Vehicle</a:t>
            </a:r>
          </a:p>
          <a:p>
            <a:r>
              <a:rPr lang="en-US" dirty="0">
                <a:solidFill>
                  <a:schemeClr val="tx1"/>
                </a:solidFill>
              </a:rPr>
              <a:t>Enter the automation level the vehicle is equipped with:</a:t>
            </a:r>
          </a:p>
          <a:p>
            <a:pPr marL="344488" indent="0">
              <a:buNone/>
            </a:pPr>
            <a:r>
              <a:rPr lang="en-US" dirty="0"/>
              <a:t>0  No automation</a:t>
            </a:r>
          </a:p>
          <a:p>
            <a:pPr marL="344488" indent="0">
              <a:buNone/>
            </a:pPr>
            <a:r>
              <a:rPr lang="en-US" dirty="0"/>
              <a:t>1  Driver Assistance</a:t>
            </a:r>
          </a:p>
          <a:p>
            <a:pPr marL="344488" indent="0">
              <a:buNone/>
            </a:pPr>
            <a:r>
              <a:rPr lang="en-US" dirty="0"/>
              <a:t>2  Partial Automation</a:t>
            </a:r>
          </a:p>
          <a:p>
            <a:pPr marL="344488" indent="0">
              <a:buNone/>
            </a:pPr>
            <a:r>
              <a:rPr lang="en-US" dirty="0"/>
              <a:t>3  Conditional Automation</a:t>
            </a:r>
          </a:p>
          <a:p>
            <a:pPr marL="344488" indent="0">
              <a:buNone/>
            </a:pPr>
            <a:r>
              <a:rPr lang="en-US" dirty="0"/>
              <a:t>4  High Automation</a:t>
            </a:r>
          </a:p>
          <a:p>
            <a:pPr marL="344488" indent="0">
              <a:buNone/>
            </a:pPr>
            <a:r>
              <a:rPr lang="en-US" dirty="0"/>
              <a:t>5  Full Automation</a:t>
            </a:r>
          </a:p>
          <a:p>
            <a:pPr marL="344488" indent="0">
              <a:buNone/>
            </a:pPr>
            <a:r>
              <a:rPr lang="en-US" dirty="0"/>
              <a:t>6  Automation Level Unknown</a:t>
            </a:r>
          </a:p>
          <a:p>
            <a:pPr marL="344488" indent="0">
              <a:buNone/>
            </a:pPr>
            <a:r>
              <a:rPr lang="en-US" dirty="0"/>
              <a:t>9  Unknown</a:t>
            </a:r>
          </a:p>
          <a:p>
            <a:endParaRPr lang="en-US" dirty="0"/>
          </a:p>
          <a:p>
            <a:pPr marL="0" indent="0">
              <a:buNone/>
            </a:pPr>
            <a:endParaRPr lang="en-US" dirty="0"/>
          </a:p>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600FCBDB-2E7A-43D5-A184-5A99CAD94F1D}"/>
              </a:ext>
            </a:extLst>
          </p:cNvPr>
          <p:cNvSpPr>
            <a:spLocks noGrp="1"/>
          </p:cNvSpPr>
          <p:nvPr>
            <p:ph type="sldNum" sz="quarter" idx="12"/>
          </p:nvPr>
        </p:nvSpPr>
        <p:spPr/>
        <p:txBody>
          <a:bodyPr/>
          <a:lstStyle/>
          <a:p>
            <a:fld id="{8A7A6979-0714-4377-B894-6BE4C2D6E202}" type="slidenum">
              <a:rPr lang="en-US" smtClean="0"/>
              <a:pPr/>
              <a:t>32</a:t>
            </a:fld>
            <a:endParaRPr lang="en-US" dirty="0"/>
          </a:p>
        </p:txBody>
      </p:sp>
    </p:spTree>
    <p:extLst>
      <p:ext uri="{BB962C8B-B14F-4D97-AF65-F5344CB8AC3E}">
        <p14:creationId xmlns:p14="http://schemas.microsoft.com/office/powerpoint/2010/main" val="3147121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normAutofit/>
          </a:bodyPr>
          <a:lstStyle/>
          <a:p>
            <a:pPr marL="0" indent="0">
              <a:buNone/>
            </a:pPr>
            <a:r>
              <a:rPr lang="en-US" dirty="0"/>
              <a:t>48) </a:t>
            </a:r>
            <a:r>
              <a:rPr lang="en-US" dirty="0">
                <a:solidFill>
                  <a:srgbClr val="0070C0"/>
                </a:solidFill>
              </a:rPr>
              <a:t>Automation Level Engaged</a:t>
            </a:r>
          </a:p>
          <a:p>
            <a:r>
              <a:rPr lang="en-US" dirty="0"/>
              <a:t>Enter the Automation level engaged at the time of the crash:</a:t>
            </a:r>
          </a:p>
          <a:p>
            <a:pPr marL="344488" indent="0">
              <a:buNone/>
            </a:pPr>
            <a:r>
              <a:rPr lang="en-US" dirty="0"/>
              <a:t>0  No Automation</a:t>
            </a:r>
          </a:p>
          <a:p>
            <a:pPr marL="344488" indent="0">
              <a:buNone/>
            </a:pPr>
            <a:r>
              <a:rPr lang="en-US" dirty="0"/>
              <a:t>1  Driver Assistance</a:t>
            </a:r>
          </a:p>
          <a:p>
            <a:pPr marL="344488" indent="0">
              <a:buNone/>
            </a:pPr>
            <a:r>
              <a:rPr lang="en-US" dirty="0"/>
              <a:t>2  Partial Automation</a:t>
            </a:r>
          </a:p>
          <a:p>
            <a:pPr marL="344488" indent="0">
              <a:buNone/>
            </a:pPr>
            <a:r>
              <a:rPr lang="en-US" dirty="0"/>
              <a:t>3  Conditional Automation</a:t>
            </a:r>
          </a:p>
          <a:p>
            <a:pPr marL="344488" indent="0">
              <a:buNone/>
            </a:pPr>
            <a:r>
              <a:rPr lang="en-US" dirty="0"/>
              <a:t>4  High Automation-Full Automation</a:t>
            </a:r>
          </a:p>
          <a:p>
            <a:pPr marL="344488" indent="0">
              <a:buNone/>
            </a:pPr>
            <a:r>
              <a:rPr lang="en-US" dirty="0"/>
              <a:t>5  Automation Level Unknown</a:t>
            </a:r>
          </a:p>
          <a:p>
            <a:pPr marL="344488" indent="0">
              <a:buNone/>
            </a:pPr>
            <a:r>
              <a:rPr lang="en-US" dirty="0"/>
              <a:t>9  Unknown</a:t>
            </a:r>
          </a:p>
          <a:p>
            <a:pPr marL="0" indent="0">
              <a:buNone/>
            </a:pPr>
            <a:endParaRPr lang="en-US" dirty="0"/>
          </a:p>
          <a:p>
            <a:pPr marL="0" indent="0">
              <a:buNone/>
            </a:pPr>
            <a:r>
              <a:rPr lang="en-US" dirty="0"/>
              <a:t>49) </a:t>
            </a:r>
            <a:r>
              <a:rPr lang="en-US" dirty="0">
                <a:solidFill>
                  <a:srgbClr val="0070C0"/>
                </a:solidFill>
              </a:rPr>
              <a:t>Plate Number, State and Year</a:t>
            </a:r>
          </a:p>
          <a:p>
            <a:r>
              <a:rPr lang="en-US" dirty="0"/>
              <a:t>Enter the license plate number, the issuing state</a:t>
            </a:r>
            <a:br>
              <a:rPr lang="en-US" dirty="0"/>
            </a:br>
            <a:r>
              <a:rPr lang="en-US" dirty="0"/>
              <a:t>and the year that the registration expires</a:t>
            </a:r>
          </a:p>
          <a:p>
            <a:endParaRPr lang="en-US" dirty="0"/>
          </a:p>
          <a:p>
            <a:endParaRPr lang="en-US" dirty="0"/>
          </a:p>
        </p:txBody>
      </p:sp>
      <p:sp>
        <p:nvSpPr>
          <p:cNvPr id="5" name="Slide Number Placeholder 4">
            <a:extLst>
              <a:ext uri="{FF2B5EF4-FFF2-40B4-BE49-F238E27FC236}">
                <a16:creationId xmlns:a16="http://schemas.microsoft.com/office/drawing/2014/main" id="{E8274F22-D0B6-4C9F-B02C-B888EE600A91}"/>
              </a:ext>
            </a:extLst>
          </p:cNvPr>
          <p:cNvSpPr>
            <a:spLocks noGrp="1"/>
          </p:cNvSpPr>
          <p:nvPr>
            <p:ph type="sldNum" sz="quarter" idx="12"/>
          </p:nvPr>
        </p:nvSpPr>
        <p:spPr/>
        <p:txBody>
          <a:bodyPr/>
          <a:lstStyle/>
          <a:p>
            <a:fld id="{8A7A6979-0714-4377-B894-6BE4C2D6E202}" type="slidenum">
              <a:rPr lang="en-US" smtClean="0"/>
              <a:pPr/>
              <a:t>33</a:t>
            </a:fld>
            <a:endParaRPr lang="en-US" dirty="0"/>
          </a:p>
        </p:txBody>
      </p:sp>
      <p:pic>
        <p:nvPicPr>
          <p:cNvPr id="4" name="Picture 3">
            <a:extLst>
              <a:ext uri="{FF2B5EF4-FFF2-40B4-BE49-F238E27FC236}">
                <a16:creationId xmlns:a16="http://schemas.microsoft.com/office/drawing/2014/main" id="{973DE454-4A31-4F51-825A-4735E2C705E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766868" y="4764339"/>
            <a:ext cx="2914172" cy="1500234"/>
          </a:xfrm>
          <a:prstGeom prst="rect">
            <a:avLst/>
          </a:prstGeom>
        </p:spPr>
      </p:pic>
    </p:spTree>
    <p:extLst>
      <p:ext uri="{BB962C8B-B14F-4D97-AF65-F5344CB8AC3E}">
        <p14:creationId xmlns:p14="http://schemas.microsoft.com/office/powerpoint/2010/main" val="1576955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normAutofit fontScale="85000" lnSpcReduction="20000"/>
          </a:bodyPr>
          <a:lstStyle/>
          <a:p>
            <a:pPr marL="0" indent="0">
              <a:buNone/>
            </a:pPr>
            <a:r>
              <a:rPr lang="en-US" dirty="0"/>
              <a:t>50) </a:t>
            </a:r>
            <a:r>
              <a:rPr lang="en-US" dirty="0">
                <a:solidFill>
                  <a:srgbClr val="0070C0"/>
                </a:solidFill>
              </a:rPr>
              <a:t>VIN</a:t>
            </a:r>
          </a:p>
          <a:p>
            <a:r>
              <a:rPr lang="en-US" dirty="0"/>
              <a:t>Enter the 17-character VIN (Vehicle Identification Number)</a:t>
            </a:r>
          </a:p>
          <a:p>
            <a:endParaRPr lang="en-US" dirty="0"/>
          </a:p>
          <a:p>
            <a:pPr marL="0" indent="0">
              <a:buNone/>
            </a:pPr>
            <a:r>
              <a:rPr lang="en-US" dirty="0"/>
              <a:t>51) </a:t>
            </a:r>
            <a:r>
              <a:rPr lang="en-US" dirty="0">
                <a:solidFill>
                  <a:srgbClr val="0070C0"/>
                </a:solidFill>
              </a:rPr>
              <a:t>Vehicle Owner</a:t>
            </a:r>
          </a:p>
          <a:p>
            <a:r>
              <a:rPr lang="en-US" dirty="0"/>
              <a:t>Enter the name of the titled vehicle owner.  If it is the same as the vehicle driver, enter SAME</a:t>
            </a:r>
          </a:p>
          <a:p>
            <a:endParaRPr lang="en-US" dirty="0"/>
          </a:p>
          <a:p>
            <a:pPr marL="0" indent="0">
              <a:buNone/>
            </a:pPr>
            <a:r>
              <a:rPr lang="en-US" dirty="0"/>
              <a:t>52) </a:t>
            </a:r>
            <a:r>
              <a:rPr lang="en-US" dirty="0">
                <a:solidFill>
                  <a:srgbClr val="0070C0"/>
                </a:solidFill>
              </a:rPr>
              <a:t>Owner Address</a:t>
            </a:r>
          </a:p>
          <a:p>
            <a:r>
              <a:rPr lang="en-US" dirty="0"/>
              <a:t>Enter the complete owner address, if different from the driver</a:t>
            </a:r>
          </a:p>
          <a:p>
            <a:endParaRPr lang="en-US" dirty="0"/>
          </a:p>
          <a:p>
            <a:pPr marL="0" indent="0">
              <a:buNone/>
            </a:pPr>
            <a:r>
              <a:rPr lang="en-US" dirty="0"/>
              <a:t>53) </a:t>
            </a:r>
            <a:r>
              <a:rPr lang="en-US" dirty="0">
                <a:solidFill>
                  <a:srgbClr val="0070C0"/>
                </a:solidFill>
              </a:rPr>
              <a:t>Damaged Areas</a:t>
            </a:r>
          </a:p>
          <a:p>
            <a:r>
              <a:rPr lang="en-US" dirty="0"/>
              <a:t>Circle the damage area on the diagram or circle one of the 2-digit codes below:</a:t>
            </a:r>
          </a:p>
          <a:p>
            <a:pPr marL="344488" indent="0">
              <a:buNone/>
            </a:pPr>
            <a:r>
              <a:rPr lang="en-US" dirty="0"/>
              <a:t>00  None</a:t>
            </a:r>
          </a:p>
          <a:p>
            <a:pPr marL="344488" indent="0">
              <a:buNone/>
            </a:pPr>
            <a:r>
              <a:rPr lang="en-US" dirty="0"/>
              <a:t>13  Undercarriage</a:t>
            </a:r>
          </a:p>
          <a:p>
            <a:pPr marL="344488" indent="0">
              <a:buNone/>
            </a:pPr>
            <a:r>
              <a:rPr lang="en-US" dirty="0"/>
              <a:t>14  Total (All Areas)</a:t>
            </a:r>
          </a:p>
          <a:p>
            <a:pPr marL="344488" indent="0">
              <a:buNone/>
            </a:pPr>
            <a:r>
              <a:rPr lang="en-US" dirty="0"/>
              <a:t>15  Other </a:t>
            </a:r>
          </a:p>
          <a:p>
            <a:pPr marL="344488" indent="0">
              <a:buNone/>
            </a:pPr>
            <a:r>
              <a:rPr lang="en-US" dirty="0"/>
              <a:t>99  Unknown</a:t>
            </a:r>
          </a:p>
          <a:p>
            <a:pPr marL="0" indent="0">
              <a:buNone/>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80D398D7-AA1A-4419-9D35-5B8EC264DD4D}"/>
              </a:ext>
            </a:extLst>
          </p:cNvPr>
          <p:cNvSpPr>
            <a:spLocks noGrp="1"/>
          </p:cNvSpPr>
          <p:nvPr>
            <p:ph type="sldNum" sz="quarter" idx="12"/>
          </p:nvPr>
        </p:nvSpPr>
        <p:spPr/>
        <p:txBody>
          <a:bodyPr/>
          <a:lstStyle/>
          <a:p>
            <a:fld id="{8A7A6979-0714-4377-B894-6BE4C2D6E202}" type="slidenum">
              <a:rPr lang="en-US" smtClean="0"/>
              <a:pPr/>
              <a:t>34</a:t>
            </a:fld>
            <a:endParaRPr lang="en-US" dirty="0"/>
          </a:p>
        </p:txBody>
      </p:sp>
      <p:pic>
        <p:nvPicPr>
          <p:cNvPr id="4" name="Picture 3">
            <a:extLst>
              <a:ext uri="{FF2B5EF4-FFF2-40B4-BE49-F238E27FC236}">
                <a16:creationId xmlns:a16="http://schemas.microsoft.com/office/drawing/2014/main" id="{55A7D8E2-8FF6-4F9E-B2DD-39E030773C1B}"/>
              </a:ext>
            </a:extLst>
          </p:cNvPr>
          <p:cNvPicPr>
            <a:picLocks noChangeAspect="1"/>
          </p:cNvPicPr>
          <p:nvPr/>
        </p:nvPicPr>
        <p:blipFill>
          <a:blip r:embed="rId2"/>
          <a:stretch>
            <a:fillRect/>
          </a:stretch>
        </p:blipFill>
        <p:spPr>
          <a:xfrm>
            <a:off x="5607094" y="4545638"/>
            <a:ext cx="977811" cy="1718935"/>
          </a:xfrm>
          <a:prstGeom prst="rect">
            <a:avLst/>
          </a:prstGeom>
        </p:spPr>
      </p:pic>
    </p:spTree>
    <p:extLst>
      <p:ext uri="{BB962C8B-B14F-4D97-AF65-F5344CB8AC3E}">
        <p14:creationId xmlns:p14="http://schemas.microsoft.com/office/powerpoint/2010/main" val="2698678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normAutofit fontScale="85000" lnSpcReduction="10000"/>
          </a:bodyPr>
          <a:lstStyle/>
          <a:p>
            <a:pPr marL="0" indent="0">
              <a:buNone/>
            </a:pPr>
            <a:endParaRPr lang="en-US" dirty="0"/>
          </a:p>
          <a:p>
            <a:pPr marL="0" indent="0">
              <a:buNone/>
            </a:pPr>
            <a:endParaRPr lang="en-US" dirty="0"/>
          </a:p>
          <a:p>
            <a:pPr marL="0" indent="0">
              <a:buNone/>
            </a:pPr>
            <a:endParaRPr lang="en-US" dirty="0"/>
          </a:p>
          <a:p>
            <a:pPr marL="0" indent="0">
              <a:buNone/>
            </a:pPr>
            <a:r>
              <a:rPr lang="en-US" dirty="0"/>
              <a:t>53) </a:t>
            </a:r>
            <a:r>
              <a:rPr lang="en-US" dirty="0">
                <a:solidFill>
                  <a:srgbClr val="0070C0"/>
                </a:solidFill>
              </a:rPr>
              <a:t>Damaged Areas/ Point of First Contact continued</a:t>
            </a:r>
          </a:p>
          <a:p>
            <a:r>
              <a:rPr lang="en-US" dirty="0"/>
              <a:t>Enter one of the numbers, 1-12 or 16, listed next to the diagram. Enter 52 when the only damage to a multi-unit combination vehicle is to the unpowered, towed portion of the unit</a:t>
            </a:r>
          </a:p>
          <a:p>
            <a:pPr marL="0" indent="0">
              <a:buNone/>
            </a:pPr>
            <a:endParaRPr lang="en-US" dirty="0"/>
          </a:p>
          <a:p>
            <a:pPr marL="0" indent="0">
              <a:buNone/>
              <a:tabLst>
                <a:tab pos="457200" algn="l"/>
              </a:tabLst>
            </a:pPr>
            <a:r>
              <a:rPr lang="en-US" dirty="0"/>
              <a:t>54) a) </a:t>
            </a:r>
            <a:r>
              <a:rPr lang="en-US" dirty="0">
                <a:solidFill>
                  <a:srgbClr val="0070C0"/>
                </a:solidFill>
              </a:rPr>
              <a:t>Towed</a:t>
            </a:r>
          </a:p>
          <a:p>
            <a:pPr marL="512763" indent="0"/>
            <a:r>
              <a:rPr lang="en-US" dirty="0"/>
              <a:t>Check Y (Yes) or N (No) </a:t>
            </a:r>
          </a:p>
          <a:p>
            <a:pPr marL="512763" indent="0">
              <a:buNone/>
            </a:pPr>
            <a:r>
              <a:rPr lang="en-US" dirty="0">
                <a:solidFill>
                  <a:srgbClr val="FF0000"/>
                </a:solidFill>
              </a:rPr>
              <a:t>If Y vehicle towed, fill out #108-110 on the reverse side of the report form</a:t>
            </a:r>
          </a:p>
          <a:p>
            <a:pPr marL="344488" indent="-344488">
              <a:buNone/>
            </a:pPr>
            <a:r>
              <a:rPr lang="en-US" dirty="0">
                <a:solidFill>
                  <a:srgbClr val="FF0000"/>
                </a:solidFill>
              </a:rPr>
              <a:t>	</a:t>
            </a:r>
            <a:r>
              <a:rPr lang="en-US" dirty="0">
                <a:solidFill>
                  <a:schemeClr val="tx1"/>
                </a:solidFill>
              </a:rPr>
              <a:t>b) </a:t>
            </a:r>
            <a:r>
              <a:rPr lang="en-US" dirty="0">
                <a:solidFill>
                  <a:srgbClr val="0070C0"/>
                </a:solidFill>
              </a:rPr>
              <a:t>Fire</a:t>
            </a:r>
          </a:p>
          <a:p>
            <a:pPr marL="512763" indent="0"/>
            <a:r>
              <a:rPr lang="en-US" dirty="0"/>
              <a:t>Check Y (Yes) or N (No) </a:t>
            </a:r>
          </a:p>
          <a:p>
            <a:pPr marL="233363" indent="-233363">
              <a:buNone/>
            </a:pPr>
            <a:r>
              <a:rPr lang="en-US" dirty="0"/>
              <a:t>	</a:t>
            </a:r>
          </a:p>
          <a:p>
            <a:pPr marL="0" indent="0">
              <a:buNone/>
            </a:pPr>
            <a:endParaRPr lang="en-US" dirty="0"/>
          </a:p>
          <a:p>
            <a:pPr marL="0" indent="0">
              <a:buNone/>
            </a:pPr>
            <a:endParaRPr lang="en-US" dirty="0"/>
          </a:p>
          <a:p>
            <a:pPr marL="344488" indent="-344488">
              <a:buNone/>
            </a:pPr>
            <a:r>
              <a:rPr lang="en-US" dirty="0">
                <a:solidFill>
                  <a:srgbClr val="FF0000"/>
                </a:solidFill>
              </a:rPr>
              <a:t>	</a:t>
            </a:r>
            <a:endParaRPr lang="en-US" dirty="0">
              <a:solidFill>
                <a:schemeClr val="tx1"/>
              </a:solidFill>
            </a:endParaRPr>
          </a:p>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873FDF6-09CD-4849-8ED2-0CB30883642D}"/>
              </a:ext>
            </a:extLst>
          </p:cNvPr>
          <p:cNvSpPr>
            <a:spLocks noGrp="1"/>
          </p:cNvSpPr>
          <p:nvPr>
            <p:ph type="sldNum" sz="quarter" idx="12"/>
          </p:nvPr>
        </p:nvSpPr>
        <p:spPr/>
        <p:txBody>
          <a:bodyPr/>
          <a:lstStyle/>
          <a:p>
            <a:fld id="{8A7A6979-0714-4377-B894-6BE4C2D6E202}" type="slidenum">
              <a:rPr lang="en-US" smtClean="0"/>
              <a:pPr/>
              <a:t>35</a:t>
            </a:fld>
            <a:endParaRPr lang="en-US" dirty="0"/>
          </a:p>
        </p:txBody>
      </p:sp>
      <p:pic>
        <p:nvPicPr>
          <p:cNvPr id="7" name="Picture 6">
            <a:extLst>
              <a:ext uri="{FF2B5EF4-FFF2-40B4-BE49-F238E27FC236}">
                <a16:creationId xmlns:a16="http://schemas.microsoft.com/office/drawing/2014/main" id="{955651C9-460C-4972-89AC-E8401172C21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802016" y="4371625"/>
            <a:ext cx="2718318" cy="2038739"/>
          </a:xfrm>
          <a:prstGeom prst="rect">
            <a:avLst/>
          </a:prstGeom>
        </p:spPr>
      </p:pic>
    </p:spTree>
    <p:extLst>
      <p:ext uri="{BB962C8B-B14F-4D97-AF65-F5344CB8AC3E}">
        <p14:creationId xmlns:p14="http://schemas.microsoft.com/office/powerpoint/2010/main" val="280782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normAutofit fontScale="92500" lnSpcReduction="20000"/>
          </a:bodyPr>
          <a:lstStyle/>
          <a:p>
            <a:pPr marL="233363" indent="-233363">
              <a:buNone/>
            </a:pPr>
            <a:r>
              <a:rPr lang="en-US" dirty="0"/>
              <a:t>54) </a:t>
            </a:r>
            <a:r>
              <a:rPr lang="en-US" dirty="0">
                <a:solidFill>
                  <a:srgbClr val="0070C0"/>
                </a:solidFill>
              </a:rPr>
              <a:t>Continued</a:t>
            </a:r>
          </a:p>
          <a:p>
            <a:pPr marL="344488" indent="0">
              <a:buNone/>
            </a:pPr>
            <a:r>
              <a:rPr lang="en-US" dirty="0"/>
              <a:t>c) Distracted</a:t>
            </a:r>
          </a:p>
          <a:p>
            <a:pPr marL="625475" indent="-112713"/>
            <a:r>
              <a:rPr lang="en-US" dirty="0"/>
              <a:t>Check Y (Yes) or N (No) </a:t>
            </a:r>
          </a:p>
          <a:p>
            <a:pPr marL="512763" indent="0">
              <a:buNone/>
            </a:pPr>
            <a:r>
              <a:rPr lang="en-US" dirty="0">
                <a:solidFill>
                  <a:srgbClr val="FF0000"/>
                </a:solidFill>
              </a:rPr>
              <a:t>If Y (Yes) distracted one of the following values must be used</a:t>
            </a:r>
          </a:p>
          <a:p>
            <a:pPr marL="512762" indent="0">
              <a:buNone/>
            </a:pPr>
            <a:r>
              <a:rPr lang="en-US" dirty="0"/>
              <a:t>1  Cell Phone Handsfree</a:t>
            </a:r>
          </a:p>
          <a:p>
            <a:pPr marL="512762" indent="0">
              <a:buNone/>
            </a:pPr>
            <a:r>
              <a:rPr lang="en-US" dirty="0"/>
              <a:t>2  Cell Phone Handheld</a:t>
            </a:r>
          </a:p>
          <a:p>
            <a:pPr marL="512762" indent="0">
              <a:buNone/>
            </a:pPr>
            <a:r>
              <a:rPr lang="en-US" dirty="0"/>
              <a:t>3  Cell Phone – texting, email, etc.</a:t>
            </a:r>
          </a:p>
          <a:p>
            <a:pPr marL="512762" indent="0">
              <a:buNone/>
            </a:pPr>
            <a:r>
              <a:rPr lang="en-US" dirty="0"/>
              <a:t>4  Other Electronic Device- navigation, radio, etc.</a:t>
            </a:r>
          </a:p>
          <a:p>
            <a:pPr marL="512762" indent="0">
              <a:buNone/>
            </a:pPr>
            <a:r>
              <a:rPr lang="en-US" dirty="0"/>
              <a:t>5  Other – Inside Vehicle</a:t>
            </a:r>
          </a:p>
          <a:p>
            <a:pPr marL="512762" indent="0">
              <a:buNone/>
            </a:pPr>
            <a:r>
              <a:rPr lang="en-US" dirty="0"/>
              <a:t>6  Other – Outside Vehicle</a:t>
            </a:r>
          </a:p>
          <a:p>
            <a:pPr marL="512762" indent="0">
              <a:buNone/>
            </a:pPr>
            <a:r>
              <a:rPr lang="en-US" dirty="0"/>
              <a:t>7  Inattentive/Daydreaming</a:t>
            </a:r>
          </a:p>
          <a:p>
            <a:pPr marL="512762" indent="0">
              <a:buNone/>
            </a:pPr>
            <a:r>
              <a:rPr lang="en-US" dirty="0"/>
              <a:t>9  Unknown</a:t>
            </a:r>
          </a:p>
          <a:p>
            <a:pPr marL="512762" indent="0">
              <a:buNone/>
            </a:pPr>
            <a:endParaRPr lang="en-US" sz="400" dirty="0"/>
          </a:p>
          <a:p>
            <a:pPr marL="344488" indent="0">
              <a:buNone/>
            </a:pPr>
            <a:r>
              <a:rPr lang="en-US" dirty="0"/>
              <a:t>d) Com Veh (Commercial Vehicle)</a:t>
            </a:r>
          </a:p>
          <a:p>
            <a:pPr marL="630238" indent="-117475"/>
            <a:r>
              <a:rPr lang="en-US" dirty="0"/>
              <a:t>Check Y (Yes) or N (No) </a:t>
            </a:r>
          </a:p>
          <a:p>
            <a:pPr marL="512763" indent="0">
              <a:buNone/>
            </a:pPr>
            <a:r>
              <a:rPr lang="en-US" dirty="0">
                <a:solidFill>
                  <a:srgbClr val="FF0000"/>
                </a:solidFill>
              </a:rPr>
              <a:t>If Y (Yes) complete the Large Truck, Bus or HM Vehicle on the reverse side of the report form</a:t>
            </a:r>
          </a:p>
          <a:p>
            <a:pPr marL="344488" indent="0">
              <a:buNone/>
            </a:pPr>
            <a:endParaRPr lang="en-US" dirty="0"/>
          </a:p>
          <a:p>
            <a:pPr marL="0" indent="0">
              <a:buNone/>
            </a:pPr>
            <a:endParaRPr lang="en-US" dirty="0"/>
          </a:p>
          <a:p>
            <a:pPr marL="0" indent="0">
              <a:buNone/>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2C2C0B8A-2A11-462D-9814-97F8A86D4971}"/>
              </a:ext>
            </a:extLst>
          </p:cNvPr>
          <p:cNvSpPr>
            <a:spLocks noGrp="1"/>
          </p:cNvSpPr>
          <p:nvPr>
            <p:ph type="sldNum" sz="quarter" idx="12"/>
          </p:nvPr>
        </p:nvSpPr>
        <p:spPr/>
        <p:txBody>
          <a:bodyPr/>
          <a:lstStyle/>
          <a:p>
            <a:fld id="{8A7A6979-0714-4377-B894-6BE4C2D6E202}" type="slidenum">
              <a:rPr lang="en-US" smtClean="0"/>
              <a:pPr/>
              <a:t>36</a:t>
            </a:fld>
            <a:endParaRPr lang="en-US" dirty="0"/>
          </a:p>
        </p:txBody>
      </p:sp>
      <p:pic>
        <p:nvPicPr>
          <p:cNvPr id="4" name="Picture 3">
            <a:extLst>
              <a:ext uri="{FF2B5EF4-FFF2-40B4-BE49-F238E27FC236}">
                <a16:creationId xmlns:a16="http://schemas.microsoft.com/office/drawing/2014/main" id="{79D2AA65-4754-4783-BF20-BBBA7441E2B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356780" y="2196995"/>
            <a:ext cx="3185944" cy="3237748"/>
          </a:xfrm>
          <a:prstGeom prst="rect">
            <a:avLst/>
          </a:prstGeom>
        </p:spPr>
      </p:pic>
    </p:spTree>
    <p:extLst>
      <p:ext uri="{BB962C8B-B14F-4D97-AF65-F5344CB8AC3E}">
        <p14:creationId xmlns:p14="http://schemas.microsoft.com/office/powerpoint/2010/main" val="2551552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lstStyle/>
          <a:p>
            <a:pPr marL="0" indent="0">
              <a:buNone/>
            </a:pPr>
            <a:r>
              <a:rPr lang="en-US" dirty="0"/>
              <a:t>55) </a:t>
            </a:r>
            <a:r>
              <a:rPr lang="en-US" dirty="0">
                <a:solidFill>
                  <a:srgbClr val="0070C0"/>
                </a:solidFill>
              </a:rPr>
              <a:t>Insurance Company</a:t>
            </a:r>
          </a:p>
          <a:p>
            <a:r>
              <a:rPr lang="en-US" dirty="0"/>
              <a:t>Enter the name of the insurance company which issued the policy for the vehicle. Enter none or self-insured if appropriate</a:t>
            </a:r>
          </a:p>
          <a:p>
            <a:endParaRPr lang="en-US" dirty="0"/>
          </a:p>
          <a:p>
            <a:pPr marL="0" indent="0">
              <a:buNone/>
            </a:pPr>
            <a:r>
              <a:rPr lang="en-US" dirty="0"/>
              <a:t>56) </a:t>
            </a:r>
            <a:r>
              <a:rPr lang="en-US" dirty="0">
                <a:solidFill>
                  <a:srgbClr val="0070C0"/>
                </a:solidFill>
              </a:rPr>
              <a:t>Expired</a:t>
            </a:r>
          </a:p>
          <a:p>
            <a:r>
              <a:rPr lang="en-US" dirty="0"/>
              <a:t>Check Y (Yes) or N (No)</a:t>
            </a:r>
          </a:p>
          <a:p>
            <a:endParaRPr lang="en-US" dirty="0"/>
          </a:p>
          <a:p>
            <a:pPr marL="0" indent="0">
              <a:buNone/>
            </a:pPr>
            <a:r>
              <a:rPr lang="en-US" dirty="0"/>
              <a:t>57 </a:t>
            </a:r>
            <a:r>
              <a:rPr lang="en-US" dirty="0">
                <a:solidFill>
                  <a:srgbClr val="0070C0"/>
                </a:solidFill>
              </a:rPr>
              <a:t>Policy Number</a:t>
            </a:r>
          </a:p>
          <a:p>
            <a:r>
              <a:rPr lang="en-US" dirty="0"/>
              <a:t>Enter the policy number from the insurance card</a:t>
            </a:r>
          </a:p>
          <a:p>
            <a:endParaRPr lang="en-US" dirty="0"/>
          </a:p>
          <a:p>
            <a:pPr marL="0" indent="0">
              <a:buNone/>
            </a:pPr>
            <a:r>
              <a:rPr lang="en-US" dirty="0"/>
              <a:t>58) </a:t>
            </a:r>
            <a:r>
              <a:rPr lang="en-US" dirty="0">
                <a:solidFill>
                  <a:srgbClr val="0070C0"/>
                </a:solidFill>
              </a:rPr>
              <a:t>Unit 2</a:t>
            </a:r>
          </a:p>
          <a:p>
            <a:r>
              <a:rPr lang="en-US" dirty="0"/>
              <a:t>Enter the same information for the other traffic units following the instructions for #22-27</a:t>
            </a:r>
          </a:p>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CD16C39-D753-42D8-B7E2-290C55813930}"/>
              </a:ext>
            </a:extLst>
          </p:cNvPr>
          <p:cNvSpPr>
            <a:spLocks noGrp="1"/>
          </p:cNvSpPr>
          <p:nvPr>
            <p:ph type="sldNum" sz="quarter" idx="12"/>
          </p:nvPr>
        </p:nvSpPr>
        <p:spPr/>
        <p:txBody>
          <a:bodyPr/>
          <a:lstStyle/>
          <a:p>
            <a:fld id="{8A7A6979-0714-4377-B894-6BE4C2D6E202}" type="slidenum">
              <a:rPr lang="en-US" smtClean="0"/>
              <a:pPr/>
              <a:t>37</a:t>
            </a:fld>
            <a:endParaRPr lang="en-US" dirty="0"/>
          </a:p>
        </p:txBody>
      </p:sp>
    </p:spTree>
    <p:extLst>
      <p:ext uri="{BB962C8B-B14F-4D97-AF65-F5344CB8AC3E}">
        <p14:creationId xmlns:p14="http://schemas.microsoft.com/office/powerpoint/2010/main" val="1537668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normAutofit fontScale="92500"/>
          </a:bodyPr>
          <a:lstStyle/>
          <a:p>
            <a:pPr marL="0" indent="0">
              <a:buNone/>
            </a:pPr>
            <a:r>
              <a:rPr lang="en-US" dirty="0"/>
              <a:t>59) </a:t>
            </a:r>
            <a:r>
              <a:rPr lang="en-US" dirty="0">
                <a:solidFill>
                  <a:srgbClr val="0070C0"/>
                </a:solidFill>
              </a:rPr>
              <a:t>Passengers &amp; Witnesses</a:t>
            </a:r>
          </a:p>
          <a:p>
            <a:r>
              <a:rPr lang="en-US" dirty="0"/>
              <a:t>Enter the corresponding unit number for each individual listed. Enter W for witnesses. Enter the corresponding seat number from the seating position diagram on Template 2, enter 7 for unknown enclosed seating position and 8 for a passenger outside of the vehicle (i.e., truck bed, fender, etc.)</a:t>
            </a:r>
          </a:p>
          <a:p>
            <a:endParaRPr lang="en-US" dirty="0"/>
          </a:p>
          <a:p>
            <a:pPr marL="0" indent="0">
              <a:buNone/>
            </a:pPr>
            <a:r>
              <a:rPr lang="en-US" dirty="0"/>
              <a:t>60) </a:t>
            </a:r>
            <a:r>
              <a:rPr lang="en-US" dirty="0">
                <a:solidFill>
                  <a:srgbClr val="0070C0"/>
                </a:solidFill>
              </a:rPr>
              <a:t>Damage Property Owner Name</a:t>
            </a:r>
          </a:p>
          <a:p>
            <a:r>
              <a:rPr lang="en-US" dirty="0"/>
              <a:t>Enter the damaged property owner’s name</a:t>
            </a:r>
          </a:p>
          <a:p>
            <a:endParaRPr lang="en-US" dirty="0"/>
          </a:p>
          <a:p>
            <a:pPr marL="0" indent="0">
              <a:buNone/>
            </a:pPr>
            <a:r>
              <a:rPr lang="en-US" dirty="0"/>
              <a:t>61) </a:t>
            </a:r>
            <a:r>
              <a:rPr lang="en-US" dirty="0">
                <a:solidFill>
                  <a:srgbClr val="0070C0"/>
                </a:solidFill>
              </a:rPr>
              <a:t>Damage Property</a:t>
            </a:r>
          </a:p>
          <a:p>
            <a:r>
              <a:rPr lang="en-US" dirty="0"/>
              <a:t>Enter a description of the damaged property, other than vehicles</a:t>
            </a:r>
          </a:p>
          <a:p>
            <a:endParaRPr lang="en-US" dirty="0"/>
          </a:p>
          <a:p>
            <a:pPr marL="0" indent="0">
              <a:buNone/>
            </a:pPr>
            <a:r>
              <a:rPr lang="en-US" dirty="0"/>
              <a:t>62 </a:t>
            </a:r>
            <a:r>
              <a:rPr lang="en-US" dirty="0">
                <a:solidFill>
                  <a:srgbClr val="0070C0"/>
                </a:solidFill>
              </a:rPr>
              <a:t>Property Owner Address</a:t>
            </a:r>
          </a:p>
          <a:p>
            <a:r>
              <a:rPr lang="en-US" dirty="0"/>
              <a:t>Enter the property owner’s address, street, city, state and zip code</a:t>
            </a:r>
          </a:p>
          <a:p>
            <a:pPr marL="0" indent="0">
              <a:buNone/>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9FBA08C3-B302-41B7-BCC2-FD294F3E84BA}"/>
              </a:ext>
            </a:extLst>
          </p:cNvPr>
          <p:cNvSpPr>
            <a:spLocks noGrp="1"/>
          </p:cNvSpPr>
          <p:nvPr>
            <p:ph type="sldNum" sz="quarter" idx="12"/>
          </p:nvPr>
        </p:nvSpPr>
        <p:spPr/>
        <p:txBody>
          <a:bodyPr/>
          <a:lstStyle/>
          <a:p>
            <a:fld id="{8A7A6979-0714-4377-B894-6BE4C2D6E202}" type="slidenum">
              <a:rPr lang="en-US" smtClean="0"/>
              <a:pPr/>
              <a:t>38</a:t>
            </a:fld>
            <a:endParaRPr lang="en-US" dirty="0"/>
          </a:p>
        </p:txBody>
      </p:sp>
      <p:pic>
        <p:nvPicPr>
          <p:cNvPr id="4" name="Picture 3">
            <a:extLst>
              <a:ext uri="{FF2B5EF4-FFF2-40B4-BE49-F238E27FC236}">
                <a16:creationId xmlns:a16="http://schemas.microsoft.com/office/drawing/2014/main" id="{8998BEEC-2378-4B5C-A50D-0B59B2E8D40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996390" y="970344"/>
            <a:ext cx="1581150" cy="1809750"/>
          </a:xfrm>
          <a:prstGeom prst="rect">
            <a:avLst/>
          </a:prstGeom>
        </p:spPr>
      </p:pic>
    </p:spTree>
    <p:extLst>
      <p:ext uri="{BB962C8B-B14F-4D97-AF65-F5344CB8AC3E}">
        <p14:creationId xmlns:p14="http://schemas.microsoft.com/office/powerpoint/2010/main" val="3262155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lstStyle/>
          <a:p>
            <a:pPr marL="0" indent="0">
              <a:buNone/>
            </a:pPr>
            <a:endParaRPr lang="en-US" dirty="0"/>
          </a:p>
          <a:p>
            <a:pPr marL="0" indent="0">
              <a:buNone/>
            </a:pPr>
            <a:r>
              <a:rPr lang="en-US" dirty="0"/>
              <a:t>63) </a:t>
            </a:r>
            <a:r>
              <a:rPr lang="en-US" dirty="0">
                <a:solidFill>
                  <a:srgbClr val="0070C0"/>
                </a:solidFill>
              </a:rPr>
              <a:t>Contributory Cause </a:t>
            </a:r>
          </a:p>
          <a:p>
            <a:r>
              <a:rPr lang="en-US" dirty="0"/>
              <a:t>Enter a contributory cause code(s) for the crash, located on the back of Template 1</a:t>
            </a:r>
          </a:p>
          <a:p>
            <a:endParaRPr lang="en-US" dirty="0"/>
          </a:p>
          <a:p>
            <a:pPr marL="0" indent="0">
              <a:buNone/>
            </a:pPr>
            <a:r>
              <a:rPr lang="en-US" dirty="0"/>
              <a:t>64) </a:t>
            </a:r>
            <a:r>
              <a:rPr lang="en-US" dirty="0">
                <a:solidFill>
                  <a:srgbClr val="0070C0"/>
                </a:solidFill>
              </a:rPr>
              <a:t>Arrest Name</a:t>
            </a:r>
          </a:p>
          <a:p>
            <a:r>
              <a:rPr lang="en-US" dirty="0"/>
              <a:t>Enter the last, first, middle initial for the person who was arrested</a:t>
            </a:r>
          </a:p>
          <a:p>
            <a:endParaRPr lang="en-US" dirty="0"/>
          </a:p>
          <a:p>
            <a:pPr marL="0" indent="0">
              <a:buNone/>
            </a:pPr>
            <a:r>
              <a:rPr lang="en-US" dirty="0"/>
              <a:t>65) </a:t>
            </a:r>
            <a:r>
              <a:rPr lang="en-US" dirty="0">
                <a:solidFill>
                  <a:srgbClr val="0070C0"/>
                </a:solidFill>
              </a:rPr>
              <a:t>Citations Issued, Not Issued, Pending or Unknown</a:t>
            </a:r>
          </a:p>
          <a:p>
            <a:r>
              <a:rPr lang="en-US" dirty="0"/>
              <a:t>Check one of the above boxes that is applicable</a:t>
            </a:r>
          </a:p>
          <a:p>
            <a:endParaRPr lang="en-US" dirty="0"/>
          </a:p>
          <a:p>
            <a:pPr marL="0" indent="0">
              <a:buNone/>
            </a:pPr>
            <a:r>
              <a:rPr lang="en-US" dirty="0"/>
              <a:t>66) </a:t>
            </a:r>
            <a:r>
              <a:rPr lang="en-US" dirty="0">
                <a:solidFill>
                  <a:srgbClr val="0070C0"/>
                </a:solidFill>
              </a:rPr>
              <a:t>Section</a:t>
            </a:r>
          </a:p>
          <a:p>
            <a:r>
              <a:rPr lang="en-US" dirty="0"/>
              <a:t>Enter the violation section number from the Illinois Vehicle Code (IVC)</a:t>
            </a:r>
          </a:p>
          <a:p>
            <a:endParaRPr lang="en-US" dirty="0"/>
          </a:p>
          <a:p>
            <a:endParaRPr lang="en-US" dirty="0"/>
          </a:p>
          <a:p>
            <a:pPr marL="0" indent="0">
              <a:buNone/>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0E136E71-61EC-4A80-90F7-30FEA1CD247A}"/>
              </a:ext>
            </a:extLst>
          </p:cNvPr>
          <p:cNvSpPr>
            <a:spLocks noGrp="1"/>
          </p:cNvSpPr>
          <p:nvPr>
            <p:ph type="sldNum" sz="quarter" idx="12"/>
          </p:nvPr>
        </p:nvSpPr>
        <p:spPr/>
        <p:txBody>
          <a:bodyPr/>
          <a:lstStyle/>
          <a:p>
            <a:fld id="{8A7A6979-0714-4377-B894-6BE4C2D6E202}" type="slidenum">
              <a:rPr lang="en-US" smtClean="0"/>
              <a:pPr/>
              <a:t>39</a:t>
            </a:fld>
            <a:endParaRPr lang="en-US" dirty="0"/>
          </a:p>
        </p:txBody>
      </p:sp>
      <p:pic>
        <p:nvPicPr>
          <p:cNvPr id="4" name="Picture 3">
            <a:extLst>
              <a:ext uri="{FF2B5EF4-FFF2-40B4-BE49-F238E27FC236}">
                <a16:creationId xmlns:a16="http://schemas.microsoft.com/office/drawing/2014/main" id="{C97A9005-3A91-4872-8E1F-8DD424377D1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523649" y="3345305"/>
            <a:ext cx="2257460" cy="2197100"/>
          </a:xfrm>
          <a:prstGeom prst="rect">
            <a:avLst/>
          </a:prstGeom>
        </p:spPr>
      </p:pic>
    </p:spTree>
    <p:extLst>
      <p:ext uri="{BB962C8B-B14F-4D97-AF65-F5344CB8AC3E}">
        <p14:creationId xmlns:p14="http://schemas.microsoft.com/office/powerpoint/2010/main" val="713392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8683C-05E6-481F-B11C-877166A1CC77}"/>
              </a:ext>
            </a:extLst>
          </p:cNvPr>
          <p:cNvSpPr>
            <a:spLocks noGrp="1"/>
          </p:cNvSpPr>
          <p:nvPr>
            <p:ph type="title"/>
          </p:nvPr>
        </p:nvSpPr>
        <p:spPr/>
        <p:txBody>
          <a:bodyPr/>
          <a:lstStyle/>
          <a:p>
            <a:r>
              <a:rPr lang="en-US" dirty="0"/>
              <a:t>Reporting Requirements</a:t>
            </a:r>
          </a:p>
        </p:txBody>
      </p:sp>
      <p:sp>
        <p:nvSpPr>
          <p:cNvPr id="3" name="Content Placeholder 2">
            <a:extLst>
              <a:ext uri="{FF2B5EF4-FFF2-40B4-BE49-F238E27FC236}">
                <a16:creationId xmlns:a16="http://schemas.microsoft.com/office/drawing/2014/main" id="{7015E69A-993D-4758-B446-5F508CC4DA7C}"/>
              </a:ext>
            </a:extLst>
          </p:cNvPr>
          <p:cNvSpPr>
            <a:spLocks noGrp="1"/>
          </p:cNvSpPr>
          <p:nvPr>
            <p:ph idx="1"/>
          </p:nvPr>
        </p:nvSpPr>
        <p:spPr>
          <a:xfrm>
            <a:off x="2231136" y="1609344"/>
            <a:ext cx="7729728" cy="4819448"/>
          </a:xfrm>
        </p:spPr>
        <p:txBody>
          <a:bodyPr>
            <a:normAutofit fontScale="92500" lnSpcReduction="20000"/>
          </a:bodyPr>
          <a:lstStyle/>
          <a:p>
            <a:pPr marL="0" indent="0">
              <a:buNone/>
            </a:pPr>
            <a:r>
              <a:rPr lang="en-US" dirty="0"/>
              <a:t>IVC 625 ILCS 5/11-408</a:t>
            </a:r>
          </a:p>
          <a:p>
            <a:pPr marL="0" indent="0">
              <a:buNone/>
            </a:pPr>
            <a:endParaRPr lang="en-US" dirty="0"/>
          </a:p>
          <a:p>
            <a:pPr marL="342900" indent="-342900">
              <a:buFont typeface="+mj-lt"/>
              <a:buAutoNum type="alphaUcPeriod"/>
            </a:pPr>
            <a:r>
              <a:rPr lang="en-US" dirty="0"/>
              <a:t>Every law enforcement officer who investigates a motor vehicle crash for which a report is required by this article or who prepares a written report as a result of an investigation, shall forward the report within 10 days to the Administrator or such time described by the Administrator.</a:t>
            </a:r>
          </a:p>
          <a:p>
            <a:pPr marL="342900" indent="-342900">
              <a:buFont typeface="+mj-lt"/>
              <a:buAutoNum type="alphaUcPeriod"/>
            </a:pPr>
            <a:endParaRPr lang="en-US" dirty="0"/>
          </a:p>
          <a:p>
            <a:pPr marL="342900" indent="-342900">
              <a:buFont typeface="+mj-lt"/>
              <a:buAutoNum type="alphaUcPeriod"/>
            </a:pPr>
            <a:r>
              <a:rPr lang="en-US" dirty="0"/>
              <a:t>You must report anytime you investigate a crash involving:</a:t>
            </a:r>
          </a:p>
          <a:p>
            <a:pPr indent="115888"/>
            <a:r>
              <a:rPr lang="en-US" dirty="0"/>
              <a:t> Injury</a:t>
            </a:r>
          </a:p>
          <a:p>
            <a:pPr indent="115888"/>
            <a:r>
              <a:rPr lang="en-US" dirty="0"/>
              <a:t> Death</a:t>
            </a:r>
          </a:p>
          <a:p>
            <a:pPr indent="115888"/>
            <a:r>
              <a:rPr lang="en-US" dirty="0"/>
              <a:t> Or damage to Property</a:t>
            </a:r>
          </a:p>
          <a:p>
            <a:pPr indent="0">
              <a:buNone/>
            </a:pPr>
            <a:endParaRPr lang="en-US" dirty="0"/>
          </a:p>
          <a:p>
            <a:pPr marL="342900" indent="-342900">
              <a:buFont typeface="+mj-lt"/>
              <a:buAutoNum type="alphaUcPeriod" startAt="3"/>
            </a:pPr>
            <a:r>
              <a:rPr lang="en-US" dirty="0"/>
              <a:t>What is Damage?</a:t>
            </a:r>
          </a:p>
          <a:p>
            <a:pPr marL="344488" indent="0">
              <a:buNone/>
            </a:pPr>
            <a:r>
              <a:rPr lang="en-US" dirty="0"/>
              <a:t>Damage to any one person’s property, including oneself, in excess of $1,500</a:t>
            </a:r>
          </a:p>
          <a:p>
            <a:pPr marL="342900" indent="-342900">
              <a:buFont typeface="+mj-lt"/>
              <a:buAutoNum type="alphaUcPeriod"/>
            </a:pPr>
            <a:endParaRPr lang="en-US" dirty="0"/>
          </a:p>
        </p:txBody>
      </p:sp>
      <p:sp>
        <p:nvSpPr>
          <p:cNvPr id="5" name="Slide Number Placeholder 4">
            <a:extLst>
              <a:ext uri="{FF2B5EF4-FFF2-40B4-BE49-F238E27FC236}">
                <a16:creationId xmlns:a16="http://schemas.microsoft.com/office/drawing/2014/main" id="{0069C050-5891-4568-93B9-DFE9CC60AF30}"/>
              </a:ext>
            </a:extLst>
          </p:cNvPr>
          <p:cNvSpPr>
            <a:spLocks noGrp="1"/>
          </p:cNvSpPr>
          <p:nvPr>
            <p:ph type="sldNum" sz="quarter" idx="12"/>
          </p:nvPr>
        </p:nvSpPr>
        <p:spPr/>
        <p:txBody>
          <a:bodyPr/>
          <a:lstStyle/>
          <a:p>
            <a:fld id="{8A7A6979-0714-4377-B894-6BE4C2D6E202}" type="slidenum">
              <a:rPr lang="en-US" smtClean="0"/>
              <a:pPr/>
              <a:t>4</a:t>
            </a:fld>
            <a:endParaRPr lang="en-US" dirty="0"/>
          </a:p>
        </p:txBody>
      </p:sp>
    </p:spTree>
    <p:extLst>
      <p:ext uri="{BB962C8B-B14F-4D97-AF65-F5344CB8AC3E}">
        <p14:creationId xmlns:p14="http://schemas.microsoft.com/office/powerpoint/2010/main" val="2601755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lstStyle/>
          <a:p>
            <a:pPr marL="0" indent="0">
              <a:buNone/>
            </a:pPr>
            <a:endParaRPr lang="en-US" dirty="0"/>
          </a:p>
          <a:p>
            <a:pPr marL="0" indent="0">
              <a:buNone/>
            </a:pPr>
            <a:r>
              <a:rPr lang="en-US" dirty="0"/>
              <a:t>67) </a:t>
            </a:r>
            <a:r>
              <a:rPr lang="en-US" dirty="0">
                <a:solidFill>
                  <a:srgbClr val="0070C0"/>
                </a:solidFill>
              </a:rPr>
              <a:t>Citation Number(s)</a:t>
            </a:r>
          </a:p>
          <a:p>
            <a:r>
              <a:rPr lang="en-US" dirty="0"/>
              <a:t>Enter complete citations number(s) </a:t>
            </a:r>
          </a:p>
          <a:p>
            <a:endParaRPr lang="en-US" dirty="0"/>
          </a:p>
          <a:p>
            <a:pPr marL="0" indent="0">
              <a:buNone/>
            </a:pPr>
            <a:r>
              <a:rPr lang="en-US" dirty="0"/>
              <a:t>68) </a:t>
            </a:r>
            <a:r>
              <a:rPr lang="en-US" dirty="0">
                <a:solidFill>
                  <a:srgbClr val="0070C0"/>
                </a:solidFill>
              </a:rPr>
              <a:t>Officer ID</a:t>
            </a:r>
          </a:p>
          <a:p>
            <a:r>
              <a:rPr lang="en-US" dirty="0"/>
              <a:t>Enter the investigation Officer ID number</a:t>
            </a:r>
          </a:p>
          <a:p>
            <a:endParaRPr lang="en-US" dirty="0"/>
          </a:p>
          <a:p>
            <a:pPr marL="0" indent="0">
              <a:buNone/>
            </a:pPr>
            <a:r>
              <a:rPr lang="en-US" dirty="0"/>
              <a:t>69</a:t>
            </a:r>
            <a:r>
              <a:rPr lang="en-US" dirty="0">
                <a:solidFill>
                  <a:srgbClr val="0070C0"/>
                </a:solidFill>
              </a:rPr>
              <a:t>) Signature</a:t>
            </a:r>
          </a:p>
          <a:p>
            <a:r>
              <a:rPr lang="en-US" dirty="0"/>
              <a:t>Enter the investigating officer’s signature, rank may be included</a:t>
            </a:r>
          </a:p>
          <a:p>
            <a:endParaRPr lang="en-US" dirty="0"/>
          </a:p>
          <a:p>
            <a:pPr marL="0" indent="0">
              <a:buNone/>
            </a:pPr>
            <a:r>
              <a:rPr lang="en-US" dirty="0"/>
              <a:t>70) </a:t>
            </a:r>
            <a:r>
              <a:rPr lang="en-US" dirty="0">
                <a:solidFill>
                  <a:srgbClr val="0070C0"/>
                </a:solidFill>
              </a:rPr>
              <a:t>Beat/District</a:t>
            </a:r>
          </a:p>
          <a:p>
            <a:r>
              <a:rPr lang="en-US" dirty="0"/>
              <a:t>Enter the investigating officer’s beat/district, zone, and/or precinct if applicable</a:t>
            </a:r>
          </a:p>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0FA84BA-C7FD-4926-8757-F97222880F4E}"/>
              </a:ext>
            </a:extLst>
          </p:cNvPr>
          <p:cNvSpPr>
            <a:spLocks noGrp="1"/>
          </p:cNvSpPr>
          <p:nvPr>
            <p:ph type="sldNum" sz="quarter" idx="12"/>
          </p:nvPr>
        </p:nvSpPr>
        <p:spPr/>
        <p:txBody>
          <a:bodyPr/>
          <a:lstStyle/>
          <a:p>
            <a:fld id="{8A7A6979-0714-4377-B894-6BE4C2D6E202}" type="slidenum">
              <a:rPr lang="en-US" smtClean="0"/>
              <a:pPr/>
              <a:t>40</a:t>
            </a:fld>
            <a:endParaRPr lang="en-US" dirty="0"/>
          </a:p>
        </p:txBody>
      </p:sp>
    </p:spTree>
    <p:extLst>
      <p:ext uri="{BB962C8B-B14F-4D97-AF65-F5344CB8AC3E}">
        <p14:creationId xmlns:p14="http://schemas.microsoft.com/office/powerpoint/2010/main" val="1834220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normAutofit lnSpcReduction="10000"/>
          </a:bodyPr>
          <a:lstStyle/>
          <a:p>
            <a:pPr marL="0" indent="0">
              <a:buNone/>
            </a:pPr>
            <a:endParaRPr lang="en-US" dirty="0"/>
          </a:p>
          <a:p>
            <a:pPr marL="0" indent="0">
              <a:buNone/>
            </a:pPr>
            <a:r>
              <a:rPr lang="en-US" dirty="0"/>
              <a:t>71) </a:t>
            </a:r>
            <a:r>
              <a:rPr lang="en-US" dirty="0">
                <a:solidFill>
                  <a:srgbClr val="0070C0"/>
                </a:solidFill>
              </a:rPr>
              <a:t>Supervisor ID</a:t>
            </a:r>
          </a:p>
          <a:p>
            <a:r>
              <a:rPr lang="en-US" dirty="0"/>
              <a:t>Enter the supervisor ID number and/or name of the sworn officer reviewing the completed report</a:t>
            </a:r>
          </a:p>
          <a:p>
            <a:endParaRPr lang="en-US" dirty="0"/>
          </a:p>
          <a:p>
            <a:pPr marL="0" indent="0">
              <a:buNone/>
            </a:pPr>
            <a:r>
              <a:rPr lang="en-US" dirty="0"/>
              <a:t>72) </a:t>
            </a:r>
            <a:r>
              <a:rPr lang="en-US" dirty="0">
                <a:solidFill>
                  <a:srgbClr val="0070C0"/>
                </a:solidFill>
              </a:rPr>
              <a:t>Date/Time Police Notified</a:t>
            </a:r>
          </a:p>
          <a:p>
            <a:r>
              <a:rPr lang="en-US" dirty="0"/>
              <a:t>Enter the month/day/year and time AM/PM the police were notified</a:t>
            </a:r>
          </a:p>
          <a:p>
            <a:endParaRPr lang="en-US" dirty="0"/>
          </a:p>
          <a:p>
            <a:pPr marL="0" indent="0">
              <a:buNone/>
            </a:pPr>
            <a:r>
              <a:rPr lang="en-US" dirty="0"/>
              <a:t>73) </a:t>
            </a:r>
            <a:r>
              <a:rPr lang="en-US" dirty="0">
                <a:solidFill>
                  <a:srgbClr val="0070C0"/>
                </a:solidFill>
              </a:rPr>
              <a:t>Date/Time EMS Notified</a:t>
            </a:r>
          </a:p>
          <a:p>
            <a:r>
              <a:rPr lang="en-US" dirty="0"/>
              <a:t>Enter the month/day/year and time AM/PM EMS were notified</a:t>
            </a:r>
          </a:p>
          <a:p>
            <a:endParaRPr lang="en-US" dirty="0"/>
          </a:p>
          <a:p>
            <a:pPr marL="0" indent="0">
              <a:buNone/>
            </a:pPr>
            <a:r>
              <a:rPr lang="en-US" dirty="0"/>
              <a:t>74) </a:t>
            </a:r>
            <a:r>
              <a:rPr lang="en-US" dirty="0">
                <a:solidFill>
                  <a:srgbClr val="0070C0"/>
                </a:solidFill>
              </a:rPr>
              <a:t>Date/Time EMS Arrived</a:t>
            </a:r>
          </a:p>
          <a:p>
            <a:r>
              <a:rPr lang="en-US" dirty="0"/>
              <a:t>Enter the month/day/year and time AM/PM EMS arrived on the scene</a:t>
            </a:r>
          </a:p>
          <a:p>
            <a:pPr marL="0" indent="0">
              <a:buNone/>
            </a:pPr>
            <a:endParaRPr lang="en-US" dirty="0"/>
          </a:p>
          <a:p>
            <a:pPr marL="0" indent="0">
              <a:buNone/>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A76D1FDE-1375-45B6-8FBA-AEFC7F658C5D}"/>
              </a:ext>
            </a:extLst>
          </p:cNvPr>
          <p:cNvSpPr>
            <a:spLocks noGrp="1"/>
          </p:cNvSpPr>
          <p:nvPr>
            <p:ph type="sldNum" sz="quarter" idx="12"/>
          </p:nvPr>
        </p:nvSpPr>
        <p:spPr/>
        <p:txBody>
          <a:bodyPr/>
          <a:lstStyle/>
          <a:p>
            <a:fld id="{8A7A6979-0714-4377-B894-6BE4C2D6E202}" type="slidenum">
              <a:rPr lang="en-US" smtClean="0"/>
              <a:pPr/>
              <a:t>41</a:t>
            </a:fld>
            <a:endParaRPr lang="en-US" dirty="0"/>
          </a:p>
        </p:txBody>
      </p:sp>
      <p:pic>
        <p:nvPicPr>
          <p:cNvPr id="4" name="Picture 3">
            <a:extLst>
              <a:ext uri="{FF2B5EF4-FFF2-40B4-BE49-F238E27FC236}">
                <a16:creationId xmlns:a16="http://schemas.microsoft.com/office/drawing/2014/main" id="{AF0117DC-C036-4361-AB25-144576283F68}"/>
              </a:ext>
            </a:extLst>
          </p:cNvPr>
          <p:cNvPicPr>
            <a:picLocks noChangeAspect="1"/>
          </p:cNvPicPr>
          <p:nvPr/>
        </p:nvPicPr>
        <p:blipFill>
          <a:blip r:embed="rId2"/>
          <a:stretch>
            <a:fillRect/>
          </a:stretch>
        </p:blipFill>
        <p:spPr>
          <a:xfrm>
            <a:off x="9417084" y="3096491"/>
            <a:ext cx="2691789" cy="2090451"/>
          </a:xfrm>
          <a:prstGeom prst="rect">
            <a:avLst/>
          </a:prstGeom>
        </p:spPr>
      </p:pic>
    </p:spTree>
    <p:extLst>
      <p:ext uri="{BB962C8B-B14F-4D97-AF65-F5344CB8AC3E}">
        <p14:creationId xmlns:p14="http://schemas.microsoft.com/office/powerpoint/2010/main" val="1034442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normAutofit fontScale="85000" lnSpcReduction="10000"/>
          </a:bodyPr>
          <a:lstStyle/>
          <a:p>
            <a:pPr marL="0" indent="0">
              <a:buNone/>
            </a:pPr>
            <a:r>
              <a:rPr lang="en-US" dirty="0"/>
              <a:t>75) </a:t>
            </a:r>
            <a:r>
              <a:rPr lang="en-US" dirty="0">
                <a:solidFill>
                  <a:srgbClr val="0070C0"/>
                </a:solidFill>
              </a:rPr>
              <a:t>Date/Time Road Clearance</a:t>
            </a:r>
          </a:p>
          <a:p>
            <a:r>
              <a:rPr lang="en-US" dirty="0"/>
              <a:t>Enter the month/day/year and time AM/PM the roadway was cleared</a:t>
            </a:r>
          </a:p>
          <a:p>
            <a:pPr marL="0" indent="0">
              <a:buNone/>
            </a:pPr>
            <a:r>
              <a:rPr lang="en-US" dirty="0"/>
              <a:t> </a:t>
            </a:r>
          </a:p>
          <a:p>
            <a:pPr marL="0" indent="0">
              <a:buNone/>
            </a:pPr>
            <a:r>
              <a:rPr lang="en-US" dirty="0"/>
              <a:t>76) </a:t>
            </a:r>
            <a:r>
              <a:rPr lang="en-US" dirty="0">
                <a:solidFill>
                  <a:srgbClr val="0070C0"/>
                </a:solidFill>
              </a:rPr>
              <a:t>Court Date/Time</a:t>
            </a:r>
          </a:p>
          <a:p>
            <a:r>
              <a:rPr lang="en-US" dirty="0"/>
              <a:t>Enter the month/day/year and time AM/PM the court date is scheduled for </a:t>
            </a:r>
          </a:p>
          <a:p>
            <a:endParaRPr lang="en-US" dirty="0"/>
          </a:p>
          <a:p>
            <a:pPr marL="0" indent="0">
              <a:buNone/>
            </a:pPr>
            <a:r>
              <a:rPr lang="en-US" dirty="0"/>
              <a:t>77) </a:t>
            </a:r>
            <a:r>
              <a:rPr lang="en-US" dirty="0">
                <a:solidFill>
                  <a:srgbClr val="0070C0"/>
                </a:solidFill>
              </a:rPr>
              <a:t>Did Crash occur in a designated work zone?</a:t>
            </a:r>
          </a:p>
          <a:p>
            <a:pPr marL="625475" indent="-280988"/>
            <a:r>
              <a:rPr lang="en-US" dirty="0"/>
              <a:t>Check Y (Yes) or N (No)</a:t>
            </a:r>
          </a:p>
          <a:p>
            <a:pPr marL="344488" indent="-344488">
              <a:buNone/>
            </a:pPr>
            <a:r>
              <a:rPr lang="en-US" dirty="0">
                <a:solidFill>
                  <a:srgbClr val="FF0000"/>
                </a:solidFill>
              </a:rPr>
              <a:t>If marked Y (Yes) </a:t>
            </a:r>
          </a:p>
          <a:p>
            <a:pPr marL="344488" indent="-344488">
              <a:buNone/>
            </a:pPr>
            <a:endParaRPr lang="en-US" dirty="0">
              <a:solidFill>
                <a:srgbClr val="FF0000"/>
              </a:solidFill>
            </a:endParaRPr>
          </a:p>
          <a:p>
            <a:pPr marL="344488" indent="-344488">
              <a:buNone/>
            </a:pPr>
            <a:r>
              <a:rPr lang="en-US" dirty="0">
                <a:solidFill>
                  <a:schemeClr val="tx1"/>
                </a:solidFill>
              </a:rPr>
              <a:t>78) </a:t>
            </a:r>
            <a:r>
              <a:rPr lang="en-US" dirty="0">
                <a:solidFill>
                  <a:srgbClr val="0070C0"/>
                </a:solidFill>
              </a:rPr>
              <a:t>What type of Work Zone?</a:t>
            </a:r>
          </a:p>
          <a:p>
            <a:pPr marL="630238" indent="-285750"/>
            <a:r>
              <a:rPr lang="en-US" dirty="0">
                <a:solidFill>
                  <a:schemeClr val="tx1"/>
                </a:solidFill>
              </a:rPr>
              <a:t>Check one below:</a:t>
            </a:r>
          </a:p>
          <a:p>
            <a:pPr marL="344488" indent="0">
              <a:buNone/>
            </a:pPr>
            <a:r>
              <a:rPr lang="en-US" dirty="0"/>
              <a:t>Construction, Maintenance, Utility or Unknown Work Zone Type</a:t>
            </a:r>
          </a:p>
          <a:p>
            <a:pPr marL="344488" indent="0">
              <a:buNone/>
            </a:pPr>
            <a:endParaRPr lang="en-US" dirty="0"/>
          </a:p>
          <a:p>
            <a:pPr marL="0" indent="0">
              <a:buNone/>
            </a:pPr>
            <a:r>
              <a:rPr lang="en-US" dirty="0">
                <a:solidFill>
                  <a:schemeClr val="tx1"/>
                </a:solidFill>
              </a:rPr>
              <a:t>79) </a:t>
            </a:r>
            <a:r>
              <a:rPr lang="en-US" dirty="0">
                <a:solidFill>
                  <a:srgbClr val="0070C0"/>
                </a:solidFill>
              </a:rPr>
              <a:t>Workers Present?</a:t>
            </a:r>
          </a:p>
          <a:p>
            <a:pPr marL="630238" indent="-285750"/>
            <a:r>
              <a:rPr lang="en-US" dirty="0"/>
              <a:t>Check Y (Yes) or N (No)</a:t>
            </a:r>
          </a:p>
          <a:p>
            <a:pPr marL="0" indent="0">
              <a:buNone/>
            </a:pPr>
            <a:endParaRPr lang="en-US" dirty="0"/>
          </a:p>
          <a:p>
            <a:pPr marL="0" indent="0">
              <a:buNone/>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830C3B81-FA4B-4777-8AC9-E83201A4C23F}"/>
              </a:ext>
            </a:extLst>
          </p:cNvPr>
          <p:cNvSpPr>
            <a:spLocks noGrp="1"/>
          </p:cNvSpPr>
          <p:nvPr>
            <p:ph type="sldNum" sz="quarter" idx="12"/>
          </p:nvPr>
        </p:nvSpPr>
        <p:spPr/>
        <p:txBody>
          <a:bodyPr/>
          <a:lstStyle/>
          <a:p>
            <a:fld id="{8A7A6979-0714-4377-B894-6BE4C2D6E202}" type="slidenum">
              <a:rPr lang="en-US" smtClean="0"/>
              <a:pPr/>
              <a:t>42</a:t>
            </a:fld>
            <a:endParaRPr lang="en-US" dirty="0"/>
          </a:p>
        </p:txBody>
      </p:sp>
      <p:pic>
        <p:nvPicPr>
          <p:cNvPr id="4" name="Picture 3">
            <a:extLst>
              <a:ext uri="{FF2B5EF4-FFF2-40B4-BE49-F238E27FC236}">
                <a16:creationId xmlns:a16="http://schemas.microsoft.com/office/drawing/2014/main" id="{81EE8B8F-EAC6-4292-99BF-D821699C59A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553877" y="2780145"/>
            <a:ext cx="3361690" cy="2373746"/>
          </a:xfrm>
          <a:prstGeom prst="rect">
            <a:avLst/>
          </a:prstGeom>
        </p:spPr>
      </p:pic>
    </p:spTree>
    <p:extLst>
      <p:ext uri="{BB962C8B-B14F-4D97-AF65-F5344CB8AC3E}">
        <p14:creationId xmlns:p14="http://schemas.microsoft.com/office/powerpoint/2010/main" val="31458650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normAutofit fontScale="77500" lnSpcReduction="20000"/>
          </a:bodyPr>
          <a:lstStyle/>
          <a:p>
            <a:pPr marL="0" indent="0">
              <a:buNone/>
            </a:pPr>
            <a:r>
              <a:rPr lang="en-US" dirty="0"/>
              <a:t>77-79) </a:t>
            </a:r>
            <a:r>
              <a:rPr lang="en-US" dirty="0">
                <a:solidFill>
                  <a:srgbClr val="0070C0"/>
                </a:solidFill>
              </a:rPr>
              <a:t>Continued</a:t>
            </a:r>
          </a:p>
          <a:p>
            <a:pPr marL="0" indent="0">
              <a:buNone/>
            </a:pPr>
            <a:endParaRPr lang="en-US" dirty="0"/>
          </a:p>
          <a:p>
            <a:pPr marL="0" indent="0">
              <a:buNone/>
            </a:pPr>
            <a:r>
              <a:rPr lang="en-US" dirty="0"/>
              <a:t>A work zone is an area of a highway with construction, maintenance, or utility work activities. A work zone is typically marked by signs, channelizing devices, barriers, pavement markings, and/or work vehicles. It extends from the first warning sign or high-intensity rotating, flashing, oscillating, or strobe lights on a vehicle to the END ROAD WORK sign or the last Temporary Traffic Control (TTC) device (Federal Highway Administration </a:t>
            </a:r>
            <a:r>
              <a:rPr lang="en-US" i="1" dirty="0"/>
              <a:t>Manual on Uniform Traffic Control Devices [MUTCD]</a:t>
            </a:r>
            <a:r>
              <a:rPr lang="en-US" dirty="0"/>
              <a:t>).</a:t>
            </a:r>
          </a:p>
          <a:p>
            <a:pPr marL="0" indent="0">
              <a:buNone/>
            </a:pPr>
            <a:r>
              <a:rPr lang="en-US" dirty="0"/>
              <a:t> </a:t>
            </a:r>
          </a:p>
          <a:p>
            <a:pPr marL="0" indent="0">
              <a:buNone/>
            </a:pPr>
            <a:r>
              <a:rPr lang="en-US" b="1" dirty="0"/>
              <a:t>WHERE DOES A WORK ZONE BEGIN AND END?</a:t>
            </a:r>
          </a:p>
          <a:p>
            <a:pPr marL="0" indent="0">
              <a:buNone/>
            </a:pPr>
            <a:r>
              <a:rPr lang="en-US" b="1" dirty="0"/>
              <a:t> </a:t>
            </a:r>
            <a:endParaRPr lang="en-US" dirty="0"/>
          </a:p>
          <a:p>
            <a:pPr marL="0" indent="0">
              <a:buNone/>
            </a:pPr>
            <a:r>
              <a:rPr lang="en-US" dirty="0"/>
              <a:t>As noted in the definition above, a work zone begins at the first warning sign or high- intensity rotating, flashing, oscillating, or strobe lights on a vehicle. In Illinois, the first warning sign for a work zone consists of an orange diamond sign displaying the message </a:t>
            </a:r>
            <a:r>
              <a:rPr lang="en-US" b="1" dirty="0"/>
              <a:t>“ROAD CONSTRUCTION AHEAD” </a:t>
            </a:r>
            <a:r>
              <a:rPr lang="en-US" dirty="0"/>
              <a:t>or </a:t>
            </a:r>
            <a:r>
              <a:rPr lang="en-US" b="1" dirty="0"/>
              <a:t>“ROAD WORK AHEAD”</a:t>
            </a:r>
            <a:r>
              <a:rPr lang="en-US" dirty="0"/>
              <a:t>.  </a:t>
            </a:r>
            <a:r>
              <a:rPr lang="en-US" b="1" u="heavy" dirty="0"/>
              <a:t>Please note that Portable Changeable Message Signs (PCMS), by MUTCD definition,</a:t>
            </a:r>
            <a:r>
              <a:rPr lang="en-US" b="1" dirty="0"/>
              <a:t> </a:t>
            </a:r>
            <a:r>
              <a:rPr lang="en-US" b="1" u="heavy" dirty="0"/>
              <a:t>are separate from warning signs and therefore </a:t>
            </a:r>
            <a:r>
              <a:rPr lang="en-US" b="1" i="1" u="heavy" dirty="0"/>
              <a:t>should not </a:t>
            </a:r>
            <a:r>
              <a:rPr lang="en-US" b="1" u="heavy" dirty="0"/>
              <a:t>be used in</a:t>
            </a:r>
            <a:r>
              <a:rPr lang="en-US" b="1" dirty="0"/>
              <a:t> </a:t>
            </a:r>
            <a:r>
              <a:rPr lang="en-US" b="1" u="heavy" dirty="0"/>
              <a:t>determining the limits of a work zone. The display of warning messages or</a:t>
            </a:r>
            <a:r>
              <a:rPr lang="en-US" b="1" dirty="0"/>
              <a:t> </a:t>
            </a:r>
            <a:r>
              <a:rPr lang="en-US" b="1" u="heavy" dirty="0"/>
              <a:t>warning information on a PCMS does not make it a warning sign</a:t>
            </a:r>
            <a:r>
              <a:rPr lang="en-US" b="1" dirty="0"/>
              <a:t>.</a:t>
            </a:r>
          </a:p>
          <a:p>
            <a:pPr marL="0" indent="0">
              <a:buNone/>
            </a:pPr>
            <a:r>
              <a:rPr lang="en-US" b="1" dirty="0"/>
              <a:t> </a:t>
            </a:r>
            <a:endParaRPr lang="en-US" dirty="0"/>
          </a:p>
          <a:p>
            <a:pPr marL="0" indent="0">
              <a:buNone/>
            </a:pPr>
            <a:r>
              <a:rPr lang="en-US" dirty="0"/>
              <a:t>The work zone ends with an </a:t>
            </a:r>
            <a:r>
              <a:rPr lang="en-US" b="1" dirty="0"/>
              <a:t>“END ROAD WORK” </a:t>
            </a:r>
            <a:r>
              <a:rPr lang="en-US" dirty="0"/>
              <a:t>sign or the last TTC device pertinent for that work activity.</a:t>
            </a:r>
          </a:p>
          <a:p>
            <a:pPr marL="0" indent="0">
              <a:buNone/>
            </a:pPr>
            <a:r>
              <a:rPr lang="en-US" dirty="0"/>
              <a:t> </a:t>
            </a:r>
          </a:p>
          <a:p>
            <a:endParaRPr lang="en-US" dirty="0"/>
          </a:p>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604148A-0A86-470B-B463-BF0AC0AAEA4C}"/>
              </a:ext>
            </a:extLst>
          </p:cNvPr>
          <p:cNvSpPr>
            <a:spLocks noGrp="1"/>
          </p:cNvSpPr>
          <p:nvPr>
            <p:ph type="sldNum" sz="quarter" idx="12"/>
          </p:nvPr>
        </p:nvSpPr>
        <p:spPr/>
        <p:txBody>
          <a:bodyPr/>
          <a:lstStyle/>
          <a:p>
            <a:fld id="{8A7A6979-0714-4377-B894-6BE4C2D6E202}" type="slidenum">
              <a:rPr lang="en-US" smtClean="0"/>
              <a:pPr/>
              <a:t>43</a:t>
            </a:fld>
            <a:endParaRPr lang="en-US" dirty="0"/>
          </a:p>
        </p:txBody>
      </p:sp>
    </p:spTree>
    <p:extLst>
      <p:ext uri="{BB962C8B-B14F-4D97-AF65-F5344CB8AC3E}">
        <p14:creationId xmlns:p14="http://schemas.microsoft.com/office/powerpoint/2010/main" val="2208919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normAutofit fontScale="77500" lnSpcReduction="20000"/>
          </a:bodyPr>
          <a:lstStyle/>
          <a:p>
            <a:pPr marL="0" indent="0">
              <a:buNone/>
            </a:pPr>
            <a:r>
              <a:rPr lang="en-US" sz="1900" dirty="0"/>
              <a:t>77-79) </a:t>
            </a:r>
            <a:r>
              <a:rPr lang="en-US" sz="1900" dirty="0">
                <a:solidFill>
                  <a:srgbClr val="0070C0"/>
                </a:solidFill>
              </a:rPr>
              <a:t>Continued</a:t>
            </a:r>
          </a:p>
          <a:p>
            <a:pPr marL="0" indent="0">
              <a:buNone/>
            </a:pPr>
            <a:r>
              <a:rPr lang="en-US" b="1" dirty="0"/>
              <a:t>OTHER WORK ZONE INFORMATION </a:t>
            </a:r>
            <a:r>
              <a:rPr lang="en-US" dirty="0">
                <a:hlinkClick r:id="rId2"/>
              </a:rPr>
              <a:t>(ANSI D-16.1 – 2007, 2.5.24 and 2.7.8</a:t>
            </a:r>
            <a:r>
              <a:rPr lang="en-US" dirty="0"/>
              <a:t>)</a:t>
            </a:r>
            <a:r>
              <a:rPr lang="en-US" b="1" dirty="0"/>
              <a:t>:</a:t>
            </a:r>
            <a:endParaRPr lang="en-US" sz="2400" dirty="0"/>
          </a:p>
          <a:p>
            <a:pPr marL="0" indent="0">
              <a:buNone/>
            </a:pPr>
            <a:r>
              <a:rPr lang="en-US" b="1" dirty="0"/>
              <a:t> </a:t>
            </a:r>
            <a:endParaRPr lang="en-US" dirty="0"/>
          </a:p>
          <a:p>
            <a:pPr marL="0" lvl="0" indent="0">
              <a:buNone/>
            </a:pPr>
            <a:r>
              <a:rPr lang="en-US" dirty="0"/>
              <a:t>Work zones also include roadway sections where there is ongoing, moving (mobile) work activity such as lane line painting or roadside mowing only if the beginning of the ongoing, moving (mobile) work activity is designated by warning signs or signals.</a:t>
            </a:r>
          </a:p>
          <a:p>
            <a:pPr marL="0" indent="0">
              <a:buNone/>
            </a:pPr>
            <a:r>
              <a:rPr lang="en-US" dirty="0"/>
              <a:t> </a:t>
            </a:r>
          </a:p>
          <a:p>
            <a:pPr marL="0" lvl="0" indent="0">
              <a:buNone/>
            </a:pPr>
            <a:r>
              <a:rPr lang="en-US" dirty="0"/>
              <a:t>A work zone crash is a motor vehicle traffic crash in which the first harmful event occurs within the boundaries of a work zone, or </a:t>
            </a:r>
            <a:r>
              <a:rPr lang="en-US" b="1" u="heavy" dirty="0"/>
              <a:t>on an approach to or exit from a work zone, resulting from an activity, behavior, or control related to the movement of the traffic units through the work zone</a:t>
            </a:r>
            <a:r>
              <a:rPr lang="en-US" b="1" dirty="0"/>
              <a:t>.</a:t>
            </a:r>
            <a:endParaRPr lang="en-US" dirty="0"/>
          </a:p>
          <a:p>
            <a:pPr marL="0" indent="0">
              <a:buNone/>
            </a:pPr>
            <a:r>
              <a:rPr lang="en-US" sz="800" b="1" dirty="0"/>
              <a:t> </a:t>
            </a:r>
            <a:endParaRPr lang="en-US" sz="3200" dirty="0"/>
          </a:p>
          <a:p>
            <a:pPr marL="0" indent="0">
              <a:buNone/>
            </a:pPr>
            <a:r>
              <a:rPr lang="en-US" dirty="0"/>
              <a:t>Examples:</a:t>
            </a:r>
          </a:p>
          <a:p>
            <a:pPr marL="0" indent="0">
              <a:buNone/>
            </a:pPr>
            <a:r>
              <a:rPr lang="en-US" dirty="0"/>
              <a:t> </a:t>
            </a:r>
            <a:endParaRPr lang="en-US" sz="1600" dirty="0"/>
          </a:p>
          <a:p>
            <a:pPr lvl="1">
              <a:buFont typeface="Courier New" panose="02070309020205020404" pitchFamily="49" charset="0"/>
              <a:buChar char="o"/>
            </a:pPr>
            <a:r>
              <a:rPr lang="en-US" dirty="0"/>
              <a:t>An automobile on the roadway loses control within a work zone due to a shift or reduction in the travel lanes and crashes into another vehicle in the work zone.</a:t>
            </a:r>
          </a:p>
          <a:p>
            <a:pPr>
              <a:buFont typeface="Courier New" panose="02070309020205020404" pitchFamily="49" charset="0"/>
              <a:buChar char="o"/>
            </a:pPr>
            <a:endParaRPr lang="en-US" dirty="0"/>
          </a:p>
          <a:p>
            <a:pPr lvl="1">
              <a:buFont typeface="Courier New" panose="02070309020205020404" pitchFamily="49" charset="0"/>
              <a:buChar char="o"/>
            </a:pPr>
            <a:r>
              <a:rPr lang="en-US" dirty="0"/>
              <a:t>A rear-end crash occurs before the warning sign or high-intensity rotating, flashing, oscillating, or strobe lights on a vehicle indicating a work zone, caused by vehicles slowing or stopped on the roadway due to work zone activity.</a:t>
            </a:r>
          </a:p>
          <a:p>
            <a:pPr marL="0" lvl="0" indent="0">
              <a:buNone/>
            </a:pPr>
            <a:endParaRPr lang="en-US" dirty="0"/>
          </a:p>
          <a:p>
            <a:pPr marL="0" lvl="0" indent="0">
              <a:buNone/>
            </a:pPr>
            <a:r>
              <a:rPr lang="en-US" dirty="0"/>
              <a:t>Workers do not have to be present at the time of the crash for it to be considered a work zone crash.</a:t>
            </a:r>
          </a:p>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67497F0-AF19-41A4-88B1-226625664CD4}"/>
              </a:ext>
            </a:extLst>
          </p:cNvPr>
          <p:cNvSpPr>
            <a:spLocks noGrp="1"/>
          </p:cNvSpPr>
          <p:nvPr>
            <p:ph type="sldNum" sz="quarter" idx="12"/>
          </p:nvPr>
        </p:nvSpPr>
        <p:spPr/>
        <p:txBody>
          <a:bodyPr/>
          <a:lstStyle/>
          <a:p>
            <a:fld id="{8A7A6979-0714-4377-B894-6BE4C2D6E202}" type="slidenum">
              <a:rPr lang="en-US" smtClean="0"/>
              <a:pPr/>
              <a:t>44</a:t>
            </a:fld>
            <a:endParaRPr lang="en-US" dirty="0"/>
          </a:p>
        </p:txBody>
      </p:sp>
    </p:spTree>
    <p:extLst>
      <p:ext uri="{BB962C8B-B14F-4D97-AF65-F5344CB8AC3E}">
        <p14:creationId xmlns:p14="http://schemas.microsoft.com/office/powerpoint/2010/main" val="3005972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03341"/>
            <a:ext cx="7729728" cy="5477256"/>
          </a:xfrm>
        </p:spPr>
        <p:txBody>
          <a:bodyPr/>
          <a:lstStyle/>
          <a:p>
            <a:pPr marL="0" indent="0">
              <a:buNone/>
            </a:pPr>
            <a:endParaRPr lang="en-US" dirty="0"/>
          </a:p>
          <a:p>
            <a:pPr marL="0" indent="0">
              <a:buNone/>
            </a:pPr>
            <a:r>
              <a:rPr lang="en-US" dirty="0"/>
              <a:t>80) </a:t>
            </a:r>
            <a:r>
              <a:rPr lang="en-US" dirty="0">
                <a:solidFill>
                  <a:srgbClr val="0070C0"/>
                </a:solidFill>
              </a:rPr>
              <a:t>Event (EVNT)</a:t>
            </a:r>
          </a:p>
          <a:p>
            <a:r>
              <a:rPr lang="en-US" dirty="0"/>
              <a:t>Select the appropriate event from the event box on Template 1. Enter the corresponding number code next to the unit, entering a second and third event, if applicable. </a:t>
            </a:r>
          </a:p>
          <a:p>
            <a:endParaRPr lang="en-US" dirty="0"/>
          </a:p>
          <a:p>
            <a:pPr marL="0" indent="0">
              <a:buNone/>
            </a:pPr>
            <a:r>
              <a:rPr lang="en-US" dirty="0"/>
              <a:t>81) </a:t>
            </a:r>
            <a:r>
              <a:rPr lang="en-US" dirty="0">
                <a:solidFill>
                  <a:srgbClr val="0070C0"/>
                </a:solidFill>
              </a:rPr>
              <a:t>Event Location (LOC)</a:t>
            </a:r>
          </a:p>
          <a:p>
            <a:r>
              <a:rPr lang="en-US" dirty="0"/>
              <a:t>Select a location for each event coded</a:t>
            </a:r>
          </a:p>
          <a:p>
            <a:endParaRPr lang="en-US" dirty="0"/>
          </a:p>
          <a:p>
            <a:pPr marL="0" indent="0">
              <a:buNone/>
            </a:pPr>
            <a:r>
              <a:rPr lang="en-US" dirty="0"/>
              <a:t>82) </a:t>
            </a:r>
            <a:r>
              <a:rPr lang="en-US" dirty="0">
                <a:solidFill>
                  <a:srgbClr val="0070C0"/>
                </a:solidFill>
              </a:rPr>
              <a:t>Most Severe (MOST)</a:t>
            </a:r>
          </a:p>
          <a:p>
            <a:r>
              <a:rPr lang="en-US" dirty="0"/>
              <a:t>Check the box next to the left of the event that appears to be the most severe</a:t>
            </a:r>
          </a:p>
          <a:p>
            <a:endParaRPr lang="en-US" dirty="0"/>
          </a:p>
          <a:p>
            <a:pPr marL="0" indent="0">
              <a:buNone/>
            </a:pPr>
            <a:endParaRPr lang="en-US" dirty="0"/>
          </a:p>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A8DC7F1-0D2D-45EC-8F9A-77A489F9B39C}"/>
              </a:ext>
            </a:extLst>
          </p:cNvPr>
          <p:cNvSpPr>
            <a:spLocks noGrp="1"/>
          </p:cNvSpPr>
          <p:nvPr>
            <p:ph type="sldNum" sz="quarter" idx="12"/>
          </p:nvPr>
        </p:nvSpPr>
        <p:spPr/>
        <p:txBody>
          <a:bodyPr/>
          <a:lstStyle/>
          <a:p>
            <a:fld id="{8A7A6979-0714-4377-B894-6BE4C2D6E202}" type="slidenum">
              <a:rPr lang="en-US" smtClean="0"/>
              <a:pPr/>
              <a:t>45</a:t>
            </a:fld>
            <a:endParaRPr lang="en-US" dirty="0"/>
          </a:p>
        </p:txBody>
      </p:sp>
    </p:spTree>
    <p:extLst>
      <p:ext uri="{BB962C8B-B14F-4D97-AF65-F5344CB8AC3E}">
        <p14:creationId xmlns:p14="http://schemas.microsoft.com/office/powerpoint/2010/main" val="27215094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lstStyle/>
          <a:p>
            <a:pPr marL="0" indent="0">
              <a:buNone/>
            </a:pPr>
            <a:r>
              <a:rPr lang="en-US" dirty="0"/>
              <a:t>83) </a:t>
            </a:r>
            <a:r>
              <a:rPr lang="en-US" dirty="0">
                <a:solidFill>
                  <a:srgbClr val="0070C0"/>
                </a:solidFill>
              </a:rPr>
              <a:t>Apparent Physical Condition (DRAC)</a:t>
            </a:r>
          </a:p>
          <a:p>
            <a:r>
              <a:rPr lang="en-US" dirty="0"/>
              <a:t>Enter a code for the apparent physical condition of each driver prior to the crash from Template 2</a:t>
            </a:r>
          </a:p>
          <a:p>
            <a:endParaRPr lang="en-US" dirty="0"/>
          </a:p>
          <a:p>
            <a:pPr marL="0" indent="0">
              <a:buNone/>
            </a:pPr>
            <a:r>
              <a:rPr lang="en-US" dirty="0"/>
              <a:t>84) </a:t>
            </a:r>
            <a:r>
              <a:rPr lang="en-US" dirty="0">
                <a:solidFill>
                  <a:srgbClr val="0070C0"/>
                </a:solidFill>
              </a:rPr>
              <a:t>Traffic Control Device (TRFD)</a:t>
            </a:r>
          </a:p>
          <a:p>
            <a:r>
              <a:rPr lang="en-US" dirty="0"/>
              <a:t>Enter a code for the type of traffic control device, if any, at the crash location from Template 1</a:t>
            </a:r>
          </a:p>
          <a:p>
            <a:endParaRPr lang="en-US" dirty="0"/>
          </a:p>
          <a:p>
            <a:pPr marL="0" indent="0">
              <a:buNone/>
            </a:pPr>
            <a:r>
              <a:rPr lang="en-US" dirty="0"/>
              <a:t>85) </a:t>
            </a:r>
            <a:r>
              <a:rPr lang="en-US" dirty="0">
                <a:solidFill>
                  <a:srgbClr val="0070C0"/>
                </a:solidFill>
              </a:rPr>
              <a:t>Device Condition (TRFC)</a:t>
            </a:r>
          </a:p>
          <a:p>
            <a:r>
              <a:rPr lang="en-US" dirty="0"/>
              <a:t>Enter a code for the device condition at the time of the crash, from Template 1</a:t>
            </a:r>
          </a:p>
          <a:p>
            <a:endParaRPr lang="en-US" dirty="0"/>
          </a:p>
          <a:p>
            <a:pPr marL="0" indent="0">
              <a:buNone/>
            </a:pPr>
            <a:r>
              <a:rPr lang="en-US" dirty="0"/>
              <a:t>86) </a:t>
            </a:r>
            <a:r>
              <a:rPr lang="en-US" dirty="0">
                <a:solidFill>
                  <a:srgbClr val="0070C0"/>
                </a:solidFill>
              </a:rPr>
              <a:t>Weather Condition (WEAT)</a:t>
            </a:r>
          </a:p>
          <a:p>
            <a:r>
              <a:rPr lang="en-US" dirty="0"/>
              <a:t>Enter a code for the weather condition at the time of the crash, from Template 1 </a:t>
            </a:r>
          </a:p>
          <a:p>
            <a:pPr marL="0" indent="0">
              <a:buNone/>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AB9A6D82-72BB-4F49-8D2D-4AEDD2F5CF08}"/>
              </a:ext>
            </a:extLst>
          </p:cNvPr>
          <p:cNvSpPr>
            <a:spLocks noGrp="1"/>
          </p:cNvSpPr>
          <p:nvPr>
            <p:ph type="sldNum" sz="quarter" idx="12"/>
          </p:nvPr>
        </p:nvSpPr>
        <p:spPr/>
        <p:txBody>
          <a:bodyPr/>
          <a:lstStyle/>
          <a:p>
            <a:fld id="{8A7A6979-0714-4377-B894-6BE4C2D6E202}" type="slidenum">
              <a:rPr lang="en-US" smtClean="0"/>
              <a:pPr/>
              <a:t>46</a:t>
            </a:fld>
            <a:endParaRPr lang="en-US" dirty="0"/>
          </a:p>
        </p:txBody>
      </p:sp>
      <p:pic>
        <p:nvPicPr>
          <p:cNvPr id="4" name="Picture 3">
            <a:extLst>
              <a:ext uri="{FF2B5EF4-FFF2-40B4-BE49-F238E27FC236}">
                <a16:creationId xmlns:a16="http://schemas.microsoft.com/office/drawing/2014/main" id="{E42D4357-386E-469B-9004-4C5F05E55BF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685182" y="2199509"/>
            <a:ext cx="2239223" cy="1714670"/>
          </a:xfrm>
          <a:prstGeom prst="rect">
            <a:avLst/>
          </a:prstGeom>
        </p:spPr>
      </p:pic>
    </p:spTree>
    <p:extLst>
      <p:ext uri="{BB962C8B-B14F-4D97-AF65-F5344CB8AC3E}">
        <p14:creationId xmlns:p14="http://schemas.microsoft.com/office/powerpoint/2010/main" val="34865158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lstStyle/>
          <a:p>
            <a:pPr marL="0" indent="0">
              <a:buNone/>
            </a:pPr>
            <a:r>
              <a:rPr lang="en-US" dirty="0"/>
              <a:t>87) </a:t>
            </a:r>
            <a:r>
              <a:rPr lang="en-US" dirty="0">
                <a:solidFill>
                  <a:srgbClr val="0070C0"/>
                </a:solidFill>
              </a:rPr>
              <a:t>Driver Action (DRVA)</a:t>
            </a:r>
          </a:p>
          <a:p>
            <a:r>
              <a:rPr lang="en-US" dirty="0"/>
              <a:t>Enter a code for the driver action, for each driver, that contributed to the crash</a:t>
            </a:r>
          </a:p>
          <a:p>
            <a:endParaRPr lang="en-US" dirty="0"/>
          </a:p>
          <a:p>
            <a:pPr marL="0" indent="0">
              <a:buNone/>
            </a:pPr>
            <a:r>
              <a:rPr lang="en-US" dirty="0"/>
              <a:t>88) </a:t>
            </a:r>
            <a:r>
              <a:rPr lang="en-US" dirty="0">
                <a:solidFill>
                  <a:srgbClr val="0070C0"/>
                </a:solidFill>
              </a:rPr>
              <a:t>Driver Vision (VIS)</a:t>
            </a:r>
          </a:p>
          <a:p>
            <a:r>
              <a:rPr lang="en-US" dirty="0"/>
              <a:t>Enter a code for the object or condition that obscured driver vision</a:t>
            </a:r>
          </a:p>
          <a:p>
            <a:endParaRPr lang="en-US" dirty="0"/>
          </a:p>
          <a:p>
            <a:pPr marL="0" indent="0">
              <a:buNone/>
            </a:pPr>
            <a:r>
              <a:rPr lang="en-US" dirty="0"/>
              <a:t>89) </a:t>
            </a:r>
            <a:r>
              <a:rPr lang="en-US" dirty="0">
                <a:solidFill>
                  <a:srgbClr val="0070C0"/>
                </a:solidFill>
              </a:rPr>
              <a:t>Vehicle Defects (VEHD)</a:t>
            </a:r>
          </a:p>
          <a:p>
            <a:r>
              <a:rPr lang="en-US" dirty="0"/>
              <a:t>Enter a code for the contributing vehicle defect or apparent malfunction for each unit</a:t>
            </a:r>
          </a:p>
          <a:p>
            <a:endParaRPr lang="en-US" dirty="0"/>
          </a:p>
          <a:p>
            <a:pPr marL="0" indent="0">
              <a:buNone/>
            </a:pPr>
            <a:r>
              <a:rPr lang="en-US" dirty="0"/>
              <a:t>90) </a:t>
            </a:r>
            <a:r>
              <a:rPr lang="en-US" dirty="0">
                <a:solidFill>
                  <a:srgbClr val="0070C0"/>
                </a:solidFill>
              </a:rPr>
              <a:t>Lighting Condition (LGHT)</a:t>
            </a:r>
          </a:p>
          <a:p>
            <a:r>
              <a:rPr lang="en-US" dirty="0"/>
              <a:t>Enter the appropriate code for the lighting condition at the time of the crash</a:t>
            </a:r>
          </a:p>
          <a:p>
            <a:pPr marL="0" indent="0">
              <a:buNone/>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4D152D37-7341-43E0-AA48-2805177E136E}"/>
              </a:ext>
            </a:extLst>
          </p:cNvPr>
          <p:cNvSpPr>
            <a:spLocks noGrp="1"/>
          </p:cNvSpPr>
          <p:nvPr>
            <p:ph type="sldNum" sz="quarter" idx="12"/>
          </p:nvPr>
        </p:nvSpPr>
        <p:spPr/>
        <p:txBody>
          <a:bodyPr/>
          <a:lstStyle/>
          <a:p>
            <a:fld id="{8A7A6979-0714-4377-B894-6BE4C2D6E202}" type="slidenum">
              <a:rPr lang="en-US" smtClean="0"/>
              <a:pPr/>
              <a:t>47</a:t>
            </a:fld>
            <a:endParaRPr lang="en-US" dirty="0"/>
          </a:p>
        </p:txBody>
      </p:sp>
      <p:pic>
        <p:nvPicPr>
          <p:cNvPr id="4" name="Picture 3">
            <a:extLst>
              <a:ext uri="{FF2B5EF4-FFF2-40B4-BE49-F238E27FC236}">
                <a16:creationId xmlns:a16="http://schemas.microsoft.com/office/drawing/2014/main" id="{89094710-74FF-411C-8759-9D49BDF0928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752394" y="408171"/>
            <a:ext cx="3170705" cy="2257542"/>
          </a:xfrm>
          <a:prstGeom prst="rect">
            <a:avLst/>
          </a:prstGeom>
        </p:spPr>
      </p:pic>
    </p:spTree>
    <p:extLst>
      <p:ext uri="{BB962C8B-B14F-4D97-AF65-F5344CB8AC3E}">
        <p14:creationId xmlns:p14="http://schemas.microsoft.com/office/powerpoint/2010/main" val="33849890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normAutofit fontScale="92500" lnSpcReduction="10000"/>
          </a:bodyPr>
          <a:lstStyle/>
          <a:p>
            <a:pPr marL="0" indent="0">
              <a:buNone/>
            </a:pPr>
            <a:r>
              <a:rPr lang="en-US" dirty="0"/>
              <a:t>91) </a:t>
            </a:r>
            <a:r>
              <a:rPr lang="en-US" dirty="0">
                <a:solidFill>
                  <a:srgbClr val="0070C0"/>
                </a:solidFill>
              </a:rPr>
              <a:t>Type of First Crash (COLL)</a:t>
            </a:r>
          </a:p>
          <a:p>
            <a:r>
              <a:rPr lang="en-US" dirty="0"/>
              <a:t>Enter a code to indicate the type of first crash using the criteria below, the purpose of this field is to identify what caused the first damage or injury, not the most harmful event</a:t>
            </a:r>
          </a:p>
          <a:p>
            <a:pPr marL="0" indent="0">
              <a:buNone/>
            </a:pPr>
            <a:r>
              <a:rPr lang="en-US" dirty="0">
                <a:solidFill>
                  <a:srgbClr val="FF0000"/>
                </a:solidFill>
              </a:rPr>
              <a:t>A SINGLE VEHICLE CRASH (Codes 1-8) </a:t>
            </a:r>
            <a:r>
              <a:rPr lang="en-US" dirty="0"/>
              <a:t>occurs when a motor vehicle's </a:t>
            </a:r>
            <a:r>
              <a:rPr lang="en-US" b="1" u="heavy" dirty="0"/>
              <a:t>first</a:t>
            </a:r>
            <a:r>
              <a:rPr lang="en-US" b="1" dirty="0"/>
              <a:t> damage/injury is with someone or something </a:t>
            </a:r>
            <a:r>
              <a:rPr lang="en-US" b="1" u="heavy" dirty="0"/>
              <a:t>other than another motor vehicle</a:t>
            </a:r>
            <a:r>
              <a:rPr lang="en-US" b="1" dirty="0"/>
              <a:t>. </a:t>
            </a:r>
            <a:r>
              <a:rPr lang="en-US" dirty="0"/>
              <a:t>This type of crash may eventually involve other motor vehicles, but if the first damage/injury is between any two motor vehicles, it would </a:t>
            </a:r>
            <a:r>
              <a:rPr lang="en-US" u="sng" dirty="0"/>
              <a:t>not</a:t>
            </a:r>
            <a:r>
              <a:rPr lang="en-US" dirty="0"/>
              <a:t> be a SINGLE VEHICLE CRASH.</a:t>
            </a:r>
          </a:p>
          <a:p>
            <a:pPr marL="0" indent="0">
              <a:buNone/>
            </a:pPr>
            <a:endParaRPr lang="en-US" dirty="0"/>
          </a:p>
          <a:p>
            <a:pPr marL="0" indent="0">
              <a:buNone/>
            </a:pPr>
            <a:r>
              <a:rPr lang="en-US" dirty="0">
                <a:solidFill>
                  <a:srgbClr val="FF0000"/>
                </a:solidFill>
              </a:rPr>
              <a:t>A MULTI-VEHICLE CRASH (Codes 9-18) </a:t>
            </a:r>
            <a:r>
              <a:rPr lang="en-US" dirty="0"/>
              <a:t>occurs when a motor vehicle's </a:t>
            </a:r>
            <a:r>
              <a:rPr lang="en-US" b="1" u="heavy" dirty="0"/>
              <a:t>first</a:t>
            </a:r>
            <a:r>
              <a:rPr lang="en-US" b="1" dirty="0"/>
              <a:t> damage/injury is with another motor vehicle. </a:t>
            </a:r>
            <a:r>
              <a:rPr lang="en-US" dirty="0"/>
              <a:t>If two or more vehicles are involved in a crash, but the first damage/injury is between a motor vehicle and someone or something other than another motor vehicle, it is </a:t>
            </a:r>
            <a:r>
              <a:rPr lang="en-US" u="sng" dirty="0"/>
              <a:t>not</a:t>
            </a:r>
            <a:r>
              <a:rPr lang="en-US" dirty="0"/>
              <a:t> a MULTI-VEHICLE CRASH.</a:t>
            </a:r>
          </a:p>
          <a:p>
            <a:pPr marL="0" indent="0">
              <a:buNone/>
            </a:pPr>
            <a:r>
              <a:rPr lang="en-US" dirty="0"/>
              <a:t>To determine which of the MULTI-VEHICLE CRASH types best describes the crash, the </a:t>
            </a:r>
            <a:r>
              <a:rPr lang="en-US" b="1" dirty="0"/>
              <a:t>first consideration should be the intended direction of travel </a:t>
            </a:r>
            <a:r>
              <a:rPr lang="en-US" dirty="0"/>
              <a:t>of each motor vehicle prior to the onset of the crash. The direction of travel or position/angle of the vehicles at the point of contact is </a:t>
            </a:r>
            <a:r>
              <a:rPr lang="en-US" u="sng" dirty="0"/>
              <a:t>not</a:t>
            </a:r>
            <a:r>
              <a:rPr lang="en-US" dirty="0"/>
              <a:t> the primary consideration.</a:t>
            </a:r>
          </a:p>
          <a:p>
            <a:endParaRPr lang="en-US" dirty="0"/>
          </a:p>
          <a:p>
            <a:endParaRPr lang="en-US" dirty="0"/>
          </a:p>
        </p:txBody>
      </p:sp>
      <p:sp>
        <p:nvSpPr>
          <p:cNvPr id="4" name="Slide Number Placeholder 3">
            <a:extLst>
              <a:ext uri="{FF2B5EF4-FFF2-40B4-BE49-F238E27FC236}">
                <a16:creationId xmlns:a16="http://schemas.microsoft.com/office/drawing/2014/main" id="{3B32DDCD-FDD2-46D0-94F4-DC1D92DFD307}"/>
              </a:ext>
            </a:extLst>
          </p:cNvPr>
          <p:cNvSpPr>
            <a:spLocks noGrp="1"/>
          </p:cNvSpPr>
          <p:nvPr>
            <p:ph type="sldNum" sz="quarter" idx="12"/>
          </p:nvPr>
        </p:nvSpPr>
        <p:spPr/>
        <p:txBody>
          <a:bodyPr/>
          <a:lstStyle/>
          <a:p>
            <a:fld id="{8A7A6979-0714-4377-B894-6BE4C2D6E202}" type="slidenum">
              <a:rPr lang="en-US" smtClean="0"/>
              <a:pPr/>
              <a:t>48</a:t>
            </a:fld>
            <a:endParaRPr lang="en-US" dirty="0"/>
          </a:p>
        </p:txBody>
      </p:sp>
    </p:spTree>
    <p:extLst>
      <p:ext uri="{BB962C8B-B14F-4D97-AF65-F5344CB8AC3E}">
        <p14:creationId xmlns:p14="http://schemas.microsoft.com/office/powerpoint/2010/main" val="41566148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2" y="787781"/>
            <a:ext cx="8178655" cy="5476791"/>
          </a:xfrm>
        </p:spPr>
        <p:txBody>
          <a:bodyPr>
            <a:normAutofit fontScale="77500" lnSpcReduction="20000"/>
          </a:bodyPr>
          <a:lstStyle/>
          <a:p>
            <a:pPr marL="0" indent="0">
              <a:buNone/>
            </a:pPr>
            <a:r>
              <a:rPr lang="en-US" dirty="0"/>
              <a:t>92) </a:t>
            </a:r>
            <a:r>
              <a:rPr lang="en-US" dirty="0">
                <a:solidFill>
                  <a:srgbClr val="0070C0"/>
                </a:solidFill>
              </a:rPr>
              <a:t>Vehicle Maneuver Prior (MANV)</a:t>
            </a:r>
          </a:p>
          <a:p>
            <a:r>
              <a:rPr lang="en-US" dirty="0"/>
              <a:t>Enter a code for the vehicle maneuver prior to the crash for each unit</a:t>
            </a:r>
          </a:p>
          <a:p>
            <a:pPr marL="0" indent="0">
              <a:buNone/>
            </a:pPr>
            <a:endParaRPr lang="en-US" dirty="0"/>
          </a:p>
          <a:p>
            <a:pPr marL="0" indent="0">
              <a:buNone/>
            </a:pPr>
            <a:r>
              <a:rPr lang="en-US" dirty="0"/>
              <a:t>93) </a:t>
            </a:r>
            <a:r>
              <a:rPr lang="en-US" dirty="0">
                <a:solidFill>
                  <a:srgbClr val="0070C0"/>
                </a:solidFill>
              </a:rPr>
              <a:t>Trafficway Description (TRFW)</a:t>
            </a:r>
          </a:p>
          <a:p>
            <a:r>
              <a:rPr lang="en-US" dirty="0"/>
              <a:t>Enter a code from below:</a:t>
            </a:r>
          </a:p>
          <a:p>
            <a:pPr marL="344488" indent="0">
              <a:buNone/>
            </a:pPr>
            <a:r>
              <a:rPr lang="en-US" b="1" dirty="0"/>
              <a:t>Two-Way</a:t>
            </a:r>
          </a:p>
          <a:p>
            <a:pPr marL="344488" indent="0">
              <a:buNone/>
            </a:pPr>
            <a:r>
              <a:rPr lang="en-US" dirty="0"/>
              <a:t>1  Not divided</a:t>
            </a:r>
          </a:p>
          <a:p>
            <a:pPr marL="344488" indent="0">
              <a:buNone/>
            </a:pPr>
            <a:r>
              <a:rPr lang="en-US" dirty="0"/>
              <a:t>2  Divided-with median (not raised)</a:t>
            </a:r>
          </a:p>
          <a:p>
            <a:pPr marL="344488" indent="0">
              <a:buNone/>
            </a:pPr>
            <a:r>
              <a:rPr lang="en-US" dirty="0"/>
              <a:t>3  Divided – with median barrier</a:t>
            </a:r>
          </a:p>
          <a:p>
            <a:pPr marL="344488" indent="0">
              <a:buNone/>
            </a:pPr>
            <a:r>
              <a:rPr lang="en-US" dirty="0"/>
              <a:t>4  Two way-continuous left turn lane</a:t>
            </a:r>
          </a:p>
          <a:p>
            <a:pPr marL="344488" indent="0">
              <a:buNone/>
            </a:pPr>
            <a:r>
              <a:rPr lang="en-US" b="1" dirty="0"/>
              <a:t>Other</a:t>
            </a:r>
            <a:r>
              <a:rPr lang="en-US" dirty="0"/>
              <a:t> </a:t>
            </a:r>
          </a:p>
          <a:p>
            <a:pPr marL="344488" indent="0">
              <a:buNone/>
            </a:pPr>
            <a:r>
              <a:rPr lang="en-US" dirty="0"/>
              <a:t>7  Parking lot</a:t>
            </a:r>
          </a:p>
          <a:p>
            <a:pPr marL="344488" indent="0">
              <a:buNone/>
            </a:pPr>
            <a:r>
              <a:rPr lang="en-US" dirty="0"/>
              <a:t>8  Other </a:t>
            </a:r>
          </a:p>
          <a:p>
            <a:pPr marL="344488" indent="0">
              <a:buNone/>
            </a:pPr>
            <a:r>
              <a:rPr lang="en-US" dirty="0"/>
              <a:t>9  Unknown</a:t>
            </a:r>
          </a:p>
          <a:p>
            <a:pPr marL="344488" indent="0">
              <a:buNone/>
            </a:pPr>
            <a:r>
              <a:rPr lang="en-US" dirty="0"/>
              <a:t>10  One-way</a:t>
            </a:r>
          </a:p>
          <a:p>
            <a:pPr marL="344488" indent="0">
              <a:buNone/>
            </a:pPr>
            <a:r>
              <a:rPr lang="en-US" dirty="0"/>
              <a:t>11  Ramp</a:t>
            </a:r>
          </a:p>
          <a:p>
            <a:pPr marL="344488" indent="0">
              <a:buNone/>
            </a:pPr>
            <a:r>
              <a:rPr lang="en-US" dirty="0"/>
              <a:t>12  Alley</a:t>
            </a:r>
          </a:p>
          <a:p>
            <a:pPr marL="344488" indent="0">
              <a:buNone/>
            </a:pPr>
            <a:r>
              <a:rPr lang="en-US" dirty="0"/>
              <a:t>13  Driveway</a:t>
            </a:r>
          </a:p>
          <a:p>
            <a:pPr marL="0" indent="0">
              <a:buNone/>
            </a:pPr>
            <a:endParaRPr lang="en-US" dirty="0"/>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546C4518-7A0F-4626-A0DE-D36E106F33BD}"/>
              </a:ext>
            </a:extLst>
          </p:cNvPr>
          <p:cNvSpPr>
            <a:spLocks noGrp="1"/>
          </p:cNvSpPr>
          <p:nvPr>
            <p:ph type="sldNum" sz="quarter" idx="12"/>
          </p:nvPr>
        </p:nvSpPr>
        <p:spPr/>
        <p:txBody>
          <a:bodyPr/>
          <a:lstStyle/>
          <a:p>
            <a:fld id="{8A7A6979-0714-4377-B894-6BE4C2D6E202}" type="slidenum">
              <a:rPr lang="en-US" smtClean="0"/>
              <a:pPr/>
              <a:t>49</a:t>
            </a:fld>
            <a:endParaRPr lang="en-US" dirty="0"/>
          </a:p>
        </p:txBody>
      </p:sp>
      <p:pic>
        <p:nvPicPr>
          <p:cNvPr id="4" name="Picture 3">
            <a:extLst>
              <a:ext uri="{FF2B5EF4-FFF2-40B4-BE49-F238E27FC236}">
                <a16:creationId xmlns:a16="http://schemas.microsoft.com/office/drawing/2014/main" id="{78A0C348-133E-48D5-A638-8DF3333BB2B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171516" y="2255310"/>
            <a:ext cx="3810000" cy="2541270"/>
          </a:xfrm>
          <a:prstGeom prst="rect">
            <a:avLst/>
          </a:prstGeom>
        </p:spPr>
      </p:pic>
    </p:spTree>
    <p:extLst>
      <p:ext uri="{BB962C8B-B14F-4D97-AF65-F5344CB8AC3E}">
        <p14:creationId xmlns:p14="http://schemas.microsoft.com/office/powerpoint/2010/main" val="3109959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F7D48-9CD2-42A5-8C02-BA4F5ADA401B}"/>
              </a:ext>
            </a:extLst>
          </p:cNvPr>
          <p:cNvSpPr>
            <a:spLocks noGrp="1"/>
          </p:cNvSpPr>
          <p:nvPr>
            <p:ph type="title"/>
          </p:nvPr>
        </p:nvSpPr>
        <p:spPr/>
        <p:txBody>
          <a:bodyPr/>
          <a:lstStyle/>
          <a:p>
            <a:r>
              <a:rPr lang="en-US" dirty="0"/>
              <a:t>General Information on the Crash Booklet </a:t>
            </a:r>
          </a:p>
        </p:txBody>
      </p:sp>
      <p:sp>
        <p:nvSpPr>
          <p:cNvPr id="3" name="Content Placeholder 2">
            <a:extLst>
              <a:ext uri="{FF2B5EF4-FFF2-40B4-BE49-F238E27FC236}">
                <a16:creationId xmlns:a16="http://schemas.microsoft.com/office/drawing/2014/main" id="{CF82E3AD-0BD0-4583-8F95-20C89F8D28B0}"/>
              </a:ext>
            </a:extLst>
          </p:cNvPr>
          <p:cNvSpPr>
            <a:spLocks noGrp="1"/>
          </p:cNvSpPr>
          <p:nvPr>
            <p:ph idx="1"/>
          </p:nvPr>
        </p:nvSpPr>
        <p:spPr>
          <a:xfrm>
            <a:off x="2231136" y="2638044"/>
            <a:ext cx="7729728" cy="2857687"/>
          </a:xfrm>
        </p:spPr>
        <p:txBody>
          <a:bodyPr/>
          <a:lstStyle/>
          <a:p>
            <a:pPr marL="342900" indent="-342900">
              <a:buFont typeface="+mj-lt"/>
              <a:buAutoNum type="alphaUcPeriod"/>
            </a:pPr>
            <a:r>
              <a:rPr lang="en-US" dirty="0"/>
              <a:t>The booklet has one police traffic crash report and two Illinois Motorist Reports</a:t>
            </a:r>
          </a:p>
          <a:p>
            <a:pPr marL="342900" indent="-342900">
              <a:buFont typeface="+mj-lt"/>
              <a:buAutoNum type="alphaUcPeriod"/>
            </a:pPr>
            <a:r>
              <a:rPr lang="en-US" dirty="0"/>
              <a:t>The set is designed so the officer fills out the first 58 steps and then he/she may pass out the motorist reports to the appropriate person. Then the officer can finish the remainder of the report.</a:t>
            </a:r>
          </a:p>
          <a:p>
            <a:pPr marL="342900" indent="-342900">
              <a:buFont typeface="+mj-lt"/>
              <a:buAutoNum type="alphaUcPeriod"/>
            </a:pPr>
            <a:r>
              <a:rPr lang="en-US" dirty="0"/>
              <a:t>If there are more than two units involved, the SR1050A form should be used. Remember to use the 1050A so the documents can be put together under the same control number. Do NOT use the next form in the set.</a:t>
            </a:r>
          </a:p>
          <a:p>
            <a:pPr marL="0" indent="0">
              <a:buNone/>
            </a:pPr>
            <a:endParaRPr lang="en-US" dirty="0"/>
          </a:p>
        </p:txBody>
      </p:sp>
      <p:sp>
        <p:nvSpPr>
          <p:cNvPr id="5" name="Slide Number Placeholder 4">
            <a:extLst>
              <a:ext uri="{FF2B5EF4-FFF2-40B4-BE49-F238E27FC236}">
                <a16:creationId xmlns:a16="http://schemas.microsoft.com/office/drawing/2014/main" id="{9853A114-0A70-4AB5-BC6C-7D4A62E084C6}"/>
              </a:ext>
            </a:extLst>
          </p:cNvPr>
          <p:cNvSpPr>
            <a:spLocks noGrp="1"/>
          </p:cNvSpPr>
          <p:nvPr>
            <p:ph type="sldNum" sz="quarter" idx="12"/>
          </p:nvPr>
        </p:nvSpPr>
        <p:spPr/>
        <p:txBody>
          <a:bodyPr/>
          <a:lstStyle/>
          <a:p>
            <a:fld id="{8A7A6979-0714-4377-B894-6BE4C2D6E202}" type="slidenum">
              <a:rPr lang="en-US" smtClean="0"/>
              <a:pPr/>
              <a:t>5</a:t>
            </a:fld>
            <a:endParaRPr lang="en-US" dirty="0"/>
          </a:p>
        </p:txBody>
      </p:sp>
    </p:spTree>
    <p:extLst>
      <p:ext uri="{BB962C8B-B14F-4D97-AF65-F5344CB8AC3E}">
        <p14:creationId xmlns:p14="http://schemas.microsoft.com/office/powerpoint/2010/main" val="33513326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2" y="787317"/>
            <a:ext cx="7967223" cy="5477256"/>
          </a:xfrm>
        </p:spPr>
        <p:txBody>
          <a:bodyPr>
            <a:normAutofit fontScale="92500" lnSpcReduction="10000"/>
          </a:bodyPr>
          <a:lstStyle/>
          <a:p>
            <a:pPr marL="0" lvl="0" indent="0">
              <a:buClr>
                <a:srgbClr val="9BAFB5"/>
              </a:buClr>
              <a:buNone/>
            </a:pPr>
            <a:r>
              <a:rPr lang="en-US" sz="1400" dirty="0">
                <a:solidFill>
                  <a:srgbClr val="000000">
                    <a:lumMod val="85000"/>
                    <a:lumOff val="15000"/>
                  </a:srgbClr>
                </a:solidFill>
              </a:rPr>
              <a:t>93) </a:t>
            </a:r>
            <a:r>
              <a:rPr lang="en-US" sz="1400" dirty="0">
                <a:solidFill>
                  <a:srgbClr val="0070C0"/>
                </a:solidFill>
              </a:rPr>
              <a:t>Trafficway Description (TRFW) Continued</a:t>
            </a:r>
          </a:p>
          <a:p>
            <a:pPr marL="288925" lvl="0" indent="0">
              <a:buClr>
                <a:srgbClr val="9BAFB5"/>
              </a:buClr>
              <a:buNone/>
            </a:pPr>
            <a:r>
              <a:rPr lang="en-US" sz="1400" b="1" dirty="0">
                <a:solidFill>
                  <a:schemeClr val="tx1"/>
                </a:solidFill>
              </a:rPr>
              <a:t>Intersection</a:t>
            </a:r>
          </a:p>
          <a:p>
            <a:pPr marL="288925" indent="0">
              <a:buClr>
                <a:srgbClr val="C00000"/>
              </a:buClr>
              <a:buNone/>
            </a:pPr>
            <a:r>
              <a:rPr lang="en-US" sz="1400" dirty="0">
                <a:solidFill>
                  <a:schemeClr val="tx1"/>
                </a:solidFill>
              </a:rPr>
              <a:t>14  Four-way</a:t>
            </a:r>
          </a:p>
          <a:p>
            <a:pPr marL="288925" indent="0">
              <a:buClr>
                <a:srgbClr val="C00000"/>
              </a:buClr>
              <a:buNone/>
            </a:pPr>
            <a:r>
              <a:rPr lang="en-US" sz="1400" dirty="0">
                <a:solidFill>
                  <a:schemeClr val="tx1"/>
                </a:solidFill>
              </a:rPr>
              <a:t>15  T-Intersection</a:t>
            </a:r>
          </a:p>
          <a:p>
            <a:pPr marL="288925" indent="0">
              <a:buClr>
                <a:srgbClr val="C00000"/>
              </a:buClr>
              <a:buNone/>
            </a:pPr>
            <a:r>
              <a:rPr lang="en-US" sz="1400" dirty="0">
                <a:solidFill>
                  <a:schemeClr val="tx1"/>
                </a:solidFill>
              </a:rPr>
              <a:t>16  Y-Intersection</a:t>
            </a:r>
          </a:p>
          <a:p>
            <a:pPr marL="288925" indent="0">
              <a:buClr>
                <a:srgbClr val="C00000"/>
              </a:buClr>
              <a:buNone/>
            </a:pPr>
            <a:r>
              <a:rPr lang="en-US" sz="1400" dirty="0">
                <a:solidFill>
                  <a:schemeClr val="tx1"/>
                </a:solidFill>
              </a:rPr>
              <a:t>17  Traffic Circle</a:t>
            </a:r>
          </a:p>
          <a:p>
            <a:pPr marL="288925" indent="0">
              <a:buClr>
                <a:srgbClr val="C00000"/>
              </a:buClr>
              <a:buNone/>
            </a:pPr>
            <a:r>
              <a:rPr lang="en-US" sz="1400" dirty="0">
                <a:solidFill>
                  <a:schemeClr val="tx1"/>
                </a:solidFill>
              </a:rPr>
              <a:t>18  Roundabout</a:t>
            </a:r>
          </a:p>
          <a:p>
            <a:pPr marL="288925" indent="0">
              <a:buClr>
                <a:srgbClr val="C00000"/>
              </a:buClr>
              <a:buNone/>
            </a:pPr>
            <a:r>
              <a:rPr lang="en-US" sz="1400" dirty="0">
                <a:solidFill>
                  <a:schemeClr val="tx1"/>
                </a:solidFill>
              </a:rPr>
              <a:t>19  Five point, or more</a:t>
            </a:r>
          </a:p>
          <a:p>
            <a:pPr marL="288925" indent="0">
              <a:buClr>
                <a:srgbClr val="C00000"/>
              </a:buClr>
              <a:buNone/>
            </a:pPr>
            <a:r>
              <a:rPr lang="en-US" sz="1400" dirty="0">
                <a:solidFill>
                  <a:schemeClr val="tx1"/>
                </a:solidFill>
              </a:rPr>
              <a:t>20  L-Intersection</a:t>
            </a:r>
          </a:p>
          <a:p>
            <a:pPr marL="288925" indent="0">
              <a:buClr>
                <a:srgbClr val="C00000"/>
              </a:buClr>
              <a:buNone/>
            </a:pPr>
            <a:r>
              <a:rPr lang="en-US" sz="1400" dirty="0">
                <a:solidFill>
                  <a:schemeClr val="tx1"/>
                </a:solidFill>
              </a:rPr>
              <a:t>21  Not Reported</a:t>
            </a:r>
          </a:p>
          <a:p>
            <a:pPr marL="288925" indent="0">
              <a:buClr>
                <a:srgbClr val="C00000"/>
              </a:buClr>
              <a:buNone/>
            </a:pPr>
            <a:r>
              <a:rPr lang="en-US" sz="1400" dirty="0">
                <a:solidFill>
                  <a:schemeClr val="tx1"/>
                </a:solidFill>
              </a:rPr>
              <a:t>22  Unknown Intersection Type</a:t>
            </a:r>
          </a:p>
          <a:p>
            <a:pPr marL="574675" indent="-285750">
              <a:buClr>
                <a:srgbClr val="9BAFB5"/>
              </a:buClr>
            </a:pPr>
            <a:endParaRPr lang="en-US" sz="1400" dirty="0">
              <a:solidFill>
                <a:schemeClr val="tx1"/>
              </a:solidFill>
            </a:endParaRPr>
          </a:p>
          <a:p>
            <a:pPr marL="0" indent="0">
              <a:buClr>
                <a:srgbClr val="9BAFB5"/>
              </a:buClr>
              <a:buNone/>
            </a:pPr>
            <a:r>
              <a:rPr lang="en-US" sz="1400" dirty="0">
                <a:solidFill>
                  <a:schemeClr val="tx1"/>
                </a:solidFill>
              </a:rPr>
              <a:t>94) </a:t>
            </a:r>
            <a:r>
              <a:rPr lang="en-US" sz="1400" dirty="0">
                <a:solidFill>
                  <a:srgbClr val="0070C0"/>
                </a:solidFill>
              </a:rPr>
              <a:t>Vehicle Type (VEHT)</a:t>
            </a:r>
          </a:p>
          <a:p>
            <a:pPr>
              <a:buClr>
                <a:srgbClr val="C00000"/>
              </a:buClr>
            </a:pPr>
            <a:r>
              <a:rPr lang="en-US" sz="1400" dirty="0">
                <a:solidFill>
                  <a:schemeClr val="tx1"/>
                </a:solidFill>
              </a:rPr>
              <a:t>Enter a code for the general vehicle type of each vehicle involved in the crash </a:t>
            </a:r>
          </a:p>
          <a:p>
            <a:pPr>
              <a:buClr>
                <a:srgbClr val="9BAFB5"/>
              </a:buClr>
            </a:pPr>
            <a:endParaRPr lang="en-US" sz="1400" dirty="0">
              <a:solidFill>
                <a:schemeClr val="tx1"/>
              </a:solidFill>
            </a:endParaRPr>
          </a:p>
          <a:p>
            <a:pPr marL="0" indent="0">
              <a:buClr>
                <a:srgbClr val="9BAFB5"/>
              </a:buClr>
              <a:buNone/>
            </a:pPr>
            <a:r>
              <a:rPr lang="en-US" sz="1400" dirty="0">
                <a:solidFill>
                  <a:schemeClr val="tx1"/>
                </a:solidFill>
              </a:rPr>
              <a:t>95) </a:t>
            </a:r>
            <a:r>
              <a:rPr lang="en-US" sz="1400" dirty="0">
                <a:solidFill>
                  <a:srgbClr val="0070C0"/>
                </a:solidFill>
              </a:rPr>
              <a:t>Number of Lanes (No. Lanes)</a:t>
            </a:r>
          </a:p>
          <a:p>
            <a:pPr>
              <a:buClr>
                <a:srgbClr val="C00000"/>
              </a:buClr>
            </a:pPr>
            <a:r>
              <a:rPr lang="en-US" sz="1400" dirty="0">
                <a:solidFill>
                  <a:schemeClr val="tx1"/>
                </a:solidFill>
              </a:rPr>
              <a:t>Enter the number of lanes for each vehicle involved in the crash, counting through lanes in both directions.</a:t>
            </a:r>
          </a:p>
          <a:p>
            <a:pPr marL="574675" indent="-285750">
              <a:buClr>
                <a:srgbClr val="9BAFB5"/>
              </a:buClr>
            </a:pPr>
            <a:endParaRPr lang="en-US" sz="1400" dirty="0">
              <a:solidFill>
                <a:schemeClr val="tx1"/>
              </a:solidFill>
            </a:endParaRPr>
          </a:p>
          <a:p>
            <a:pPr marL="288925" lvl="0" indent="0">
              <a:buClr>
                <a:srgbClr val="9BAFB5"/>
              </a:buClr>
              <a:buNone/>
            </a:pPr>
            <a:endParaRPr lang="en-US" sz="1400" dirty="0">
              <a:solidFill>
                <a:srgbClr val="0070C0"/>
              </a:solidFill>
            </a:endParaRPr>
          </a:p>
          <a:p>
            <a:pPr marL="288925" indent="-288925">
              <a:buNone/>
            </a:pPr>
            <a:endParaRPr lang="en-US" dirty="0"/>
          </a:p>
          <a:p>
            <a:pPr marL="0" indent="0">
              <a:buNone/>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5463CBC7-F795-4502-9E38-3D89DA0316EA}"/>
              </a:ext>
            </a:extLst>
          </p:cNvPr>
          <p:cNvSpPr>
            <a:spLocks noGrp="1"/>
          </p:cNvSpPr>
          <p:nvPr>
            <p:ph type="sldNum" sz="quarter" idx="12"/>
          </p:nvPr>
        </p:nvSpPr>
        <p:spPr/>
        <p:txBody>
          <a:bodyPr/>
          <a:lstStyle/>
          <a:p>
            <a:fld id="{8A7A6979-0714-4377-B894-6BE4C2D6E202}" type="slidenum">
              <a:rPr lang="en-US" smtClean="0"/>
              <a:pPr/>
              <a:t>50</a:t>
            </a:fld>
            <a:endParaRPr lang="en-US" dirty="0"/>
          </a:p>
        </p:txBody>
      </p:sp>
      <p:pic>
        <p:nvPicPr>
          <p:cNvPr id="4" name="Picture 3">
            <a:extLst>
              <a:ext uri="{FF2B5EF4-FFF2-40B4-BE49-F238E27FC236}">
                <a16:creationId xmlns:a16="http://schemas.microsoft.com/office/drawing/2014/main" id="{8C68F12A-2726-4F9F-8EA7-FB26BC70279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flipH="1">
            <a:off x="7178040" y="951230"/>
            <a:ext cx="4697730" cy="3131820"/>
          </a:xfrm>
          <a:prstGeom prst="rect">
            <a:avLst/>
          </a:prstGeom>
        </p:spPr>
      </p:pic>
    </p:spTree>
    <p:extLst>
      <p:ext uri="{BB962C8B-B14F-4D97-AF65-F5344CB8AC3E}">
        <p14:creationId xmlns:p14="http://schemas.microsoft.com/office/powerpoint/2010/main" val="1717307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lstStyle/>
          <a:p>
            <a:pPr marL="0" indent="0">
              <a:buNone/>
            </a:pPr>
            <a:r>
              <a:rPr lang="en-US" dirty="0"/>
              <a:t>96) </a:t>
            </a:r>
            <a:r>
              <a:rPr lang="en-US" dirty="0">
                <a:solidFill>
                  <a:srgbClr val="0070C0"/>
                </a:solidFill>
              </a:rPr>
              <a:t>Alignment (ALGN)</a:t>
            </a:r>
          </a:p>
          <a:p>
            <a:r>
              <a:rPr lang="en-US" dirty="0"/>
              <a:t>Enter a code for the alignment of the roadway for each vehicle involved in the crash</a:t>
            </a:r>
          </a:p>
          <a:p>
            <a:endParaRPr lang="en-US" dirty="0"/>
          </a:p>
          <a:p>
            <a:pPr marL="0" indent="0">
              <a:buNone/>
            </a:pPr>
            <a:r>
              <a:rPr lang="en-US" dirty="0"/>
              <a:t>97) </a:t>
            </a:r>
            <a:r>
              <a:rPr lang="en-US" dirty="0">
                <a:solidFill>
                  <a:srgbClr val="0070C0"/>
                </a:solidFill>
              </a:rPr>
              <a:t>Roadway Surface Condition (RSUR)</a:t>
            </a:r>
          </a:p>
          <a:p>
            <a:r>
              <a:rPr lang="en-US" dirty="0"/>
              <a:t>Enter a code for the roadway surface condition at the time of the crash </a:t>
            </a:r>
          </a:p>
          <a:p>
            <a:endParaRPr lang="en-US" dirty="0"/>
          </a:p>
          <a:p>
            <a:pPr marL="0" indent="0">
              <a:buNone/>
            </a:pPr>
            <a:r>
              <a:rPr lang="en-US" dirty="0"/>
              <a:t>98) </a:t>
            </a:r>
            <a:r>
              <a:rPr lang="en-US" dirty="0">
                <a:solidFill>
                  <a:srgbClr val="0070C0"/>
                </a:solidFill>
              </a:rPr>
              <a:t>Vehicle Use (VEHU)</a:t>
            </a:r>
          </a:p>
          <a:p>
            <a:r>
              <a:rPr lang="en-US" dirty="0"/>
              <a:t>Enter a code for the intended or actual vehicle use of each unit at the time of the crash</a:t>
            </a:r>
          </a:p>
          <a:p>
            <a:pPr marL="0" indent="0">
              <a:buNone/>
            </a:pPr>
            <a:endParaRPr lang="en-US" dirty="0"/>
          </a:p>
          <a:p>
            <a:pPr marL="0" indent="0">
              <a:buNone/>
            </a:pPr>
            <a:r>
              <a:rPr lang="en-US" dirty="0"/>
              <a:t>99) </a:t>
            </a:r>
            <a:r>
              <a:rPr lang="en-US" dirty="0">
                <a:solidFill>
                  <a:srgbClr val="0070C0"/>
                </a:solidFill>
              </a:rPr>
              <a:t>Speeding Related (SPDR)</a:t>
            </a:r>
          </a:p>
          <a:p>
            <a:r>
              <a:rPr lang="en-US" dirty="0"/>
              <a:t>Enter a code for speeding related for each vehicle involved in the crash</a:t>
            </a:r>
          </a:p>
          <a:p>
            <a:pPr marL="0" indent="0">
              <a:buNone/>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02E30BFC-CE8A-4765-8DE0-6695F3F6B0DF}"/>
              </a:ext>
            </a:extLst>
          </p:cNvPr>
          <p:cNvSpPr>
            <a:spLocks noGrp="1"/>
          </p:cNvSpPr>
          <p:nvPr>
            <p:ph type="sldNum" sz="quarter" idx="12"/>
          </p:nvPr>
        </p:nvSpPr>
        <p:spPr/>
        <p:txBody>
          <a:bodyPr/>
          <a:lstStyle/>
          <a:p>
            <a:fld id="{8A7A6979-0714-4377-B894-6BE4C2D6E202}" type="slidenum">
              <a:rPr lang="en-US" smtClean="0"/>
              <a:pPr/>
              <a:t>51</a:t>
            </a:fld>
            <a:endParaRPr lang="en-US" dirty="0"/>
          </a:p>
        </p:txBody>
      </p:sp>
      <p:pic>
        <p:nvPicPr>
          <p:cNvPr id="4" name="Picture 3">
            <a:extLst>
              <a:ext uri="{FF2B5EF4-FFF2-40B4-BE49-F238E27FC236}">
                <a16:creationId xmlns:a16="http://schemas.microsoft.com/office/drawing/2014/main" id="{52BCDA56-5186-4DC7-BB39-6D218546860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109710" y="1588770"/>
            <a:ext cx="2987040" cy="2240280"/>
          </a:xfrm>
          <a:prstGeom prst="rect">
            <a:avLst/>
          </a:prstGeom>
        </p:spPr>
      </p:pic>
    </p:spTree>
    <p:extLst>
      <p:ext uri="{BB962C8B-B14F-4D97-AF65-F5344CB8AC3E}">
        <p14:creationId xmlns:p14="http://schemas.microsoft.com/office/powerpoint/2010/main" val="12697497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lstStyle/>
          <a:p>
            <a:pPr marL="0" indent="0">
              <a:buNone/>
            </a:pPr>
            <a:r>
              <a:rPr lang="en-US" dirty="0"/>
              <a:t>100) </a:t>
            </a:r>
            <a:r>
              <a:rPr lang="en-US" dirty="0">
                <a:solidFill>
                  <a:srgbClr val="0070C0"/>
                </a:solidFill>
              </a:rPr>
              <a:t>Road Defects (RDEF)</a:t>
            </a:r>
          </a:p>
          <a:p>
            <a:r>
              <a:rPr lang="en-US" dirty="0"/>
              <a:t>Enter a code for any road defects present at the time of the crash</a:t>
            </a:r>
          </a:p>
          <a:p>
            <a:endParaRPr lang="en-US" dirty="0"/>
          </a:p>
          <a:p>
            <a:pPr marL="0" indent="0">
              <a:buNone/>
            </a:pPr>
            <a:r>
              <a:rPr lang="en-US" dirty="0"/>
              <a:t>101) </a:t>
            </a:r>
            <a:r>
              <a:rPr lang="en-US" dirty="0">
                <a:solidFill>
                  <a:srgbClr val="0070C0"/>
                </a:solidFill>
              </a:rPr>
              <a:t>Driver BAC Test Result (BAC)</a:t>
            </a:r>
          </a:p>
          <a:p>
            <a:r>
              <a:rPr lang="en-US" dirty="0"/>
              <a:t>Enter a </a:t>
            </a:r>
            <a:r>
              <a:rPr lang="en-US" b="1" dirty="0"/>
              <a:t>3-digit </a:t>
            </a:r>
            <a:r>
              <a:rPr lang="en-US" dirty="0"/>
              <a:t>driver BAC test result or the appropriate code from Template 2</a:t>
            </a:r>
          </a:p>
          <a:p>
            <a:pPr marL="0" indent="0">
              <a:buNone/>
            </a:pPr>
            <a:r>
              <a:rPr lang="en-US" dirty="0"/>
              <a:t>	</a:t>
            </a:r>
            <a:r>
              <a:rPr lang="en-US" i="1" dirty="0">
                <a:solidFill>
                  <a:srgbClr val="FF0000"/>
                </a:solidFill>
              </a:rPr>
              <a:t>Examples:  A BAC test result of .08 should be reported as .080</a:t>
            </a:r>
          </a:p>
          <a:p>
            <a:pPr marL="0" indent="0">
              <a:buNone/>
            </a:pPr>
            <a:r>
              <a:rPr lang="en-US" i="1" dirty="0">
                <a:solidFill>
                  <a:srgbClr val="FF0000"/>
                </a:solidFill>
              </a:rPr>
              <a:t>	A BAC test result of .095 should be reported as .095, not .95. </a:t>
            </a:r>
          </a:p>
          <a:p>
            <a:pPr marL="0" indent="0">
              <a:buNone/>
            </a:pPr>
            <a:r>
              <a:rPr lang="en-US" i="1" dirty="0">
                <a:solidFill>
                  <a:srgbClr val="FF0000"/>
                </a:solidFill>
              </a:rPr>
              <a:t>	A driver not tested for BAC should be reported as 996</a:t>
            </a:r>
          </a:p>
          <a:p>
            <a:pPr marL="0" indent="0">
              <a:buNone/>
            </a:pPr>
            <a:endParaRPr lang="en-US" dirty="0"/>
          </a:p>
          <a:p>
            <a:pPr marL="0" indent="0">
              <a:buNone/>
            </a:pPr>
            <a:r>
              <a:rPr lang="en-US" dirty="0"/>
              <a:t>102) </a:t>
            </a:r>
            <a:r>
              <a:rPr lang="en-US" dirty="0">
                <a:solidFill>
                  <a:srgbClr val="0070C0"/>
                </a:solidFill>
              </a:rPr>
              <a:t>Number of Occupants (No. OCCS)</a:t>
            </a:r>
          </a:p>
          <a:p>
            <a:r>
              <a:rPr lang="en-US" dirty="0"/>
              <a:t>Enter the total number of occupants in the vehicle, including the driver, known to be in each unit at the time of the crash</a:t>
            </a:r>
          </a:p>
          <a:p>
            <a:pPr marL="0" indent="0">
              <a:buNone/>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A8A85841-47CC-406F-95AB-B4AC353F56BD}"/>
              </a:ext>
            </a:extLst>
          </p:cNvPr>
          <p:cNvSpPr>
            <a:spLocks noGrp="1"/>
          </p:cNvSpPr>
          <p:nvPr>
            <p:ph type="sldNum" sz="quarter" idx="12"/>
          </p:nvPr>
        </p:nvSpPr>
        <p:spPr/>
        <p:txBody>
          <a:bodyPr/>
          <a:lstStyle/>
          <a:p>
            <a:fld id="{8A7A6979-0714-4377-B894-6BE4C2D6E202}" type="slidenum">
              <a:rPr lang="en-US" smtClean="0"/>
              <a:pPr/>
              <a:t>52</a:t>
            </a:fld>
            <a:endParaRPr lang="en-US" dirty="0"/>
          </a:p>
        </p:txBody>
      </p:sp>
      <p:pic>
        <p:nvPicPr>
          <p:cNvPr id="4" name="Picture 3">
            <a:extLst>
              <a:ext uri="{FF2B5EF4-FFF2-40B4-BE49-F238E27FC236}">
                <a16:creationId xmlns:a16="http://schemas.microsoft.com/office/drawing/2014/main" id="{36F65A84-0FC4-4ACE-ADB4-8D1324AE8CC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311611" y="867072"/>
            <a:ext cx="2718171" cy="2152144"/>
          </a:xfrm>
          <a:prstGeom prst="rect">
            <a:avLst/>
          </a:prstGeom>
        </p:spPr>
      </p:pic>
    </p:spTree>
    <p:extLst>
      <p:ext uri="{BB962C8B-B14F-4D97-AF65-F5344CB8AC3E}">
        <p14:creationId xmlns:p14="http://schemas.microsoft.com/office/powerpoint/2010/main" val="117230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normAutofit fontScale="85000" lnSpcReduction="10000"/>
          </a:bodyPr>
          <a:lstStyle/>
          <a:p>
            <a:pPr marL="0" indent="0">
              <a:buNone/>
            </a:pPr>
            <a:r>
              <a:rPr lang="en-US" sz="1900" dirty="0"/>
              <a:t>103) </a:t>
            </a:r>
            <a:r>
              <a:rPr lang="en-US" sz="1900" dirty="0">
                <a:solidFill>
                  <a:srgbClr val="0070C0"/>
                </a:solidFill>
              </a:rPr>
              <a:t>Direction of Travel Prior (DIRP)</a:t>
            </a:r>
          </a:p>
          <a:p>
            <a:r>
              <a:rPr lang="en-US" sz="1900" dirty="0"/>
              <a:t>Enter the direction each unit was traveling prior to the crash. </a:t>
            </a:r>
          </a:p>
          <a:p>
            <a:pPr marL="228600" lvl="1" indent="0">
              <a:buNone/>
            </a:pPr>
            <a:r>
              <a:rPr lang="en-US" sz="1900" dirty="0"/>
              <a:t>Note:  This is not a compass direction, but a direction consistent with the designated direction of the road. </a:t>
            </a:r>
          </a:p>
          <a:p>
            <a:pPr marL="0" lvl="1" indent="0">
              <a:buNone/>
              <a:tabLst>
                <a:tab pos="0" algn="l"/>
              </a:tabLst>
            </a:pPr>
            <a:endParaRPr lang="en-US" sz="1900" dirty="0"/>
          </a:p>
          <a:p>
            <a:pPr marL="0" lvl="1" indent="0">
              <a:buNone/>
              <a:tabLst>
                <a:tab pos="0" algn="l"/>
              </a:tabLst>
            </a:pPr>
            <a:r>
              <a:rPr lang="en-US" sz="1900" dirty="0"/>
              <a:t>104) </a:t>
            </a:r>
            <a:r>
              <a:rPr lang="en-US" sz="1900" dirty="0">
                <a:solidFill>
                  <a:srgbClr val="0070C0"/>
                </a:solidFill>
              </a:rPr>
              <a:t>Posted Speed Limit </a:t>
            </a:r>
          </a:p>
          <a:p>
            <a:pPr marL="285750" lvl="1" indent="-285750">
              <a:tabLst>
                <a:tab pos="0" algn="l"/>
              </a:tabLst>
            </a:pPr>
            <a:r>
              <a:rPr lang="en-US" sz="1900" dirty="0"/>
              <a:t>Enter the posted speed limit on the roadway for each unit</a:t>
            </a:r>
          </a:p>
          <a:p>
            <a:pPr marL="285750" lvl="1" indent="-285750">
              <a:tabLst>
                <a:tab pos="0" algn="l"/>
              </a:tabLst>
            </a:pPr>
            <a:endParaRPr lang="en-US" sz="1900" dirty="0"/>
          </a:p>
          <a:p>
            <a:pPr marL="0" lvl="1" indent="0">
              <a:buNone/>
              <a:tabLst>
                <a:tab pos="0" algn="l"/>
              </a:tabLst>
            </a:pPr>
            <a:r>
              <a:rPr lang="en-US" sz="1900" dirty="0"/>
              <a:t>105) </a:t>
            </a:r>
            <a:r>
              <a:rPr lang="en-US" sz="1900" dirty="0">
                <a:solidFill>
                  <a:srgbClr val="0070C0"/>
                </a:solidFill>
              </a:rPr>
              <a:t>Diagram</a:t>
            </a:r>
          </a:p>
          <a:p>
            <a:pPr lvl="0"/>
            <a:r>
              <a:rPr lang="en-US" sz="1900" dirty="0"/>
              <a:t>Complete a </a:t>
            </a:r>
            <a:r>
              <a:rPr lang="en-US" sz="1900" b="1" dirty="0"/>
              <a:t>Diagram </a:t>
            </a:r>
            <a:r>
              <a:rPr lang="en-US" sz="1900" dirty="0"/>
              <a:t>to illustrate, as simply as possible, what happened during the crash. Number each unit to correspond with the same numbers assigned on the front of the report. The direction of travel for each unit must be indicated with an arrow. </a:t>
            </a:r>
            <a:r>
              <a:rPr lang="en-US" sz="1900" b="1" dirty="0"/>
              <a:t>INDICATE NORTH </a:t>
            </a:r>
            <a:r>
              <a:rPr lang="en-US" sz="1900" dirty="0"/>
              <a:t>with an </a:t>
            </a:r>
            <a:r>
              <a:rPr lang="en-US" sz="1900" b="1" dirty="0"/>
              <a:t>ARROW </a:t>
            </a:r>
            <a:r>
              <a:rPr lang="en-US" sz="1900" dirty="0"/>
              <a:t>in the circle located in the upper right corner. All Diagrams should show highway numbers and/or street names, as well as other roadway features/objects, that pertain to the crash. </a:t>
            </a:r>
          </a:p>
          <a:p>
            <a:pPr marL="233363" lvl="0" indent="0">
              <a:buNone/>
            </a:pPr>
            <a:r>
              <a:rPr lang="en-US" sz="1900" b="1" dirty="0"/>
              <a:t>A Diagram and Narrative are required on all </a:t>
            </a:r>
            <a:r>
              <a:rPr lang="en-US" sz="1900" b="1" u="heavy" dirty="0"/>
              <a:t>Type B</a:t>
            </a:r>
            <a:r>
              <a:rPr lang="en-US" sz="1900" b="1" dirty="0"/>
              <a:t> crashes, even if units have been moved prior to the officer’s arrival or if a reconstruction is being done on the crash. </a:t>
            </a:r>
            <a:r>
              <a:rPr lang="en-US" sz="1900" b="1" dirty="0">
                <a:solidFill>
                  <a:srgbClr val="FF0000"/>
                </a:solidFill>
              </a:rPr>
              <a:t>NO EXCEPTIONS</a:t>
            </a:r>
            <a:r>
              <a:rPr lang="en-US" sz="1900" b="1" dirty="0"/>
              <a:t>.</a:t>
            </a:r>
            <a:endParaRPr lang="en-US" sz="1900" dirty="0"/>
          </a:p>
          <a:p>
            <a:pPr marL="344488" lvl="1" indent="0">
              <a:buNone/>
              <a:tabLst>
                <a:tab pos="233363" algn="l"/>
              </a:tabLst>
            </a:pPr>
            <a:endParaRPr lang="en-US" dirty="0"/>
          </a:p>
          <a:p>
            <a:pPr marL="0" indent="0">
              <a:buNone/>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CB779DDD-3063-4264-A425-D3D7006806BD}"/>
              </a:ext>
            </a:extLst>
          </p:cNvPr>
          <p:cNvSpPr>
            <a:spLocks noGrp="1"/>
          </p:cNvSpPr>
          <p:nvPr>
            <p:ph type="sldNum" sz="quarter" idx="12"/>
          </p:nvPr>
        </p:nvSpPr>
        <p:spPr/>
        <p:txBody>
          <a:bodyPr/>
          <a:lstStyle/>
          <a:p>
            <a:fld id="{8A7A6979-0714-4377-B894-6BE4C2D6E202}" type="slidenum">
              <a:rPr lang="en-US" smtClean="0"/>
              <a:pPr/>
              <a:t>53</a:t>
            </a:fld>
            <a:endParaRPr lang="en-US" dirty="0"/>
          </a:p>
        </p:txBody>
      </p:sp>
      <p:pic>
        <p:nvPicPr>
          <p:cNvPr id="4" name="Picture 3">
            <a:extLst>
              <a:ext uri="{FF2B5EF4-FFF2-40B4-BE49-F238E27FC236}">
                <a16:creationId xmlns:a16="http://schemas.microsoft.com/office/drawing/2014/main" id="{AD961512-7F1D-43D7-A8E5-FF9F7D4E02A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937215" y="2340695"/>
            <a:ext cx="2057400" cy="3086100"/>
          </a:xfrm>
          <a:prstGeom prst="rect">
            <a:avLst/>
          </a:prstGeom>
        </p:spPr>
      </p:pic>
    </p:spTree>
    <p:extLst>
      <p:ext uri="{BB962C8B-B14F-4D97-AF65-F5344CB8AC3E}">
        <p14:creationId xmlns:p14="http://schemas.microsoft.com/office/powerpoint/2010/main" val="2386610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normAutofit/>
          </a:bodyPr>
          <a:lstStyle/>
          <a:p>
            <a:pPr marL="0" indent="0">
              <a:buNone/>
            </a:pPr>
            <a:r>
              <a:rPr lang="en-US" dirty="0"/>
              <a:t>106) </a:t>
            </a:r>
            <a:r>
              <a:rPr lang="en-US" dirty="0">
                <a:solidFill>
                  <a:srgbClr val="0070C0"/>
                </a:solidFill>
              </a:rPr>
              <a:t>Narrative </a:t>
            </a:r>
          </a:p>
          <a:p>
            <a:r>
              <a:rPr lang="en-US" dirty="0"/>
              <a:t>The Narrative should describe the main events of the crash as briefly as possible. Refer to units by numbers previously assigned. Any contributing circumstances or significant details not covered in the codes on the form should be included.  </a:t>
            </a:r>
            <a:r>
              <a:rPr lang="en-US" b="1" dirty="0"/>
              <a:t>Information on drug testing should be indicated in this area</a:t>
            </a:r>
            <a:r>
              <a:rPr lang="en-US" dirty="0"/>
              <a:t>. If additional space is needed, a more detailed Narrative should be written on a separate attached sheet. </a:t>
            </a:r>
          </a:p>
          <a:p>
            <a:pPr marL="0" indent="0">
              <a:buNone/>
            </a:pPr>
            <a:r>
              <a:rPr lang="en-US" dirty="0"/>
              <a:t>107) </a:t>
            </a:r>
            <a:r>
              <a:rPr lang="en-US" dirty="0">
                <a:solidFill>
                  <a:srgbClr val="0070C0"/>
                </a:solidFill>
              </a:rPr>
              <a:t>Local Use Only</a:t>
            </a:r>
          </a:p>
          <a:p>
            <a:r>
              <a:rPr lang="en-US" dirty="0"/>
              <a:t>This section may be used by the reporting officer or the local agency to record information not entered elsewhere on the form. </a:t>
            </a:r>
          </a:p>
          <a:p>
            <a:pPr marL="0" indent="0">
              <a:buNone/>
            </a:pPr>
            <a:r>
              <a:rPr lang="en-US" dirty="0"/>
              <a:t>108) </a:t>
            </a:r>
            <a:r>
              <a:rPr lang="en-US" dirty="0">
                <a:solidFill>
                  <a:srgbClr val="0070C0"/>
                </a:solidFill>
              </a:rPr>
              <a:t>Disabling Damage</a:t>
            </a:r>
          </a:p>
          <a:p>
            <a:r>
              <a:rPr lang="en-US" dirty="0"/>
              <a:t>If marked Y (Yes) towed due to crash on the front of the report, was that vehicle towed due to disabling damage or towed but not due to disabling damage?</a:t>
            </a:r>
          </a:p>
          <a:p>
            <a:endParaRPr lang="en-US" dirty="0"/>
          </a:p>
          <a:p>
            <a:endParaRPr lang="en-US" dirty="0"/>
          </a:p>
        </p:txBody>
      </p:sp>
      <p:sp>
        <p:nvSpPr>
          <p:cNvPr id="5" name="Slide Number Placeholder 4">
            <a:extLst>
              <a:ext uri="{FF2B5EF4-FFF2-40B4-BE49-F238E27FC236}">
                <a16:creationId xmlns:a16="http://schemas.microsoft.com/office/drawing/2014/main" id="{38D2386A-2ABA-4937-A4F0-1880EE6EC069}"/>
              </a:ext>
            </a:extLst>
          </p:cNvPr>
          <p:cNvSpPr>
            <a:spLocks noGrp="1"/>
          </p:cNvSpPr>
          <p:nvPr>
            <p:ph type="sldNum" sz="quarter" idx="12"/>
          </p:nvPr>
        </p:nvSpPr>
        <p:spPr/>
        <p:txBody>
          <a:bodyPr/>
          <a:lstStyle/>
          <a:p>
            <a:fld id="{8A7A6979-0714-4377-B894-6BE4C2D6E202}" type="slidenum">
              <a:rPr lang="en-US" smtClean="0"/>
              <a:pPr/>
              <a:t>54</a:t>
            </a:fld>
            <a:endParaRPr lang="en-US" dirty="0"/>
          </a:p>
        </p:txBody>
      </p:sp>
      <p:pic>
        <p:nvPicPr>
          <p:cNvPr id="4" name="Picture 3">
            <a:extLst>
              <a:ext uri="{FF2B5EF4-FFF2-40B4-BE49-F238E27FC236}">
                <a16:creationId xmlns:a16="http://schemas.microsoft.com/office/drawing/2014/main" id="{71B6BC2D-F818-47B5-93AD-4AF0C1F24AB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634113" y="4730811"/>
            <a:ext cx="2423160" cy="1799196"/>
          </a:xfrm>
          <a:prstGeom prst="rect">
            <a:avLst/>
          </a:prstGeom>
        </p:spPr>
      </p:pic>
    </p:spTree>
    <p:extLst>
      <p:ext uri="{BB962C8B-B14F-4D97-AF65-F5344CB8AC3E}">
        <p14:creationId xmlns:p14="http://schemas.microsoft.com/office/powerpoint/2010/main" val="20599200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lstStyle/>
          <a:p>
            <a:pPr marL="0" indent="0">
              <a:buNone/>
            </a:pPr>
            <a:r>
              <a:rPr lang="en-US" dirty="0"/>
              <a:t>109) </a:t>
            </a:r>
            <a:r>
              <a:rPr lang="en-US" dirty="0">
                <a:solidFill>
                  <a:srgbClr val="0070C0"/>
                </a:solidFill>
              </a:rPr>
              <a:t>Damage Extent</a:t>
            </a:r>
          </a:p>
          <a:p>
            <a:r>
              <a:rPr lang="en-US" dirty="0"/>
              <a:t>What was the extent of that damage?</a:t>
            </a:r>
          </a:p>
          <a:p>
            <a:endParaRPr lang="en-US" dirty="0"/>
          </a:p>
          <a:p>
            <a:pPr marL="0" indent="0">
              <a:buNone/>
            </a:pPr>
            <a:r>
              <a:rPr lang="en-US" dirty="0"/>
              <a:t>110) </a:t>
            </a:r>
            <a:r>
              <a:rPr lang="en-US" dirty="0">
                <a:solidFill>
                  <a:srgbClr val="0070C0"/>
                </a:solidFill>
              </a:rPr>
              <a:t>Towed by</a:t>
            </a:r>
          </a:p>
          <a:p>
            <a:r>
              <a:rPr lang="en-US" dirty="0"/>
              <a:t>Enter the name of the company that towed each vehicle and where that vehicle was towed to</a:t>
            </a:r>
          </a:p>
          <a:p>
            <a:pPr marL="0" indent="0">
              <a:buNone/>
            </a:pPr>
            <a:endParaRPr lang="en-US" dirty="0"/>
          </a:p>
          <a:p>
            <a:pPr marL="0" indent="0">
              <a:buNone/>
            </a:pPr>
            <a:r>
              <a:rPr lang="en-US" sz="2000" b="1" dirty="0">
                <a:solidFill>
                  <a:srgbClr val="FF0000"/>
                </a:solidFill>
              </a:rPr>
              <a:t>Large Truck, Bus or HM Vehicle Section </a:t>
            </a:r>
          </a:p>
          <a:p>
            <a:r>
              <a:rPr lang="en-US" dirty="0"/>
              <a:t>Located on the right side of the back of the crash form</a:t>
            </a:r>
          </a:p>
          <a:p>
            <a:endParaRPr lang="en-US" dirty="0"/>
          </a:p>
          <a:p>
            <a:pPr marL="0" indent="0">
              <a:buNone/>
            </a:pPr>
            <a:r>
              <a:rPr lang="en-US" dirty="0"/>
              <a:t>111) </a:t>
            </a:r>
            <a:r>
              <a:rPr lang="en-US" dirty="0">
                <a:solidFill>
                  <a:srgbClr val="0070C0"/>
                </a:solidFill>
              </a:rPr>
              <a:t>Carrier Name and Address</a:t>
            </a:r>
          </a:p>
          <a:p>
            <a:r>
              <a:rPr lang="en-US" dirty="0"/>
              <a:t>Enter the carrier name and corporate address of the motor carrier</a:t>
            </a:r>
          </a:p>
          <a:p>
            <a:pPr marL="0" indent="0">
              <a:buNone/>
            </a:pPr>
            <a:endParaRPr lang="en-US" dirty="0"/>
          </a:p>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7575CDA-93CD-41F0-8EAA-B8FDA437CC79}"/>
              </a:ext>
            </a:extLst>
          </p:cNvPr>
          <p:cNvSpPr>
            <a:spLocks noGrp="1"/>
          </p:cNvSpPr>
          <p:nvPr>
            <p:ph type="sldNum" sz="quarter" idx="12"/>
          </p:nvPr>
        </p:nvSpPr>
        <p:spPr/>
        <p:txBody>
          <a:bodyPr/>
          <a:lstStyle/>
          <a:p>
            <a:fld id="{8A7A6979-0714-4377-B894-6BE4C2D6E202}" type="slidenum">
              <a:rPr lang="en-US" smtClean="0"/>
              <a:pPr/>
              <a:t>55</a:t>
            </a:fld>
            <a:endParaRPr lang="en-US" dirty="0"/>
          </a:p>
        </p:txBody>
      </p:sp>
    </p:spTree>
    <p:extLst>
      <p:ext uri="{BB962C8B-B14F-4D97-AF65-F5344CB8AC3E}">
        <p14:creationId xmlns:p14="http://schemas.microsoft.com/office/powerpoint/2010/main" val="15962975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8069860" cy="5477256"/>
          </a:xfrm>
        </p:spPr>
        <p:txBody>
          <a:bodyPr>
            <a:normAutofit lnSpcReduction="10000"/>
          </a:bodyPr>
          <a:lstStyle/>
          <a:p>
            <a:pPr marL="0" indent="0">
              <a:buNone/>
            </a:pPr>
            <a:r>
              <a:rPr lang="en-US" dirty="0"/>
              <a:t>112) </a:t>
            </a:r>
            <a:r>
              <a:rPr lang="en-US" dirty="0">
                <a:solidFill>
                  <a:srgbClr val="0070C0"/>
                </a:solidFill>
              </a:rPr>
              <a:t>Motor Carrier Identification</a:t>
            </a:r>
          </a:p>
          <a:p>
            <a:r>
              <a:rPr lang="en-US" dirty="0"/>
              <a:t>Check the appropriate box indicating the Motor Carrier Identification</a:t>
            </a:r>
          </a:p>
          <a:p>
            <a:endParaRPr lang="en-US" dirty="0"/>
          </a:p>
          <a:p>
            <a:pPr marL="0" indent="0">
              <a:buNone/>
            </a:pPr>
            <a:r>
              <a:rPr lang="en-US" dirty="0"/>
              <a:t>113) </a:t>
            </a:r>
            <a:r>
              <a:rPr lang="en-US" dirty="0">
                <a:solidFill>
                  <a:srgbClr val="0070C0"/>
                </a:solidFill>
              </a:rPr>
              <a:t>ID Numbers, US Dot and ILCC </a:t>
            </a:r>
          </a:p>
          <a:p>
            <a:r>
              <a:rPr lang="en-US" dirty="0"/>
              <a:t>Enter the number applicable in a free form text field</a:t>
            </a:r>
          </a:p>
          <a:p>
            <a:endParaRPr lang="en-US" dirty="0"/>
          </a:p>
          <a:p>
            <a:pPr marL="0" indent="0">
              <a:buNone/>
            </a:pPr>
            <a:r>
              <a:rPr lang="en-US" dirty="0"/>
              <a:t>114) </a:t>
            </a:r>
            <a:r>
              <a:rPr lang="en-US" dirty="0">
                <a:solidFill>
                  <a:srgbClr val="0070C0"/>
                </a:solidFill>
              </a:rPr>
              <a:t>Source</a:t>
            </a:r>
          </a:p>
          <a:p>
            <a:r>
              <a:rPr lang="en-US" dirty="0"/>
              <a:t>Mark the appropriate box indicating the source of the carrier name and address</a:t>
            </a:r>
          </a:p>
          <a:p>
            <a:endParaRPr lang="en-US" dirty="0"/>
          </a:p>
          <a:p>
            <a:pPr marL="0" indent="0">
              <a:buNone/>
            </a:pPr>
            <a:r>
              <a:rPr lang="en-US" dirty="0"/>
              <a:t>115) </a:t>
            </a:r>
            <a:r>
              <a:rPr lang="en-US" dirty="0">
                <a:solidFill>
                  <a:srgbClr val="0070C0"/>
                </a:solidFill>
              </a:rPr>
              <a:t>Gross Vehicle Weight Rating (GVWR)</a:t>
            </a:r>
          </a:p>
          <a:p>
            <a:r>
              <a:rPr lang="en-US" dirty="0"/>
              <a:t>Check the appropriate box indicating the value specified by the manufacturer as the loaded weight of a single vehicle (vehicle weight combined with load weight. Include the power unit and trailer(s)</a:t>
            </a:r>
          </a:p>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3E73916-9438-4A9F-A4EF-19D0AA923902}"/>
              </a:ext>
            </a:extLst>
          </p:cNvPr>
          <p:cNvSpPr>
            <a:spLocks noGrp="1"/>
          </p:cNvSpPr>
          <p:nvPr>
            <p:ph type="sldNum" sz="quarter" idx="12"/>
          </p:nvPr>
        </p:nvSpPr>
        <p:spPr/>
        <p:txBody>
          <a:bodyPr/>
          <a:lstStyle/>
          <a:p>
            <a:fld id="{8A7A6979-0714-4377-B894-6BE4C2D6E202}" type="slidenum">
              <a:rPr lang="en-US" smtClean="0"/>
              <a:pPr/>
              <a:t>56</a:t>
            </a:fld>
            <a:endParaRPr lang="en-US" dirty="0"/>
          </a:p>
        </p:txBody>
      </p:sp>
    </p:spTree>
    <p:extLst>
      <p:ext uri="{BB962C8B-B14F-4D97-AF65-F5344CB8AC3E}">
        <p14:creationId xmlns:p14="http://schemas.microsoft.com/office/powerpoint/2010/main" val="39254199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normAutofit lnSpcReduction="10000"/>
          </a:bodyPr>
          <a:lstStyle/>
          <a:p>
            <a:pPr marL="0" indent="0">
              <a:buNone/>
            </a:pPr>
            <a:r>
              <a:rPr lang="en-US" dirty="0"/>
              <a:t>116) </a:t>
            </a:r>
            <a:r>
              <a:rPr lang="en-US" dirty="0">
                <a:solidFill>
                  <a:srgbClr val="0070C0"/>
                </a:solidFill>
              </a:rPr>
              <a:t>HAZMAT (Hazardous Materials) Placards</a:t>
            </a:r>
          </a:p>
          <a:p>
            <a:r>
              <a:rPr lang="en-US" dirty="0"/>
              <a:t>Check Y (Yes) or N (No)</a:t>
            </a:r>
          </a:p>
          <a:p>
            <a:pPr marL="344488" indent="0">
              <a:buNone/>
            </a:pPr>
            <a:r>
              <a:rPr lang="en-US" dirty="0"/>
              <a:t>If yes, enter the following on the appropriate line:</a:t>
            </a:r>
          </a:p>
          <a:p>
            <a:pPr marL="630238" indent="-285750">
              <a:buFont typeface="Wingdings" panose="05000000000000000000" pitchFamily="2" charset="2"/>
              <a:buChar char="§"/>
            </a:pPr>
            <a:r>
              <a:rPr lang="en-US" dirty="0"/>
              <a:t>Class name from any one placard</a:t>
            </a:r>
          </a:p>
          <a:p>
            <a:pPr marL="630238" indent="-285750">
              <a:buFont typeface="Wingdings" panose="05000000000000000000" pitchFamily="2" charset="2"/>
              <a:buChar char="§"/>
            </a:pPr>
            <a:r>
              <a:rPr lang="en-US" dirty="0"/>
              <a:t>4-digit number from the center of the placard</a:t>
            </a:r>
          </a:p>
          <a:p>
            <a:pPr marL="630238" indent="-285750">
              <a:buFont typeface="Wingdings" panose="05000000000000000000" pitchFamily="2" charset="2"/>
              <a:buChar char="§"/>
            </a:pPr>
            <a:r>
              <a:rPr lang="en-US" dirty="0"/>
              <a:t>1-digit placard number</a:t>
            </a:r>
          </a:p>
          <a:p>
            <a:pPr marL="233363" indent="0">
              <a:buNone/>
            </a:pPr>
            <a:endParaRPr lang="en-US" dirty="0"/>
          </a:p>
          <a:p>
            <a:pPr marL="0" indent="0">
              <a:buNone/>
            </a:pPr>
            <a:r>
              <a:rPr lang="en-US" dirty="0"/>
              <a:t>117) </a:t>
            </a:r>
            <a:r>
              <a:rPr lang="en-US" dirty="0">
                <a:solidFill>
                  <a:srgbClr val="0070C0"/>
                </a:solidFill>
              </a:rPr>
              <a:t>Hazmat Spill</a:t>
            </a:r>
          </a:p>
          <a:p>
            <a:pPr marL="512763" indent="0">
              <a:buNone/>
            </a:pPr>
            <a:r>
              <a:rPr lang="en-US" dirty="0">
                <a:solidFill>
                  <a:srgbClr val="FF0000"/>
                </a:solidFill>
              </a:rPr>
              <a:t>DO NOT count fuel from the vehicle fuel tank </a:t>
            </a:r>
          </a:p>
          <a:p>
            <a:r>
              <a:rPr lang="en-US" dirty="0">
                <a:solidFill>
                  <a:schemeClr val="tx1"/>
                </a:solidFill>
              </a:rPr>
              <a:t>Check the appropriate box for Y(Yes), N (No), or Unknown and for the following:</a:t>
            </a:r>
          </a:p>
          <a:p>
            <a:pPr marL="630238" indent="-285750">
              <a:buFont typeface="Wingdings" panose="05000000000000000000" pitchFamily="2" charset="2"/>
              <a:buChar char="§"/>
            </a:pPr>
            <a:r>
              <a:rPr lang="en-US" dirty="0">
                <a:solidFill>
                  <a:schemeClr val="tx1"/>
                </a:solidFill>
              </a:rPr>
              <a:t>HAZMAT regulations violation</a:t>
            </a:r>
          </a:p>
          <a:p>
            <a:pPr marL="630238" indent="-285750">
              <a:buFont typeface="Wingdings" panose="05000000000000000000" pitchFamily="2" charset="2"/>
              <a:buChar char="§"/>
            </a:pPr>
            <a:r>
              <a:rPr lang="en-US" dirty="0">
                <a:solidFill>
                  <a:schemeClr val="tx1"/>
                </a:solidFill>
              </a:rPr>
              <a:t>Motor Carrier Safety (MCS) Regulations Violation</a:t>
            </a:r>
          </a:p>
          <a:p>
            <a:pPr marL="630238" indent="-285750">
              <a:buFont typeface="Wingdings" panose="05000000000000000000" pitchFamily="2" charset="2"/>
              <a:buChar char="§"/>
            </a:pPr>
            <a:r>
              <a:rPr lang="en-US" dirty="0">
                <a:solidFill>
                  <a:schemeClr val="tx1"/>
                </a:solidFill>
              </a:rPr>
              <a:t>HAZMAT and or MCS Examination Report Form</a:t>
            </a:r>
          </a:p>
          <a:p>
            <a:pPr marL="630238" indent="-285750">
              <a:buFont typeface="Wingdings" panose="05000000000000000000" pitchFamily="2" charset="2"/>
              <a:buChar char="§"/>
            </a:pPr>
            <a:r>
              <a:rPr lang="en-US" dirty="0">
                <a:solidFill>
                  <a:schemeClr val="tx1"/>
                </a:solidFill>
              </a:rPr>
              <a:t>Form Number </a:t>
            </a:r>
          </a:p>
          <a:p>
            <a:endParaRPr lang="en-US" dirty="0"/>
          </a:p>
          <a:p>
            <a:endParaRPr lang="en-US" dirty="0"/>
          </a:p>
        </p:txBody>
      </p:sp>
      <p:sp>
        <p:nvSpPr>
          <p:cNvPr id="4" name="Slide Number Placeholder 3">
            <a:extLst>
              <a:ext uri="{FF2B5EF4-FFF2-40B4-BE49-F238E27FC236}">
                <a16:creationId xmlns:a16="http://schemas.microsoft.com/office/drawing/2014/main" id="{5A674C4F-BC21-4F15-972C-1A9D282D69B2}"/>
              </a:ext>
            </a:extLst>
          </p:cNvPr>
          <p:cNvSpPr>
            <a:spLocks noGrp="1"/>
          </p:cNvSpPr>
          <p:nvPr>
            <p:ph type="sldNum" sz="quarter" idx="12"/>
          </p:nvPr>
        </p:nvSpPr>
        <p:spPr/>
        <p:txBody>
          <a:bodyPr/>
          <a:lstStyle/>
          <a:p>
            <a:fld id="{8A7A6979-0714-4377-B894-6BE4C2D6E202}" type="slidenum">
              <a:rPr lang="en-US" smtClean="0"/>
              <a:pPr/>
              <a:t>57</a:t>
            </a:fld>
            <a:endParaRPr lang="en-US" dirty="0"/>
          </a:p>
        </p:txBody>
      </p:sp>
      <p:pic>
        <p:nvPicPr>
          <p:cNvPr id="7" name="Picture 6">
            <a:extLst>
              <a:ext uri="{FF2B5EF4-FFF2-40B4-BE49-F238E27FC236}">
                <a16:creationId xmlns:a16="http://schemas.microsoft.com/office/drawing/2014/main" id="{68C475AA-B2A6-4D8A-AC30-051B25667BA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84312" y="1329278"/>
            <a:ext cx="3646410" cy="2734808"/>
          </a:xfrm>
          <a:prstGeom prst="rect">
            <a:avLst/>
          </a:prstGeom>
        </p:spPr>
      </p:pic>
    </p:spTree>
    <p:extLst>
      <p:ext uri="{BB962C8B-B14F-4D97-AF65-F5344CB8AC3E}">
        <p14:creationId xmlns:p14="http://schemas.microsoft.com/office/powerpoint/2010/main" val="35306878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normAutofit lnSpcReduction="10000"/>
          </a:bodyPr>
          <a:lstStyle/>
          <a:p>
            <a:pPr marL="0" indent="0">
              <a:buNone/>
            </a:pPr>
            <a:r>
              <a:rPr lang="en-US" dirty="0"/>
              <a:t>118) </a:t>
            </a:r>
            <a:r>
              <a:rPr lang="en-US" dirty="0">
                <a:solidFill>
                  <a:srgbClr val="0070C0"/>
                </a:solidFill>
              </a:rPr>
              <a:t>IDOT Permit Number</a:t>
            </a:r>
          </a:p>
          <a:p>
            <a:r>
              <a:rPr lang="en-US" dirty="0"/>
              <a:t>Enter the 7-digit oversize/overweight IDOT permit number, if any</a:t>
            </a:r>
          </a:p>
          <a:p>
            <a:endParaRPr lang="en-US" dirty="0"/>
          </a:p>
          <a:p>
            <a:pPr marL="0" indent="0">
              <a:buNone/>
            </a:pPr>
            <a:r>
              <a:rPr lang="en-US" dirty="0"/>
              <a:t>119) </a:t>
            </a:r>
            <a:r>
              <a:rPr lang="en-US" dirty="0">
                <a:solidFill>
                  <a:srgbClr val="0070C0"/>
                </a:solidFill>
              </a:rPr>
              <a:t>Vehicle Identification Number (VIN)</a:t>
            </a:r>
          </a:p>
          <a:p>
            <a:r>
              <a:rPr lang="en-US" dirty="0"/>
              <a:t>Enter the 17-digit VIN number for the trailer(s)</a:t>
            </a:r>
          </a:p>
          <a:p>
            <a:endParaRPr lang="en-US" dirty="0"/>
          </a:p>
          <a:p>
            <a:pPr marL="0" indent="0">
              <a:buNone/>
            </a:pPr>
            <a:r>
              <a:rPr lang="en-US" dirty="0"/>
              <a:t>120) </a:t>
            </a:r>
            <a:r>
              <a:rPr lang="en-US" dirty="0">
                <a:solidFill>
                  <a:srgbClr val="0070C0"/>
                </a:solidFill>
              </a:rPr>
              <a:t>Wide Load</a:t>
            </a:r>
          </a:p>
          <a:p>
            <a:r>
              <a:rPr lang="en-US" dirty="0"/>
              <a:t>Mark the appropriate box to indicate Yes or No</a:t>
            </a:r>
          </a:p>
          <a:p>
            <a:endParaRPr lang="en-US" dirty="0"/>
          </a:p>
          <a:p>
            <a:pPr marL="0" indent="0">
              <a:buNone/>
            </a:pPr>
            <a:r>
              <a:rPr lang="en-US" dirty="0"/>
              <a:t>121) </a:t>
            </a:r>
            <a:r>
              <a:rPr lang="en-US" dirty="0">
                <a:solidFill>
                  <a:srgbClr val="0070C0"/>
                </a:solidFill>
              </a:rPr>
              <a:t>Trailer Width(s) </a:t>
            </a:r>
          </a:p>
          <a:p>
            <a:r>
              <a:rPr lang="en-US" dirty="0"/>
              <a:t>Mark the appropriate box to indicate the trailer width(s)</a:t>
            </a:r>
          </a:p>
          <a:p>
            <a:endParaRPr lang="en-US" dirty="0"/>
          </a:p>
          <a:p>
            <a:pPr marL="0" indent="0">
              <a:buNone/>
            </a:pPr>
            <a:r>
              <a:rPr lang="en-US" dirty="0"/>
              <a:t>122) </a:t>
            </a:r>
            <a:r>
              <a:rPr lang="en-US" dirty="0">
                <a:solidFill>
                  <a:srgbClr val="0070C0"/>
                </a:solidFill>
              </a:rPr>
              <a:t>Trailer Length(s)</a:t>
            </a:r>
          </a:p>
          <a:p>
            <a:r>
              <a:rPr lang="en-US" dirty="0"/>
              <a:t>Enter the trailer length(s) to the nearest foot</a:t>
            </a:r>
          </a:p>
          <a:p>
            <a:endParaRPr lang="en-US" dirty="0"/>
          </a:p>
        </p:txBody>
      </p:sp>
      <p:sp>
        <p:nvSpPr>
          <p:cNvPr id="5" name="Slide Number Placeholder 4">
            <a:extLst>
              <a:ext uri="{FF2B5EF4-FFF2-40B4-BE49-F238E27FC236}">
                <a16:creationId xmlns:a16="http://schemas.microsoft.com/office/drawing/2014/main" id="{46EC99AE-E390-4497-AA44-99458BE484B5}"/>
              </a:ext>
            </a:extLst>
          </p:cNvPr>
          <p:cNvSpPr>
            <a:spLocks noGrp="1"/>
          </p:cNvSpPr>
          <p:nvPr>
            <p:ph type="sldNum" sz="quarter" idx="12"/>
          </p:nvPr>
        </p:nvSpPr>
        <p:spPr/>
        <p:txBody>
          <a:bodyPr/>
          <a:lstStyle/>
          <a:p>
            <a:fld id="{8A7A6979-0714-4377-B894-6BE4C2D6E202}" type="slidenum">
              <a:rPr lang="en-US" smtClean="0"/>
              <a:pPr/>
              <a:t>58</a:t>
            </a:fld>
            <a:endParaRPr lang="en-US" dirty="0"/>
          </a:p>
        </p:txBody>
      </p:sp>
      <p:pic>
        <p:nvPicPr>
          <p:cNvPr id="4" name="Picture 3">
            <a:extLst>
              <a:ext uri="{FF2B5EF4-FFF2-40B4-BE49-F238E27FC236}">
                <a16:creationId xmlns:a16="http://schemas.microsoft.com/office/drawing/2014/main" id="{B76C5D04-461C-47A3-ADB7-D84634F026B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090877" y="2300970"/>
            <a:ext cx="3607611" cy="1593628"/>
          </a:xfrm>
          <a:prstGeom prst="rect">
            <a:avLst/>
          </a:prstGeom>
        </p:spPr>
      </p:pic>
    </p:spTree>
    <p:extLst>
      <p:ext uri="{BB962C8B-B14F-4D97-AF65-F5344CB8AC3E}">
        <p14:creationId xmlns:p14="http://schemas.microsoft.com/office/powerpoint/2010/main" val="40523581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DD506-0A34-4356-B790-7DE0889B73D3}"/>
              </a:ext>
            </a:extLst>
          </p:cNvPr>
          <p:cNvSpPr>
            <a:spLocks noGrp="1"/>
          </p:cNvSpPr>
          <p:nvPr>
            <p:ph idx="1"/>
          </p:nvPr>
        </p:nvSpPr>
        <p:spPr>
          <a:xfrm>
            <a:off x="2035193" y="787317"/>
            <a:ext cx="7729728" cy="5477256"/>
          </a:xfrm>
        </p:spPr>
        <p:txBody>
          <a:bodyPr>
            <a:normAutofit fontScale="85000" lnSpcReduction="20000"/>
          </a:bodyPr>
          <a:lstStyle/>
          <a:p>
            <a:pPr marL="0" indent="0">
              <a:buNone/>
            </a:pPr>
            <a:r>
              <a:rPr lang="en-US" sz="1900" dirty="0"/>
              <a:t>123) </a:t>
            </a:r>
            <a:r>
              <a:rPr lang="en-US" sz="1900" dirty="0">
                <a:solidFill>
                  <a:srgbClr val="0070C0"/>
                </a:solidFill>
              </a:rPr>
              <a:t>Total Vehicle Length</a:t>
            </a:r>
          </a:p>
          <a:p>
            <a:r>
              <a:rPr lang="en-US" sz="1900" dirty="0"/>
              <a:t>Enter the total vehicle length including the power unit and trailer(s), to the nearest foot</a:t>
            </a:r>
          </a:p>
          <a:p>
            <a:endParaRPr lang="en-US" sz="1900" dirty="0"/>
          </a:p>
          <a:p>
            <a:pPr marL="0" indent="0">
              <a:buNone/>
            </a:pPr>
            <a:r>
              <a:rPr lang="en-US" sz="1900" dirty="0"/>
              <a:t>124) </a:t>
            </a:r>
            <a:r>
              <a:rPr lang="en-US" sz="1900" dirty="0">
                <a:solidFill>
                  <a:srgbClr val="0070C0"/>
                </a:solidFill>
              </a:rPr>
              <a:t>Number of Axles</a:t>
            </a:r>
          </a:p>
          <a:p>
            <a:r>
              <a:rPr lang="en-US" sz="1900" dirty="0"/>
              <a:t>Enter the total number of axles on the vehicle. Include the power unit and trailer(s)</a:t>
            </a:r>
          </a:p>
          <a:p>
            <a:endParaRPr lang="en-US" sz="1900" dirty="0"/>
          </a:p>
          <a:p>
            <a:pPr marL="0" indent="0">
              <a:buNone/>
            </a:pPr>
            <a:r>
              <a:rPr lang="en-US" sz="1900" dirty="0"/>
              <a:t>125) </a:t>
            </a:r>
            <a:r>
              <a:rPr lang="en-US" sz="1900" dirty="0">
                <a:solidFill>
                  <a:srgbClr val="0070C0"/>
                </a:solidFill>
              </a:rPr>
              <a:t>Vehicle Configuration</a:t>
            </a:r>
          </a:p>
          <a:p>
            <a:r>
              <a:rPr lang="en-US" sz="1900" dirty="0"/>
              <a:t>Enter the corresponding number to the vehicle configuration from the back cover of the crash booklet</a:t>
            </a:r>
          </a:p>
          <a:p>
            <a:endParaRPr lang="en-US" sz="1900" dirty="0"/>
          </a:p>
          <a:p>
            <a:pPr marL="0" indent="0">
              <a:buNone/>
            </a:pPr>
            <a:r>
              <a:rPr lang="en-US" sz="1900" dirty="0"/>
              <a:t>126) </a:t>
            </a:r>
            <a:r>
              <a:rPr lang="en-US" sz="1900" dirty="0">
                <a:solidFill>
                  <a:srgbClr val="0070C0"/>
                </a:solidFill>
              </a:rPr>
              <a:t>Cargo Body Type</a:t>
            </a:r>
          </a:p>
          <a:p>
            <a:r>
              <a:rPr lang="en-US" sz="1900" dirty="0"/>
              <a:t>Enter the number corresponding to the cargo body type from the back cover of the crash booklet</a:t>
            </a:r>
          </a:p>
          <a:p>
            <a:endParaRPr lang="en-US" sz="1900" dirty="0"/>
          </a:p>
          <a:p>
            <a:pPr marL="0" indent="0">
              <a:buNone/>
            </a:pPr>
            <a:r>
              <a:rPr lang="en-US" sz="1900" dirty="0"/>
              <a:t>127) </a:t>
            </a:r>
            <a:r>
              <a:rPr lang="en-US" sz="1900" dirty="0">
                <a:solidFill>
                  <a:srgbClr val="0070C0"/>
                </a:solidFill>
              </a:rPr>
              <a:t>Load Type</a:t>
            </a:r>
          </a:p>
          <a:p>
            <a:r>
              <a:rPr lang="en-US" sz="1900" dirty="0"/>
              <a:t>Enter the number corresponding to the load type, when applicable, from the back cover of the crash booklet</a:t>
            </a:r>
          </a:p>
          <a:p>
            <a:endParaRPr lang="en-US" dirty="0"/>
          </a:p>
        </p:txBody>
      </p:sp>
      <p:sp>
        <p:nvSpPr>
          <p:cNvPr id="4" name="Slide Number Placeholder 3">
            <a:extLst>
              <a:ext uri="{FF2B5EF4-FFF2-40B4-BE49-F238E27FC236}">
                <a16:creationId xmlns:a16="http://schemas.microsoft.com/office/drawing/2014/main" id="{64E1962D-2BF6-44FC-BCD2-7C685BFBC59A}"/>
              </a:ext>
            </a:extLst>
          </p:cNvPr>
          <p:cNvSpPr>
            <a:spLocks noGrp="1"/>
          </p:cNvSpPr>
          <p:nvPr>
            <p:ph type="sldNum" sz="quarter" idx="12"/>
          </p:nvPr>
        </p:nvSpPr>
        <p:spPr/>
        <p:txBody>
          <a:bodyPr/>
          <a:lstStyle/>
          <a:p>
            <a:fld id="{8A7A6979-0714-4377-B894-6BE4C2D6E202}" type="slidenum">
              <a:rPr lang="en-US" smtClean="0"/>
              <a:pPr/>
              <a:t>59</a:t>
            </a:fld>
            <a:endParaRPr lang="en-US" dirty="0"/>
          </a:p>
        </p:txBody>
      </p:sp>
    </p:spTree>
    <p:extLst>
      <p:ext uri="{BB962C8B-B14F-4D97-AF65-F5344CB8AC3E}">
        <p14:creationId xmlns:p14="http://schemas.microsoft.com/office/powerpoint/2010/main" val="1882464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7F21C-2C0A-42C2-A137-C5A9432C9F7B}"/>
              </a:ext>
            </a:extLst>
          </p:cNvPr>
          <p:cNvSpPr>
            <a:spLocks noGrp="1"/>
          </p:cNvSpPr>
          <p:nvPr>
            <p:ph type="title"/>
          </p:nvPr>
        </p:nvSpPr>
        <p:spPr/>
        <p:txBody>
          <a:bodyPr/>
          <a:lstStyle/>
          <a:p>
            <a:r>
              <a:rPr lang="en-US" dirty="0"/>
              <a:t>Who Uses the Crash Information?</a:t>
            </a:r>
          </a:p>
        </p:txBody>
      </p:sp>
      <p:sp>
        <p:nvSpPr>
          <p:cNvPr id="3" name="Content Placeholder 2">
            <a:extLst>
              <a:ext uri="{FF2B5EF4-FFF2-40B4-BE49-F238E27FC236}">
                <a16:creationId xmlns:a16="http://schemas.microsoft.com/office/drawing/2014/main" id="{005120B3-EF59-40D4-B148-0D0D21E177A7}"/>
              </a:ext>
            </a:extLst>
          </p:cNvPr>
          <p:cNvSpPr>
            <a:spLocks noGrp="1"/>
          </p:cNvSpPr>
          <p:nvPr>
            <p:ph idx="1"/>
          </p:nvPr>
        </p:nvSpPr>
        <p:spPr>
          <a:xfrm>
            <a:off x="2231136" y="2638044"/>
            <a:ext cx="7729728" cy="3451860"/>
          </a:xfrm>
        </p:spPr>
        <p:txBody>
          <a:bodyPr>
            <a:normAutofit lnSpcReduction="10000"/>
          </a:bodyPr>
          <a:lstStyle/>
          <a:p>
            <a:pPr marL="342900" indent="-342900">
              <a:buFont typeface="+mj-lt"/>
              <a:buAutoNum type="arabicPeriod"/>
            </a:pPr>
            <a:r>
              <a:rPr lang="en-US" dirty="0"/>
              <a:t>Your Department (Police Agency)</a:t>
            </a:r>
          </a:p>
          <a:p>
            <a:pPr marL="342900" indent="-342900">
              <a:buFont typeface="+mj-lt"/>
              <a:buAutoNum type="arabicPeriod"/>
            </a:pPr>
            <a:r>
              <a:rPr lang="en-US" dirty="0"/>
              <a:t>Engineering</a:t>
            </a:r>
          </a:p>
          <a:p>
            <a:pPr marL="569913" indent="-225425"/>
            <a:r>
              <a:rPr lang="en-US" dirty="0"/>
              <a:t> Automotive Manufacturer</a:t>
            </a:r>
          </a:p>
          <a:p>
            <a:pPr marL="569913" indent="-225425"/>
            <a:r>
              <a:rPr lang="en-US" dirty="0"/>
              <a:t> Traffic – IDOT</a:t>
            </a:r>
          </a:p>
          <a:p>
            <a:pPr marL="569913" indent="-225425"/>
            <a:r>
              <a:rPr lang="en-US" dirty="0"/>
              <a:t> Highway – IDOT, Federal</a:t>
            </a:r>
          </a:p>
          <a:p>
            <a:pPr marL="569913" indent="-225425"/>
            <a:r>
              <a:rPr lang="en-US" dirty="0"/>
              <a:t> City and County Engineers</a:t>
            </a:r>
          </a:p>
          <a:p>
            <a:pPr marL="342900" indent="-342900">
              <a:buFont typeface="+mj-lt"/>
              <a:buAutoNum type="arabicPeriod" startAt="3"/>
            </a:pPr>
            <a:r>
              <a:rPr lang="en-US" dirty="0"/>
              <a:t>Secretary of State</a:t>
            </a:r>
          </a:p>
          <a:p>
            <a:pPr marL="569913" indent="-225425"/>
            <a:r>
              <a:rPr lang="en-US" dirty="0"/>
              <a:t> Driver Services</a:t>
            </a:r>
          </a:p>
          <a:p>
            <a:pPr marL="569913" indent="-225425"/>
            <a:r>
              <a:rPr lang="en-US" dirty="0"/>
              <a:t> Vehicle Registration</a:t>
            </a:r>
          </a:p>
          <a:p>
            <a:pPr marL="342900" indent="-342900">
              <a:buFont typeface="+mj-lt"/>
              <a:buAutoNum type="arabicPeriod" startAt="3"/>
            </a:pPr>
            <a:endParaRPr lang="en-US" dirty="0"/>
          </a:p>
        </p:txBody>
      </p:sp>
      <p:sp>
        <p:nvSpPr>
          <p:cNvPr id="6" name="Slide Number Placeholder 5">
            <a:extLst>
              <a:ext uri="{FF2B5EF4-FFF2-40B4-BE49-F238E27FC236}">
                <a16:creationId xmlns:a16="http://schemas.microsoft.com/office/drawing/2014/main" id="{027ACD38-2E7E-41B9-975A-486A8DD53B31}"/>
              </a:ext>
            </a:extLst>
          </p:cNvPr>
          <p:cNvSpPr>
            <a:spLocks noGrp="1"/>
          </p:cNvSpPr>
          <p:nvPr>
            <p:ph type="sldNum" sz="quarter" idx="12"/>
          </p:nvPr>
        </p:nvSpPr>
        <p:spPr/>
        <p:txBody>
          <a:bodyPr/>
          <a:lstStyle/>
          <a:p>
            <a:fld id="{8A7A6979-0714-4377-B894-6BE4C2D6E202}" type="slidenum">
              <a:rPr lang="en-US" smtClean="0"/>
              <a:pPr/>
              <a:t>6</a:t>
            </a:fld>
            <a:endParaRPr lang="en-US" dirty="0"/>
          </a:p>
        </p:txBody>
      </p:sp>
      <p:pic>
        <p:nvPicPr>
          <p:cNvPr id="5" name="Picture 4">
            <a:extLst>
              <a:ext uri="{FF2B5EF4-FFF2-40B4-BE49-F238E27FC236}">
                <a16:creationId xmlns:a16="http://schemas.microsoft.com/office/drawing/2014/main" id="{241E45C6-D682-4E11-A990-DE4241C9B36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47469" y="3335618"/>
            <a:ext cx="4857143" cy="2754286"/>
          </a:xfrm>
          <a:prstGeom prst="rect">
            <a:avLst/>
          </a:prstGeom>
        </p:spPr>
      </p:pic>
    </p:spTree>
    <p:extLst>
      <p:ext uri="{BB962C8B-B14F-4D97-AF65-F5344CB8AC3E}">
        <p14:creationId xmlns:p14="http://schemas.microsoft.com/office/powerpoint/2010/main" val="2091975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4F0AB1-6EBC-43D3-8DCC-673454BCED14}"/>
              </a:ext>
            </a:extLst>
          </p:cNvPr>
          <p:cNvSpPr>
            <a:spLocks noGrp="1"/>
          </p:cNvSpPr>
          <p:nvPr>
            <p:ph type="title"/>
          </p:nvPr>
        </p:nvSpPr>
        <p:spPr/>
        <p:txBody>
          <a:bodyPr/>
          <a:lstStyle/>
          <a:p>
            <a:r>
              <a:rPr lang="en-US" dirty="0"/>
              <a:t>Who Uses the Crash Information</a:t>
            </a:r>
            <a:br>
              <a:rPr lang="en-US" dirty="0"/>
            </a:br>
            <a:r>
              <a:rPr lang="en-US" dirty="0"/>
              <a:t>(continued)</a:t>
            </a:r>
          </a:p>
        </p:txBody>
      </p:sp>
      <p:sp>
        <p:nvSpPr>
          <p:cNvPr id="3" name="Content Placeholder 2">
            <a:extLst>
              <a:ext uri="{FF2B5EF4-FFF2-40B4-BE49-F238E27FC236}">
                <a16:creationId xmlns:a16="http://schemas.microsoft.com/office/drawing/2014/main" id="{792B4298-A6DC-4ED3-8C16-78BC70862672}"/>
              </a:ext>
            </a:extLst>
          </p:cNvPr>
          <p:cNvSpPr>
            <a:spLocks noGrp="1"/>
          </p:cNvSpPr>
          <p:nvPr>
            <p:ph sz="half" idx="2"/>
          </p:nvPr>
        </p:nvSpPr>
        <p:spPr>
          <a:xfrm>
            <a:off x="1583436" y="2286000"/>
            <a:ext cx="4270248" cy="3454026"/>
          </a:xfrm>
        </p:spPr>
        <p:txBody>
          <a:bodyPr>
            <a:normAutofit fontScale="92500" lnSpcReduction="10000"/>
          </a:bodyPr>
          <a:lstStyle/>
          <a:p>
            <a:pPr marL="342900" indent="-342900">
              <a:buFont typeface="+mj-lt"/>
              <a:buAutoNum type="arabicPeriod" startAt="4"/>
            </a:pPr>
            <a:r>
              <a:rPr lang="en-US" dirty="0"/>
              <a:t>IDOT Statisticians</a:t>
            </a:r>
          </a:p>
          <a:p>
            <a:pPr marL="342900" indent="-342900">
              <a:buFont typeface="+mj-lt"/>
              <a:buAutoNum type="arabicPeriod" startAt="4"/>
            </a:pPr>
            <a:r>
              <a:rPr lang="en-US" dirty="0"/>
              <a:t>Location Coders</a:t>
            </a:r>
          </a:p>
          <a:p>
            <a:pPr marL="342900" indent="-342900">
              <a:buFont typeface="+mj-lt"/>
              <a:buAutoNum type="arabicPeriod" startAt="4"/>
            </a:pPr>
            <a:r>
              <a:rPr lang="en-US" dirty="0"/>
              <a:t>Financial Responsibility</a:t>
            </a:r>
          </a:p>
          <a:p>
            <a:pPr marL="342900" indent="-342900">
              <a:buFont typeface="+mj-lt"/>
              <a:buAutoNum type="arabicPeriod" startAt="4"/>
            </a:pPr>
            <a:r>
              <a:rPr lang="en-US" dirty="0"/>
              <a:t>Safety Responsibility</a:t>
            </a:r>
          </a:p>
          <a:p>
            <a:pPr marL="342900" indent="-342900">
              <a:buFont typeface="+mj-lt"/>
              <a:buAutoNum type="arabicPeriod" startAt="4"/>
            </a:pPr>
            <a:r>
              <a:rPr lang="en-US" dirty="0"/>
              <a:t>Education Groups</a:t>
            </a:r>
          </a:p>
          <a:p>
            <a:pPr marL="625475" indent="-280988"/>
            <a:r>
              <a:rPr lang="en-US" dirty="0"/>
              <a:t>Driver Training</a:t>
            </a:r>
          </a:p>
          <a:p>
            <a:pPr marL="625475" indent="-280988"/>
            <a:r>
              <a:rPr lang="en-US" dirty="0"/>
              <a:t>National and State Safety Programs</a:t>
            </a:r>
          </a:p>
          <a:p>
            <a:pPr marL="625475" indent="-280988"/>
            <a:r>
              <a:rPr lang="en-US" dirty="0"/>
              <a:t>Universities</a:t>
            </a:r>
          </a:p>
          <a:p>
            <a:pPr marL="344488" indent="-344488">
              <a:buFont typeface="+mj-lt"/>
              <a:buAutoNum type="arabicPeriod" startAt="9"/>
            </a:pPr>
            <a:r>
              <a:rPr lang="en-US" dirty="0"/>
              <a:t>Commercial Vehicle Enforcement</a:t>
            </a:r>
          </a:p>
        </p:txBody>
      </p:sp>
      <p:sp>
        <p:nvSpPr>
          <p:cNvPr id="4" name="Content Placeholder 3">
            <a:extLst>
              <a:ext uri="{FF2B5EF4-FFF2-40B4-BE49-F238E27FC236}">
                <a16:creationId xmlns:a16="http://schemas.microsoft.com/office/drawing/2014/main" id="{F182672B-CD84-434F-9D57-90161A254778}"/>
              </a:ext>
            </a:extLst>
          </p:cNvPr>
          <p:cNvSpPr>
            <a:spLocks noGrp="1"/>
          </p:cNvSpPr>
          <p:nvPr>
            <p:ph sz="quarter" idx="4"/>
          </p:nvPr>
        </p:nvSpPr>
        <p:spPr>
          <a:xfrm>
            <a:off x="5962261" y="2286000"/>
            <a:ext cx="4898571" cy="3454026"/>
          </a:xfrm>
        </p:spPr>
        <p:txBody>
          <a:bodyPr>
            <a:normAutofit fontScale="92500" lnSpcReduction="10000"/>
          </a:bodyPr>
          <a:lstStyle/>
          <a:p>
            <a:pPr marL="342900" indent="-342900">
              <a:buFont typeface="+mj-lt"/>
              <a:buAutoNum type="arabicPeriod" startAt="10"/>
            </a:pPr>
            <a:r>
              <a:rPr lang="en-US" dirty="0"/>
              <a:t> Commerce Commission</a:t>
            </a:r>
          </a:p>
          <a:p>
            <a:pPr marL="342900" indent="-342900">
              <a:buFont typeface="+mj-lt"/>
              <a:buAutoNum type="arabicPeriod" startAt="10"/>
            </a:pPr>
            <a:r>
              <a:rPr lang="en-US" dirty="0"/>
              <a:t> State Fatal Desk</a:t>
            </a:r>
          </a:p>
          <a:p>
            <a:pPr marL="342900" indent="-342900">
              <a:buFont typeface="+mj-lt"/>
              <a:buAutoNum type="arabicPeriod" startAt="10"/>
            </a:pPr>
            <a:r>
              <a:rPr lang="en-US" dirty="0"/>
              <a:t> Federal Fatal Crash Data (FARS)</a:t>
            </a:r>
          </a:p>
          <a:p>
            <a:pPr marL="342900" indent="-342900">
              <a:buFont typeface="+mj-lt"/>
              <a:buAutoNum type="arabicPeriod" startAt="10"/>
            </a:pPr>
            <a:r>
              <a:rPr lang="en-US" dirty="0"/>
              <a:t> Legislators </a:t>
            </a:r>
          </a:p>
          <a:p>
            <a:pPr marL="342900" indent="-342900">
              <a:buFont typeface="+mj-lt"/>
              <a:buAutoNum type="arabicPeriod" startAt="10"/>
            </a:pPr>
            <a:r>
              <a:rPr lang="en-US" dirty="0"/>
              <a:t> Courts (Prosecutors, Defense Attorneys)</a:t>
            </a:r>
          </a:p>
          <a:p>
            <a:pPr marL="342900" indent="-342900">
              <a:buFont typeface="+mj-lt"/>
              <a:buAutoNum type="arabicPeriod" startAt="10"/>
            </a:pPr>
            <a:r>
              <a:rPr lang="en-US" dirty="0"/>
              <a:t> Participants (Other Drivers involved in  Crash)</a:t>
            </a:r>
          </a:p>
          <a:p>
            <a:pPr marL="342900" indent="-342900">
              <a:buFont typeface="+mj-lt"/>
              <a:buAutoNum type="arabicPeriod" startAt="10"/>
            </a:pPr>
            <a:r>
              <a:rPr lang="en-US" dirty="0"/>
              <a:t> News Media/Print Media</a:t>
            </a:r>
          </a:p>
          <a:p>
            <a:pPr marL="342900" indent="-342900">
              <a:buFont typeface="+mj-lt"/>
              <a:buAutoNum type="arabicPeriod" startAt="10"/>
            </a:pPr>
            <a:r>
              <a:rPr lang="en-US" dirty="0"/>
              <a:t> Insurance Companies </a:t>
            </a:r>
          </a:p>
          <a:p>
            <a:endParaRPr lang="en-US" dirty="0"/>
          </a:p>
          <a:p>
            <a:endParaRPr lang="en-US" dirty="0"/>
          </a:p>
        </p:txBody>
      </p:sp>
      <p:sp>
        <p:nvSpPr>
          <p:cNvPr id="5" name="Slide Number Placeholder 4">
            <a:extLst>
              <a:ext uri="{FF2B5EF4-FFF2-40B4-BE49-F238E27FC236}">
                <a16:creationId xmlns:a16="http://schemas.microsoft.com/office/drawing/2014/main" id="{2ABA84D6-DAAC-43C3-8BAF-A89419DE1BFD}"/>
              </a:ext>
            </a:extLst>
          </p:cNvPr>
          <p:cNvSpPr>
            <a:spLocks noGrp="1"/>
          </p:cNvSpPr>
          <p:nvPr>
            <p:ph type="sldNum" sz="quarter" idx="12"/>
          </p:nvPr>
        </p:nvSpPr>
        <p:spPr/>
        <p:txBody>
          <a:bodyPr/>
          <a:lstStyle/>
          <a:p>
            <a:fld id="{8A7A6979-0714-4377-B894-6BE4C2D6E202}" type="slidenum">
              <a:rPr lang="en-US" smtClean="0"/>
              <a:t>7</a:t>
            </a:fld>
            <a:endParaRPr lang="en-US" dirty="0"/>
          </a:p>
        </p:txBody>
      </p:sp>
    </p:spTree>
    <p:extLst>
      <p:ext uri="{BB962C8B-B14F-4D97-AF65-F5344CB8AC3E}">
        <p14:creationId xmlns:p14="http://schemas.microsoft.com/office/powerpoint/2010/main" val="1673445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1CCAE-5E06-4679-88AD-9CF36155B050}"/>
              </a:ext>
            </a:extLst>
          </p:cNvPr>
          <p:cNvSpPr>
            <a:spLocks noGrp="1"/>
          </p:cNvSpPr>
          <p:nvPr>
            <p:ph type="title"/>
          </p:nvPr>
        </p:nvSpPr>
        <p:spPr/>
        <p:txBody>
          <a:bodyPr/>
          <a:lstStyle/>
          <a:p>
            <a:r>
              <a:rPr lang="en-US" dirty="0"/>
              <a:t>General Instructions</a:t>
            </a:r>
          </a:p>
        </p:txBody>
      </p:sp>
      <p:sp>
        <p:nvSpPr>
          <p:cNvPr id="3" name="Content Placeholder 2">
            <a:extLst>
              <a:ext uri="{FF2B5EF4-FFF2-40B4-BE49-F238E27FC236}">
                <a16:creationId xmlns:a16="http://schemas.microsoft.com/office/drawing/2014/main" id="{26215BFE-1DE5-4E87-A5FC-DBA6515C8DD5}"/>
              </a:ext>
            </a:extLst>
          </p:cNvPr>
          <p:cNvSpPr>
            <a:spLocks noGrp="1"/>
          </p:cNvSpPr>
          <p:nvPr>
            <p:ph idx="1"/>
          </p:nvPr>
        </p:nvSpPr>
        <p:spPr>
          <a:xfrm>
            <a:off x="2231136" y="2052735"/>
            <a:ext cx="7729728" cy="4521801"/>
          </a:xfrm>
        </p:spPr>
        <p:txBody>
          <a:bodyPr>
            <a:normAutofit/>
          </a:bodyPr>
          <a:lstStyle/>
          <a:p>
            <a:pPr marL="342900" indent="-342900">
              <a:buFont typeface="+mj-lt"/>
              <a:buAutoNum type="arabicPeriod"/>
            </a:pPr>
            <a:r>
              <a:rPr lang="en-US" dirty="0"/>
              <a:t>Use Black Ink Only</a:t>
            </a:r>
          </a:p>
          <a:p>
            <a:pPr marL="342900" indent="-342900">
              <a:buFont typeface="+mj-lt"/>
              <a:buAutoNum type="arabicPeriod"/>
            </a:pPr>
            <a:r>
              <a:rPr lang="en-US" dirty="0"/>
              <a:t>Print Legibly</a:t>
            </a:r>
          </a:p>
          <a:p>
            <a:pPr marL="342900" indent="-342900">
              <a:buFont typeface="+mj-lt"/>
              <a:buAutoNum type="arabicPeriod"/>
            </a:pPr>
            <a:r>
              <a:rPr lang="en-US" dirty="0"/>
              <a:t>Press Hard (making 3 copies)</a:t>
            </a:r>
          </a:p>
          <a:p>
            <a:pPr marL="342900" indent="-342900">
              <a:buFont typeface="+mj-lt"/>
              <a:buAutoNum type="arabicPeriod"/>
            </a:pPr>
            <a:r>
              <a:rPr lang="en-US" dirty="0"/>
              <a:t>When using Templates, 9 or 99 should be used in blocks when information is not available or not applicable</a:t>
            </a:r>
          </a:p>
          <a:p>
            <a:pPr marL="342900" indent="-342900">
              <a:buFont typeface="+mj-lt"/>
              <a:buAutoNum type="arabicPeriod"/>
            </a:pPr>
            <a:r>
              <a:rPr lang="en-US" dirty="0"/>
              <a:t>IDOT control # (under the bar code) is used to match and combine all reports for a given crash. This is the number you put on the 1050A or any supplemental report for that crash. </a:t>
            </a:r>
          </a:p>
          <a:p>
            <a:pPr marL="342900" indent="-342900">
              <a:buFont typeface="+mj-lt"/>
              <a:buAutoNum type="arabicPeriod"/>
            </a:pPr>
            <a:r>
              <a:rPr lang="en-US" dirty="0"/>
              <a:t>If a mistake is found after the motorist reports have already been distributed, use the SR 1050A form. The officer must write in the control number from the original report. </a:t>
            </a:r>
          </a:p>
        </p:txBody>
      </p:sp>
      <p:sp>
        <p:nvSpPr>
          <p:cNvPr id="6" name="Slide Number Placeholder 5">
            <a:extLst>
              <a:ext uri="{FF2B5EF4-FFF2-40B4-BE49-F238E27FC236}">
                <a16:creationId xmlns:a16="http://schemas.microsoft.com/office/drawing/2014/main" id="{C00C2027-457B-421F-88E1-080D9BB10519}"/>
              </a:ext>
            </a:extLst>
          </p:cNvPr>
          <p:cNvSpPr>
            <a:spLocks noGrp="1"/>
          </p:cNvSpPr>
          <p:nvPr>
            <p:ph type="sldNum" sz="quarter" idx="12"/>
          </p:nvPr>
        </p:nvSpPr>
        <p:spPr/>
        <p:txBody>
          <a:bodyPr/>
          <a:lstStyle/>
          <a:p>
            <a:fld id="{8A7A6979-0714-4377-B894-6BE4C2D6E202}" type="slidenum">
              <a:rPr lang="en-US" smtClean="0"/>
              <a:pPr/>
              <a:t>8</a:t>
            </a:fld>
            <a:endParaRPr lang="en-US" dirty="0"/>
          </a:p>
        </p:txBody>
      </p:sp>
      <p:pic>
        <p:nvPicPr>
          <p:cNvPr id="5" name="Picture 4">
            <a:extLst>
              <a:ext uri="{FF2B5EF4-FFF2-40B4-BE49-F238E27FC236}">
                <a16:creationId xmlns:a16="http://schemas.microsoft.com/office/drawing/2014/main" id="{5C03A2E4-ECFA-4C88-AB49-75B3D376853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025551" y="1614429"/>
            <a:ext cx="1388682" cy="1321117"/>
          </a:xfrm>
          <a:prstGeom prst="rect">
            <a:avLst/>
          </a:prstGeom>
        </p:spPr>
      </p:pic>
    </p:spTree>
    <p:extLst>
      <p:ext uri="{BB962C8B-B14F-4D97-AF65-F5344CB8AC3E}">
        <p14:creationId xmlns:p14="http://schemas.microsoft.com/office/powerpoint/2010/main" val="388013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1CCAE-5E06-4679-88AD-9CF36155B050}"/>
              </a:ext>
            </a:extLst>
          </p:cNvPr>
          <p:cNvSpPr>
            <a:spLocks noGrp="1"/>
          </p:cNvSpPr>
          <p:nvPr>
            <p:ph type="title"/>
          </p:nvPr>
        </p:nvSpPr>
        <p:spPr/>
        <p:txBody>
          <a:bodyPr/>
          <a:lstStyle/>
          <a:p>
            <a:r>
              <a:rPr lang="en-US" dirty="0"/>
              <a:t>General Instructions</a:t>
            </a:r>
            <a:br>
              <a:rPr lang="en-US" dirty="0"/>
            </a:br>
            <a:r>
              <a:rPr lang="en-US" dirty="0"/>
              <a:t>(continued)</a:t>
            </a:r>
          </a:p>
        </p:txBody>
      </p:sp>
      <p:sp>
        <p:nvSpPr>
          <p:cNvPr id="3" name="Content Placeholder 2">
            <a:extLst>
              <a:ext uri="{FF2B5EF4-FFF2-40B4-BE49-F238E27FC236}">
                <a16:creationId xmlns:a16="http://schemas.microsoft.com/office/drawing/2014/main" id="{26215BFE-1DE5-4E87-A5FC-DBA6515C8DD5}"/>
              </a:ext>
            </a:extLst>
          </p:cNvPr>
          <p:cNvSpPr>
            <a:spLocks noGrp="1"/>
          </p:cNvSpPr>
          <p:nvPr>
            <p:ph idx="1"/>
          </p:nvPr>
        </p:nvSpPr>
        <p:spPr>
          <a:xfrm>
            <a:off x="2231136" y="2052735"/>
            <a:ext cx="7729728" cy="4521801"/>
          </a:xfrm>
        </p:spPr>
        <p:txBody>
          <a:bodyPr>
            <a:normAutofit fontScale="92500" lnSpcReduction="10000"/>
          </a:bodyPr>
          <a:lstStyle/>
          <a:p>
            <a:pPr marL="342900" indent="-342900">
              <a:buFont typeface="+mj-lt"/>
              <a:buAutoNum type="arabicPeriod" startAt="7"/>
            </a:pPr>
            <a:r>
              <a:rPr lang="en-US" dirty="0"/>
              <a:t>The officer who investigates the crash should enter the apparent at fault unit as Unit #1. When the at fault unit is not apparent, the officer must put the striking vehicle as Unit #1. When at fault or striking cannot be determined, the diagram and narrative section must be filled out for a Type A crash.</a:t>
            </a:r>
          </a:p>
          <a:p>
            <a:pPr marL="342900" indent="-342900">
              <a:buFont typeface="+mj-lt"/>
              <a:buAutoNum type="arabicPeriod" startAt="7"/>
            </a:pPr>
            <a:r>
              <a:rPr lang="en-US" dirty="0"/>
              <a:t>Only the shaded areas are required to be completed on a Type A Crash where there is no injury and if there are no units towed from the scene.  </a:t>
            </a:r>
          </a:p>
          <a:p>
            <a:pPr marL="342900" indent="-342900">
              <a:buFont typeface="+mj-lt"/>
              <a:buAutoNum type="arabicPeriod" startAt="7"/>
            </a:pPr>
            <a:r>
              <a:rPr lang="en-US" dirty="0"/>
              <a:t>All shaded and non-shaded fields must be filled out on a Type B Crash. Type B crashes involve either death, injury, or a unit towed from the scene due to the crash.  All Type B crashes require a narrative and a diagram be completed. Do NOT simply write “See Reconstruction Report” in the narrative or diagram.</a:t>
            </a:r>
          </a:p>
          <a:p>
            <a:pPr marL="342900" indent="-342900">
              <a:buFont typeface="+mj-lt"/>
              <a:buAutoNum type="arabicPeriod" startAt="7"/>
            </a:pPr>
            <a:r>
              <a:rPr lang="en-US" dirty="0"/>
              <a:t>When a Large Truck, Bus or HM Vehicle is involved in a crash then the large truck, bus and HM vehicle section on the back of the form must be completed for Type A and Type B crashes.</a:t>
            </a:r>
          </a:p>
          <a:p>
            <a:pPr marL="342900" indent="-342900">
              <a:buFont typeface="+mj-lt"/>
              <a:buAutoNum type="arabicPeriod" startAt="7"/>
            </a:pPr>
            <a:endParaRPr lang="en-US" dirty="0"/>
          </a:p>
        </p:txBody>
      </p:sp>
      <p:sp>
        <p:nvSpPr>
          <p:cNvPr id="5" name="Slide Number Placeholder 4">
            <a:extLst>
              <a:ext uri="{FF2B5EF4-FFF2-40B4-BE49-F238E27FC236}">
                <a16:creationId xmlns:a16="http://schemas.microsoft.com/office/drawing/2014/main" id="{D09194DD-DDC9-4CC1-A4AB-D0E02DF3B1A7}"/>
              </a:ext>
            </a:extLst>
          </p:cNvPr>
          <p:cNvSpPr>
            <a:spLocks noGrp="1"/>
          </p:cNvSpPr>
          <p:nvPr>
            <p:ph type="sldNum" sz="quarter" idx="12"/>
          </p:nvPr>
        </p:nvSpPr>
        <p:spPr/>
        <p:txBody>
          <a:bodyPr/>
          <a:lstStyle/>
          <a:p>
            <a:fld id="{8A7A6979-0714-4377-B894-6BE4C2D6E202}" type="slidenum">
              <a:rPr lang="en-US" smtClean="0"/>
              <a:pPr/>
              <a:t>9</a:t>
            </a:fld>
            <a:endParaRPr lang="en-US" dirty="0"/>
          </a:p>
        </p:txBody>
      </p:sp>
    </p:spTree>
    <p:extLst>
      <p:ext uri="{BB962C8B-B14F-4D97-AF65-F5344CB8AC3E}">
        <p14:creationId xmlns:p14="http://schemas.microsoft.com/office/powerpoint/2010/main" val="36419051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1865</TotalTime>
  <Words>5438</Words>
  <Application>Microsoft Office PowerPoint</Application>
  <PresentationFormat>Widescreen</PresentationFormat>
  <Paragraphs>801</Paragraphs>
  <Slides>59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Arial</vt:lpstr>
      <vt:lpstr>Calibri</vt:lpstr>
      <vt:lpstr>Century Gothic</vt:lpstr>
      <vt:lpstr>Courier New</vt:lpstr>
      <vt:lpstr>Wingdings</vt:lpstr>
      <vt:lpstr>Wingdings 3</vt:lpstr>
      <vt:lpstr>Wisp</vt:lpstr>
      <vt:lpstr>Illinois SR1050 Training Module </vt:lpstr>
      <vt:lpstr>Introduction</vt:lpstr>
      <vt:lpstr>Objective </vt:lpstr>
      <vt:lpstr>Reporting Requirements</vt:lpstr>
      <vt:lpstr>General Information on the Crash Booklet </vt:lpstr>
      <vt:lpstr>Who Uses the Crash Information?</vt:lpstr>
      <vt:lpstr>Who Uses the Crash Information (continued)</vt:lpstr>
      <vt:lpstr>General Instructions</vt:lpstr>
      <vt:lpstr>General Instructions (continued)</vt:lpstr>
      <vt:lpstr>Specific Instructions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Illinois sr1050 instruction module</dc:title>
  <dc:creator>Hillen, Anne M</dc:creator>
  <cp:lastModifiedBy>Blankenship, Mark A</cp:lastModifiedBy>
  <cp:revision>101</cp:revision>
  <cp:lastPrinted>2018-10-22T19:40:52Z</cp:lastPrinted>
  <dcterms:created xsi:type="dcterms:W3CDTF">2018-07-09T15:21:17Z</dcterms:created>
  <dcterms:modified xsi:type="dcterms:W3CDTF">2019-01-17T14:18:10Z</dcterms:modified>
</cp:coreProperties>
</file>