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331" r:id="rId3"/>
    <p:sldId id="257" r:id="rId4"/>
    <p:sldId id="343" r:id="rId5"/>
    <p:sldId id="271" r:id="rId6"/>
    <p:sldId id="344" r:id="rId7"/>
    <p:sldId id="363" r:id="rId8"/>
    <p:sldId id="364" r:id="rId9"/>
    <p:sldId id="288" r:id="rId10"/>
    <p:sldId id="362" r:id="rId11"/>
    <p:sldId id="365" r:id="rId12"/>
    <p:sldId id="366" r:id="rId13"/>
    <p:sldId id="367" r:id="rId14"/>
    <p:sldId id="368" r:id="rId15"/>
    <p:sldId id="369" r:id="rId16"/>
    <p:sldId id="370" r:id="rId17"/>
    <p:sldId id="371" r:id="rId18"/>
    <p:sldId id="372" r:id="rId19"/>
    <p:sldId id="373" r:id="rId20"/>
    <p:sldId id="422" r:id="rId21"/>
    <p:sldId id="374" r:id="rId22"/>
    <p:sldId id="375" r:id="rId23"/>
    <p:sldId id="376" r:id="rId24"/>
    <p:sldId id="377" r:id="rId25"/>
    <p:sldId id="378" r:id="rId26"/>
    <p:sldId id="379" r:id="rId27"/>
    <p:sldId id="380" r:id="rId28"/>
    <p:sldId id="381" r:id="rId29"/>
    <p:sldId id="382" r:id="rId30"/>
    <p:sldId id="383" r:id="rId31"/>
    <p:sldId id="384" r:id="rId32"/>
    <p:sldId id="387" r:id="rId33"/>
    <p:sldId id="272" r:id="rId34"/>
    <p:sldId id="388" r:id="rId35"/>
    <p:sldId id="352" r:id="rId36"/>
    <p:sldId id="359" r:id="rId37"/>
    <p:sldId id="353" r:id="rId38"/>
    <p:sldId id="414" r:id="rId39"/>
    <p:sldId id="355" r:id="rId40"/>
    <p:sldId id="356" r:id="rId41"/>
    <p:sldId id="357" r:id="rId42"/>
    <p:sldId id="358" r:id="rId43"/>
    <p:sldId id="420" r:id="rId44"/>
    <p:sldId id="416" r:id="rId45"/>
    <p:sldId id="418" r:id="rId46"/>
    <p:sldId id="419" r:id="rId47"/>
    <p:sldId id="417" r:id="rId48"/>
    <p:sldId id="399" r:id="rId49"/>
    <p:sldId id="273" r:id="rId50"/>
    <p:sldId id="421" r:id="rId51"/>
    <p:sldId id="401" r:id="rId52"/>
    <p:sldId id="413" r:id="rId53"/>
    <p:sldId id="404" r:id="rId54"/>
    <p:sldId id="405" r:id="rId55"/>
    <p:sldId id="406" r:id="rId56"/>
    <p:sldId id="407" r:id="rId57"/>
    <p:sldId id="408" r:id="rId58"/>
    <p:sldId id="409" r:id="rId59"/>
    <p:sldId id="415" r:id="rId60"/>
    <p:sldId id="351" r:id="rId61"/>
    <p:sldId id="345" r:id="rId62"/>
    <p:sldId id="424" r:id="rId63"/>
    <p:sldId id="42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1A3D3C-C4C5-3816-4EEA-B135A2BFE105}" name="Kristina Kuehling" initials="KK" userId="S::kristina.kuehling_imagesinc.net#ext#@drmp.onmicrosoft.com::7b128db2-dd67-4ea3-9dee-af8d36f5ce26" providerId="AD"/>
  <p188:author id="{5D54AB44-57C9-F278-C1BA-E63EDE0F1081}" name="Sara Kovachich" initials="SK" userId="S::sarakovachich@AltaGo.com::ceb0f880-4f52-4fa4-ae7e-2c5fac015523" providerId="AD"/>
  <p188:author id="{626C57D8-45EB-E0C5-B216-FF5B61209A17}" name="Mae Hanzlik" initials="MH" userId="S::maehanzlik@AltaGo.com::648cfa77-421e-4a7f-bfbb-abeacd6220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D55"/>
    <a:srgbClr val="68B7E6"/>
    <a:srgbClr val="FF7F30"/>
    <a:srgbClr val="A43C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3C8FF4-2AC5-445D-9295-017CC87FA83E}" v="16" dt="2023-11-16T16:36:22.0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5" autoAdjust="0"/>
    <p:restoredTop sz="86240" autoAdjust="0"/>
  </p:normalViewPr>
  <p:slideViewPr>
    <p:cSldViewPr snapToGrid="0" showGuides="1">
      <p:cViewPr varScale="1">
        <p:scale>
          <a:sx n="97" d="100"/>
          <a:sy n="97" d="100"/>
        </p:scale>
        <p:origin x="109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jacobsengineering.sharepoint.com/sites/CP_IllinoisSafetyProgram/Shared%20Documents/General/VRU_SafetyAssessment/Documentation/Data/VRU_Systemic.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Sheet3!$A$1:$Z$1</cx:f>
        <cx:lvl ptCount="26">
          <cx:pt idx="0">Nighttime</cx:pt>
          <cx:pt idx="1">Younger Driver (15-20)</cx:pt>
          <cx:pt idx="2">Older Driver (65+)</cx:pt>
          <cx:pt idx="3">Children VRU (0-10)</cx:pt>
          <cx:pt idx="4">Younger VRU (11-20)</cx:pt>
          <cx:pt idx="5">Older VRU (65+)</cx:pt>
          <cx:pt idx="6">Impaired Driver</cx:pt>
          <cx:pt idx="7">Distracted/Fatigued Driver</cx:pt>
          <cx:pt idx="8">Aggressive Driver</cx:pt>
          <cx:pt idx="9">Unlicensed Driver</cx:pt>
          <cx:pt idx="10">Wrong Way</cx:pt>
          <cx:pt idx="11">Hit and Run</cx:pt>
          <cx:pt idx="12">Heavy Vehicle Hits VRU</cx:pt>
          <cx:pt idx="13">Motorcycle Hits VRU</cx:pt>
          <cx:pt idx="14">SUV/Pickup Hits VRU</cx:pt>
          <cx:pt idx="15">VRU Crossing Without Signal</cx:pt>
          <cx:pt idx="16">VRU at Driveway access</cx:pt>
          <cx:pt idx="17">Right-Turning Vehicle</cx:pt>
          <cx:pt idx="18">Left-Turning Vehicle </cx:pt>
          <cx:pt idx="19">Holiday </cx:pt>
          <cx:pt idx="20">Vehicle crashes and then hits VRU</cx:pt>
          <cx:pt idx="21">Inclement Weather </cx:pt>
        </cx:lvl>
      </cx:strDim>
      <cx:numDim type="size">
        <cx:f>Sheet3!$A$2:$Z$2</cx:f>
        <cx:lvl ptCount="26" formatCode="0.0%">
          <cx:pt idx="0">0.28028347427162814</cx:pt>
          <cx:pt idx="1">0.06304221301653587</cx:pt>
          <cx:pt idx="2">0.092594748194049656</cx:pt>
          <cx:pt idx="3">0.11564243897428847</cx:pt>
          <cx:pt idx="4">0.21863101694683118</cx:pt>
          <cx:pt idx="5">0.066506898558663249</cx:pt>
          <cx:pt idx="6">0.018227258721626848</cx:pt>
          <cx:pt idx="7">0.028491218460063635</cx:pt>
          <cx:pt idx="8">0.13475983429764765</cx:pt>
          <cx:pt idx="9">0.00028758259440583302</cx:pt>
          <cx:pt idx="10">0.013858742168509674</cx:pt>
          <cx:pt idx="11">0.25694135369235471</cx:pt>
          <cx:pt idx="12">0.085364100106131532</cx:pt>
          <cx:pt idx="13">0.0040809339587113492</cx:pt>
          <cx:pt idx="14">0.18455955356225789</cx:pt>
          <cx:pt idx="15">0.072820021226334269</cx:pt>
          <cx:pt idx="16">0.020082851176007364</cx:pt>
          <cx:pt idx="17">0.10085247697627421</cx:pt>
          <cx:pt idx="18">0.15197370673422558</cx:pt>
          <cx:pt idx="19">0.038864733472559733</cx:pt>
          <cx:pt idx="20">0.0070526207675716207</cx:pt>
          <cx:pt idx="21">0.15781437228251538</cx:pt>
        </cx:lvl>
      </cx:numDim>
    </cx:data>
  </cx:chartData>
  <cx:chart>
    <cx:plotArea>
      <cx:plotAreaRegion>
        <cx:series layoutId="treemap" uniqueId="{3B62D7F1-80D1-4DAB-99E4-B0F8C40116DE}">
          <cx:dataLabels pos="inEnd">
            <cx:txPr>
              <a:bodyPr spcFirstLastPara="1" vertOverflow="ellipsis" horzOverflow="overflow" wrap="square" lIns="0" tIns="0" rIns="0" bIns="0" anchor="ctr" anchorCtr="1"/>
              <a:lstStyle/>
              <a:p>
                <a:pPr algn="ctr" rtl="0">
                  <a:defRPr sz="1400">
                    <a:latin typeface="Myriad Pro" panose="020B0503030403020204"/>
                    <a:ea typeface="Myriad Pro" panose="020B0503030403020204"/>
                    <a:cs typeface="Myriad Pro" panose="020B0503030403020204"/>
                  </a:defRPr>
                </a:pPr>
                <a:endParaRPr lang="en-US" sz="1400" b="0" i="0" u="none" strike="noStrike" baseline="0">
                  <a:solidFill>
                    <a:prstClr val="white"/>
                  </a:solidFill>
                  <a:latin typeface="Myriad Pro" panose="020B0503030403020204"/>
                </a:endParaRPr>
              </a:p>
            </cx:txPr>
            <cx:visibility seriesName="0" categoryName="1" value="1"/>
            <cx:separator>, </cx:separator>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A0CFB0-02E3-47D5-B694-D896A353DEC3}" type="doc">
      <dgm:prSet loTypeId="urn:microsoft.com/office/officeart/2018/5/layout/IconLeaf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3FE67B3A-54E4-4B24-BC67-1A943A0AF007}">
      <dgm:prSet custT="1"/>
      <dgm:spPr/>
      <dgm:t>
        <a:bodyPr/>
        <a:lstStyle/>
        <a:p>
          <a:pPr>
            <a:defRPr cap="all"/>
          </a:pPr>
          <a:r>
            <a:rPr lang="en-US" sz="1800" dirty="0">
              <a:latin typeface="Poppins" panose="00000500000000000000" pitchFamily="2" charset="0"/>
              <a:cs typeface="Poppins" panose="00000500000000000000" pitchFamily="2" charset="0"/>
            </a:rPr>
            <a:t>VRU centric analysis from observed safety data</a:t>
          </a:r>
        </a:p>
      </dgm:t>
    </dgm:pt>
    <dgm:pt modelId="{4A6A7A0E-61D1-4356-B54E-4A9F4BA9840C}" type="parTrans" cxnId="{2C530AE6-D2E5-4098-B697-A2A8DA35B12A}">
      <dgm:prSet/>
      <dgm:spPr/>
      <dgm:t>
        <a:bodyPr/>
        <a:lstStyle/>
        <a:p>
          <a:endParaRPr lang="en-US"/>
        </a:p>
      </dgm:t>
    </dgm:pt>
    <dgm:pt modelId="{0BFE1BDC-D864-45F8-9633-9E29C6CA0624}" type="sibTrans" cxnId="{2C530AE6-D2E5-4098-B697-A2A8DA35B12A}">
      <dgm:prSet/>
      <dgm:spPr/>
      <dgm:t>
        <a:bodyPr/>
        <a:lstStyle/>
        <a:p>
          <a:endParaRPr lang="en-US"/>
        </a:p>
      </dgm:t>
    </dgm:pt>
    <dgm:pt modelId="{D4F47294-49B5-4ED7-9106-F4AFFFB6E2A0}">
      <dgm:prSet custT="1"/>
      <dgm:spPr/>
      <dgm:t>
        <a:bodyPr/>
        <a:lstStyle/>
        <a:p>
          <a:pPr marL="0" lvl="0" indent="0" algn="ctr" defTabSz="800100">
            <a:lnSpc>
              <a:spcPct val="90000"/>
            </a:lnSpc>
            <a:spcBef>
              <a:spcPct val="0"/>
            </a:spcBef>
            <a:spcAft>
              <a:spcPct val="35000"/>
            </a:spcAft>
            <a:buNone/>
            <a:defRPr cap="all"/>
          </a:pPr>
          <a:r>
            <a:rPr lang="en-US" sz="1800" kern="1200" cap="all" dirty="0">
              <a:solidFill>
                <a:prstClr val="black">
                  <a:hueOff val="0"/>
                  <a:satOff val="0"/>
                  <a:lumOff val="0"/>
                  <a:alphaOff val="0"/>
                </a:prstClr>
              </a:solidFill>
              <a:latin typeface="Poppins" panose="00000500000000000000" pitchFamily="2" charset="0"/>
              <a:ea typeface="+mn-ea"/>
              <a:cs typeface="Poppins" panose="00000500000000000000" pitchFamily="2" charset="0"/>
            </a:rPr>
            <a:t>Consideration of perceived levels of safety</a:t>
          </a:r>
        </a:p>
      </dgm:t>
    </dgm:pt>
    <dgm:pt modelId="{0393216C-58CA-4742-8382-481D7ED2F1EF}" type="parTrans" cxnId="{CE629C5B-8671-4DF8-AF57-90989944D860}">
      <dgm:prSet/>
      <dgm:spPr/>
      <dgm:t>
        <a:bodyPr/>
        <a:lstStyle/>
        <a:p>
          <a:endParaRPr lang="en-US"/>
        </a:p>
      </dgm:t>
    </dgm:pt>
    <dgm:pt modelId="{B6BB8817-25DA-4583-BCA0-1EB62337A705}" type="sibTrans" cxnId="{CE629C5B-8671-4DF8-AF57-90989944D860}">
      <dgm:prSet/>
      <dgm:spPr/>
      <dgm:t>
        <a:bodyPr/>
        <a:lstStyle/>
        <a:p>
          <a:endParaRPr lang="en-US"/>
        </a:p>
      </dgm:t>
    </dgm:pt>
    <dgm:pt modelId="{6725663C-89F8-4800-BD3F-A0782055928F}">
      <dgm:prSet custT="1"/>
      <dgm:spPr/>
      <dgm:t>
        <a:bodyPr/>
        <a:lstStyle/>
        <a:p>
          <a:pPr marL="0" lvl="0" indent="0" algn="ctr" defTabSz="800100">
            <a:lnSpc>
              <a:spcPct val="90000"/>
            </a:lnSpc>
            <a:spcBef>
              <a:spcPct val="0"/>
            </a:spcBef>
            <a:spcAft>
              <a:spcPct val="35000"/>
            </a:spcAft>
            <a:buNone/>
            <a:defRPr cap="all"/>
          </a:pPr>
          <a:r>
            <a:rPr lang="en-US" sz="1800" kern="1200" cap="all" dirty="0">
              <a:solidFill>
                <a:prstClr val="black">
                  <a:hueOff val="0"/>
                  <a:satOff val="0"/>
                  <a:lumOff val="0"/>
                  <a:alphaOff val="0"/>
                </a:prstClr>
              </a:solidFill>
              <a:latin typeface="Poppins" panose="00000500000000000000" pitchFamily="2" charset="0"/>
              <a:ea typeface="+mn-ea"/>
              <a:cs typeface="Poppins" panose="00000500000000000000" pitchFamily="2" charset="0"/>
            </a:rPr>
            <a:t>Account for underreported crashes and equity considerations</a:t>
          </a:r>
        </a:p>
      </dgm:t>
    </dgm:pt>
    <dgm:pt modelId="{F87C5C35-3AF4-4658-80D4-36B4FB9E5E09}" type="parTrans" cxnId="{E4F0AE4C-3632-4412-9518-CF8D8AA89E35}">
      <dgm:prSet/>
      <dgm:spPr/>
      <dgm:t>
        <a:bodyPr/>
        <a:lstStyle/>
        <a:p>
          <a:endParaRPr lang="en-US"/>
        </a:p>
      </dgm:t>
    </dgm:pt>
    <dgm:pt modelId="{A78E8539-C4C6-4F8B-A78C-E0247CF78E10}" type="sibTrans" cxnId="{E4F0AE4C-3632-4412-9518-CF8D8AA89E35}">
      <dgm:prSet/>
      <dgm:spPr/>
      <dgm:t>
        <a:bodyPr/>
        <a:lstStyle/>
        <a:p>
          <a:endParaRPr lang="en-US"/>
        </a:p>
      </dgm:t>
    </dgm:pt>
    <dgm:pt modelId="{B08E6D3C-4441-48E1-BB97-4E9D13582025}">
      <dgm:prSet custT="1"/>
      <dgm:spPr/>
      <dgm:t>
        <a:bodyPr/>
        <a:lstStyle/>
        <a:p>
          <a:pPr marL="0" lvl="0" indent="0" algn="ctr" defTabSz="800100">
            <a:lnSpc>
              <a:spcPct val="90000"/>
            </a:lnSpc>
            <a:spcBef>
              <a:spcPct val="0"/>
            </a:spcBef>
            <a:spcAft>
              <a:spcPct val="35000"/>
            </a:spcAft>
            <a:buNone/>
            <a:defRPr cap="all"/>
          </a:pPr>
          <a:r>
            <a:rPr lang="en-US" sz="1800" kern="1200" cap="all" dirty="0">
              <a:solidFill>
                <a:prstClr val="black">
                  <a:hueOff val="0"/>
                  <a:satOff val="0"/>
                  <a:lumOff val="0"/>
                  <a:alphaOff val="0"/>
                </a:prstClr>
              </a:solidFill>
              <a:latin typeface="Poppins" panose="00000500000000000000" pitchFamily="2" charset="0"/>
              <a:ea typeface="+mn-ea"/>
              <a:cs typeface="Poppins" panose="00000500000000000000" pitchFamily="2" charset="0"/>
            </a:rPr>
            <a:t>Develop a comprehensive methodology to blend it all together</a:t>
          </a:r>
        </a:p>
      </dgm:t>
    </dgm:pt>
    <dgm:pt modelId="{7D734228-53A7-4121-9B0D-BA176506EC79}" type="parTrans" cxnId="{6CBE8022-CE8C-46AD-944F-98327964A8B5}">
      <dgm:prSet/>
      <dgm:spPr/>
      <dgm:t>
        <a:bodyPr/>
        <a:lstStyle/>
        <a:p>
          <a:endParaRPr lang="en-US"/>
        </a:p>
      </dgm:t>
    </dgm:pt>
    <dgm:pt modelId="{EE257DE6-D43D-48C9-903F-24D02B41926E}" type="sibTrans" cxnId="{6CBE8022-CE8C-46AD-944F-98327964A8B5}">
      <dgm:prSet/>
      <dgm:spPr/>
      <dgm:t>
        <a:bodyPr/>
        <a:lstStyle/>
        <a:p>
          <a:endParaRPr lang="en-US"/>
        </a:p>
      </dgm:t>
    </dgm:pt>
    <dgm:pt modelId="{647AA1AD-CF68-4AE7-86F5-FF48FF519495}" type="pres">
      <dgm:prSet presAssocID="{4BA0CFB0-02E3-47D5-B694-D896A353DEC3}" presName="root" presStyleCnt="0">
        <dgm:presLayoutVars>
          <dgm:dir/>
          <dgm:resizeHandles val="exact"/>
        </dgm:presLayoutVars>
      </dgm:prSet>
      <dgm:spPr/>
    </dgm:pt>
    <dgm:pt modelId="{7E887FE9-D6F4-4F13-AE93-A32AB9C47EFF}" type="pres">
      <dgm:prSet presAssocID="{3FE67B3A-54E4-4B24-BC67-1A943A0AF007}" presName="compNode" presStyleCnt="0"/>
      <dgm:spPr/>
    </dgm:pt>
    <dgm:pt modelId="{CD5E83AE-8D83-4661-BD61-035D7BBB6203}" type="pres">
      <dgm:prSet presAssocID="{3FE67B3A-54E4-4B24-BC67-1A943A0AF007}" presName="iconBgRect" presStyleLbl="bgShp" presStyleIdx="0" presStyleCnt="4"/>
      <dgm:spPr>
        <a:prstGeom prst="round2DiagRect">
          <a:avLst>
            <a:gd name="adj1" fmla="val 29727"/>
            <a:gd name="adj2" fmla="val 0"/>
          </a:avLst>
        </a:prstGeom>
        <a:solidFill>
          <a:schemeClr val="bg1">
            <a:lumMod val="85000"/>
          </a:schemeClr>
        </a:solidFill>
      </dgm:spPr>
    </dgm:pt>
    <dgm:pt modelId="{B99AD799-FE2C-4408-A955-E8E13BFF010A}" type="pres">
      <dgm:prSet presAssocID="{3FE67B3A-54E4-4B24-BC67-1A943A0AF00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8450BB15-37E7-4896-B75E-7C805A537B45}" type="pres">
      <dgm:prSet presAssocID="{3FE67B3A-54E4-4B24-BC67-1A943A0AF007}" presName="spaceRect" presStyleCnt="0"/>
      <dgm:spPr/>
    </dgm:pt>
    <dgm:pt modelId="{DB90FE90-9C0F-4BFC-B1CC-F4D2FB357BCD}" type="pres">
      <dgm:prSet presAssocID="{3FE67B3A-54E4-4B24-BC67-1A943A0AF007}" presName="textRect" presStyleLbl="revTx" presStyleIdx="0" presStyleCnt="4">
        <dgm:presLayoutVars>
          <dgm:chMax val="1"/>
          <dgm:chPref val="1"/>
        </dgm:presLayoutVars>
      </dgm:prSet>
      <dgm:spPr/>
    </dgm:pt>
    <dgm:pt modelId="{B6C038EF-AA93-42BE-9EAB-8A0298F8CCF2}" type="pres">
      <dgm:prSet presAssocID="{0BFE1BDC-D864-45F8-9633-9E29C6CA0624}" presName="sibTrans" presStyleCnt="0"/>
      <dgm:spPr/>
    </dgm:pt>
    <dgm:pt modelId="{571CE11B-4934-44B0-A872-0FDC332F422C}" type="pres">
      <dgm:prSet presAssocID="{D4F47294-49B5-4ED7-9106-F4AFFFB6E2A0}" presName="compNode" presStyleCnt="0"/>
      <dgm:spPr/>
    </dgm:pt>
    <dgm:pt modelId="{3FF5469C-20B2-4EE1-9086-6EF9DC34DC4C}" type="pres">
      <dgm:prSet presAssocID="{D4F47294-49B5-4ED7-9106-F4AFFFB6E2A0}" presName="iconBgRect" presStyleLbl="bgShp" presStyleIdx="1" presStyleCnt="4"/>
      <dgm:spPr>
        <a:prstGeom prst="round2DiagRect">
          <a:avLst>
            <a:gd name="adj1" fmla="val 29727"/>
            <a:gd name="adj2" fmla="val 0"/>
          </a:avLst>
        </a:prstGeom>
        <a:solidFill>
          <a:schemeClr val="bg1">
            <a:lumMod val="85000"/>
          </a:schemeClr>
        </a:solidFill>
      </dgm:spPr>
    </dgm:pt>
    <dgm:pt modelId="{60A30F2D-459C-4B67-BBEA-EA2B31698A05}" type="pres">
      <dgm:prSet presAssocID="{D4F47294-49B5-4ED7-9106-F4AFFFB6E2A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049E9260-7E2F-4087-9CD2-F0C3E2680969}" type="pres">
      <dgm:prSet presAssocID="{D4F47294-49B5-4ED7-9106-F4AFFFB6E2A0}" presName="spaceRect" presStyleCnt="0"/>
      <dgm:spPr/>
    </dgm:pt>
    <dgm:pt modelId="{ADEE7606-BCBA-4675-969C-FBB4E6708C1D}" type="pres">
      <dgm:prSet presAssocID="{D4F47294-49B5-4ED7-9106-F4AFFFB6E2A0}" presName="textRect" presStyleLbl="revTx" presStyleIdx="1" presStyleCnt="4">
        <dgm:presLayoutVars>
          <dgm:chMax val="1"/>
          <dgm:chPref val="1"/>
        </dgm:presLayoutVars>
      </dgm:prSet>
      <dgm:spPr/>
    </dgm:pt>
    <dgm:pt modelId="{2DCB2F06-8E86-4E90-8059-3EFDADFA281D}" type="pres">
      <dgm:prSet presAssocID="{B6BB8817-25DA-4583-BCA0-1EB62337A705}" presName="sibTrans" presStyleCnt="0"/>
      <dgm:spPr/>
    </dgm:pt>
    <dgm:pt modelId="{FD35B470-2B63-4988-919C-ACB417768060}" type="pres">
      <dgm:prSet presAssocID="{6725663C-89F8-4800-BD3F-A0782055928F}" presName="compNode" presStyleCnt="0"/>
      <dgm:spPr/>
    </dgm:pt>
    <dgm:pt modelId="{8E6731ED-A19E-4A57-8452-D1B42160A4A1}" type="pres">
      <dgm:prSet presAssocID="{6725663C-89F8-4800-BD3F-A0782055928F}" presName="iconBgRect" presStyleLbl="bgShp" presStyleIdx="2" presStyleCnt="4"/>
      <dgm:spPr>
        <a:prstGeom prst="round2DiagRect">
          <a:avLst>
            <a:gd name="adj1" fmla="val 29727"/>
            <a:gd name="adj2" fmla="val 0"/>
          </a:avLst>
        </a:prstGeom>
        <a:solidFill>
          <a:schemeClr val="bg1">
            <a:lumMod val="85000"/>
          </a:schemeClr>
        </a:solidFill>
      </dgm:spPr>
    </dgm:pt>
    <dgm:pt modelId="{E6FFE66C-6692-4733-AB0B-5DA71A0562CF}" type="pres">
      <dgm:prSet presAssocID="{6725663C-89F8-4800-BD3F-A0782055928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7986A760-00C8-4A7B-91A3-50CB992AEDB8}" type="pres">
      <dgm:prSet presAssocID="{6725663C-89F8-4800-BD3F-A0782055928F}" presName="spaceRect" presStyleCnt="0"/>
      <dgm:spPr/>
    </dgm:pt>
    <dgm:pt modelId="{E95639AF-5F56-43DB-B140-4051D265E1BC}" type="pres">
      <dgm:prSet presAssocID="{6725663C-89F8-4800-BD3F-A0782055928F}" presName="textRect" presStyleLbl="revTx" presStyleIdx="2" presStyleCnt="4">
        <dgm:presLayoutVars>
          <dgm:chMax val="1"/>
          <dgm:chPref val="1"/>
        </dgm:presLayoutVars>
      </dgm:prSet>
      <dgm:spPr/>
    </dgm:pt>
    <dgm:pt modelId="{AC55A0FB-6C7A-4F86-9094-66B3E5602A92}" type="pres">
      <dgm:prSet presAssocID="{A78E8539-C4C6-4F8B-A78C-E0247CF78E10}" presName="sibTrans" presStyleCnt="0"/>
      <dgm:spPr/>
    </dgm:pt>
    <dgm:pt modelId="{A71686DC-71AD-48C5-9DAE-1230FC87077E}" type="pres">
      <dgm:prSet presAssocID="{B08E6D3C-4441-48E1-BB97-4E9D13582025}" presName="compNode" presStyleCnt="0"/>
      <dgm:spPr/>
    </dgm:pt>
    <dgm:pt modelId="{E5900F9A-727F-4580-9ECA-FF4520DD3ECC}" type="pres">
      <dgm:prSet presAssocID="{B08E6D3C-4441-48E1-BB97-4E9D13582025}" presName="iconBgRect" presStyleLbl="bgShp" presStyleIdx="3" presStyleCnt="4"/>
      <dgm:spPr>
        <a:prstGeom prst="round2DiagRect">
          <a:avLst>
            <a:gd name="adj1" fmla="val 29727"/>
            <a:gd name="adj2" fmla="val 0"/>
          </a:avLst>
        </a:prstGeom>
        <a:solidFill>
          <a:schemeClr val="bg1">
            <a:lumMod val="85000"/>
          </a:schemeClr>
        </a:solidFill>
      </dgm:spPr>
    </dgm:pt>
    <dgm:pt modelId="{EC34D553-F031-43DA-82F1-E9FF251D2046}" type="pres">
      <dgm:prSet presAssocID="{B08E6D3C-4441-48E1-BB97-4E9D1358202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96104537-7E9F-4CFA-8C73-7674CA7F45DE}" type="pres">
      <dgm:prSet presAssocID="{B08E6D3C-4441-48E1-BB97-4E9D13582025}" presName="spaceRect" presStyleCnt="0"/>
      <dgm:spPr/>
    </dgm:pt>
    <dgm:pt modelId="{C72248EC-884A-4995-9FE3-872ED7298B07}" type="pres">
      <dgm:prSet presAssocID="{B08E6D3C-4441-48E1-BB97-4E9D13582025}" presName="textRect" presStyleLbl="revTx" presStyleIdx="3" presStyleCnt="4">
        <dgm:presLayoutVars>
          <dgm:chMax val="1"/>
          <dgm:chPref val="1"/>
        </dgm:presLayoutVars>
      </dgm:prSet>
      <dgm:spPr/>
    </dgm:pt>
  </dgm:ptLst>
  <dgm:cxnLst>
    <dgm:cxn modelId="{6CBE8022-CE8C-46AD-944F-98327964A8B5}" srcId="{4BA0CFB0-02E3-47D5-B694-D896A353DEC3}" destId="{B08E6D3C-4441-48E1-BB97-4E9D13582025}" srcOrd="3" destOrd="0" parTransId="{7D734228-53A7-4121-9B0D-BA176506EC79}" sibTransId="{EE257DE6-D43D-48C9-903F-24D02B41926E}"/>
    <dgm:cxn modelId="{D7F3733A-949A-47E9-BE8B-15D246F4A512}" type="presOf" srcId="{D4F47294-49B5-4ED7-9106-F4AFFFB6E2A0}" destId="{ADEE7606-BCBA-4675-969C-FBB4E6708C1D}" srcOrd="0" destOrd="0" presId="urn:microsoft.com/office/officeart/2018/5/layout/IconLeafLabelList"/>
    <dgm:cxn modelId="{CE629C5B-8671-4DF8-AF57-90989944D860}" srcId="{4BA0CFB0-02E3-47D5-B694-D896A353DEC3}" destId="{D4F47294-49B5-4ED7-9106-F4AFFFB6E2A0}" srcOrd="1" destOrd="0" parTransId="{0393216C-58CA-4742-8382-481D7ED2F1EF}" sibTransId="{B6BB8817-25DA-4583-BCA0-1EB62337A705}"/>
    <dgm:cxn modelId="{31FD7B43-E6AC-4B53-B3BF-267916EE90E4}" type="presOf" srcId="{6725663C-89F8-4800-BD3F-A0782055928F}" destId="{E95639AF-5F56-43DB-B140-4051D265E1BC}" srcOrd="0" destOrd="0" presId="urn:microsoft.com/office/officeart/2018/5/layout/IconLeafLabelList"/>
    <dgm:cxn modelId="{E4F0AE4C-3632-4412-9518-CF8D8AA89E35}" srcId="{4BA0CFB0-02E3-47D5-B694-D896A353DEC3}" destId="{6725663C-89F8-4800-BD3F-A0782055928F}" srcOrd="2" destOrd="0" parTransId="{F87C5C35-3AF4-4658-80D4-36B4FB9E5E09}" sibTransId="{A78E8539-C4C6-4F8B-A78C-E0247CF78E10}"/>
    <dgm:cxn modelId="{D3FB4587-B258-42ED-B83C-657B474D2EB7}" type="presOf" srcId="{4BA0CFB0-02E3-47D5-B694-D896A353DEC3}" destId="{647AA1AD-CF68-4AE7-86F5-FF48FF519495}" srcOrd="0" destOrd="0" presId="urn:microsoft.com/office/officeart/2018/5/layout/IconLeafLabelList"/>
    <dgm:cxn modelId="{7CFAFB8D-1338-429B-A28C-C17942BBC82C}" type="presOf" srcId="{3FE67B3A-54E4-4B24-BC67-1A943A0AF007}" destId="{DB90FE90-9C0F-4BFC-B1CC-F4D2FB357BCD}" srcOrd="0" destOrd="0" presId="urn:microsoft.com/office/officeart/2018/5/layout/IconLeafLabelList"/>
    <dgm:cxn modelId="{BD95E49E-FE18-4CED-BD6D-126C36EE3FA9}" type="presOf" srcId="{B08E6D3C-4441-48E1-BB97-4E9D13582025}" destId="{C72248EC-884A-4995-9FE3-872ED7298B07}" srcOrd="0" destOrd="0" presId="urn:microsoft.com/office/officeart/2018/5/layout/IconLeafLabelList"/>
    <dgm:cxn modelId="{2C530AE6-D2E5-4098-B697-A2A8DA35B12A}" srcId="{4BA0CFB0-02E3-47D5-B694-D896A353DEC3}" destId="{3FE67B3A-54E4-4B24-BC67-1A943A0AF007}" srcOrd="0" destOrd="0" parTransId="{4A6A7A0E-61D1-4356-B54E-4A9F4BA9840C}" sibTransId="{0BFE1BDC-D864-45F8-9633-9E29C6CA0624}"/>
    <dgm:cxn modelId="{BA0E157B-62A9-4D90-9763-005E467EB8D7}" type="presParOf" srcId="{647AA1AD-CF68-4AE7-86F5-FF48FF519495}" destId="{7E887FE9-D6F4-4F13-AE93-A32AB9C47EFF}" srcOrd="0" destOrd="0" presId="urn:microsoft.com/office/officeart/2018/5/layout/IconLeafLabelList"/>
    <dgm:cxn modelId="{6BDBD15C-55D6-4BA0-A6C0-408EE1DCAF81}" type="presParOf" srcId="{7E887FE9-D6F4-4F13-AE93-A32AB9C47EFF}" destId="{CD5E83AE-8D83-4661-BD61-035D7BBB6203}" srcOrd="0" destOrd="0" presId="urn:microsoft.com/office/officeart/2018/5/layout/IconLeafLabelList"/>
    <dgm:cxn modelId="{564F9D1A-4FD4-4BAF-B23E-BB95F2BD3BBF}" type="presParOf" srcId="{7E887FE9-D6F4-4F13-AE93-A32AB9C47EFF}" destId="{B99AD799-FE2C-4408-A955-E8E13BFF010A}" srcOrd="1" destOrd="0" presId="urn:microsoft.com/office/officeart/2018/5/layout/IconLeafLabelList"/>
    <dgm:cxn modelId="{DF02F868-B35D-477B-A23A-201F8CC0D52E}" type="presParOf" srcId="{7E887FE9-D6F4-4F13-AE93-A32AB9C47EFF}" destId="{8450BB15-37E7-4896-B75E-7C805A537B45}" srcOrd="2" destOrd="0" presId="urn:microsoft.com/office/officeart/2018/5/layout/IconLeafLabelList"/>
    <dgm:cxn modelId="{94FFB2DB-AAC5-4416-B22A-31483A43DE92}" type="presParOf" srcId="{7E887FE9-D6F4-4F13-AE93-A32AB9C47EFF}" destId="{DB90FE90-9C0F-4BFC-B1CC-F4D2FB357BCD}" srcOrd="3" destOrd="0" presId="urn:microsoft.com/office/officeart/2018/5/layout/IconLeafLabelList"/>
    <dgm:cxn modelId="{D38417C9-0FD3-4BA4-B198-EB1829B03ED7}" type="presParOf" srcId="{647AA1AD-CF68-4AE7-86F5-FF48FF519495}" destId="{B6C038EF-AA93-42BE-9EAB-8A0298F8CCF2}" srcOrd="1" destOrd="0" presId="urn:microsoft.com/office/officeart/2018/5/layout/IconLeafLabelList"/>
    <dgm:cxn modelId="{6E1575F9-2B13-4AB1-BF19-D6F362466AA9}" type="presParOf" srcId="{647AA1AD-CF68-4AE7-86F5-FF48FF519495}" destId="{571CE11B-4934-44B0-A872-0FDC332F422C}" srcOrd="2" destOrd="0" presId="urn:microsoft.com/office/officeart/2018/5/layout/IconLeafLabelList"/>
    <dgm:cxn modelId="{5B1F4FC4-E9AA-41D6-BBB4-5EBC3D512B9C}" type="presParOf" srcId="{571CE11B-4934-44B0-A872-0FDC332F422C}" destId="{3FF5469C-20B2-4EE1-9086-6EF9DC34DC4C}" srcOrd="0" destOrd="0" presId="urn:microsoft.com/office/officeart/2018/5/layout/IconLeafLabelList"/>
    <dgm:cxn modelId="{B57E171F-691C-4D4E-B150-4034ABC89B24}" type="presParOf" srcId="{571CE11B-4934-44B0-A872-0FDC332F422C}" destId="{60A30F2D-459C-4B67-BBEA-EA2B31698A05}" srcOrd="1" destOrd="0" presId="urn:microsoft.com/office/officeart/2018/5/layout/IconLeafLabelList"/>
    <dgm:cxn modelId="{A3CAD69D-04FD-4155-AC04-35A3A10AB700}" type="presParOf" srcId="{571CE11B-4934-44B0-A872-0FDC332F422C}" destId="{049E9260-7E2F-4087-9CD2-F0C3E2680969}" srcOrd="2" destOrd="0" presId="urn:microsoft.com/office/officeart/2018/5/layout/IconLeafLabelList"/>
    <dgm:cxn modelId="{C3D56057-097A-4DC2-A4D2-59B010F82785}" type="presParOf" srcId="{571CE11B-4934-44B0-A872-0FDC332F422C}" destId="{ADEE7606-BCBA-4675-969C-FBB4E6708C1D}" srcOrd="3" destOrd="0" presId="urn:microsoft.com/office/officeart/2018/5/layout/IconLeafLabelList"/>
    <dgm:cxn modelId="{ECBC79EC-CBDE-424E-84AF-E20194F987FE}" type="presParOf" srcId="{647AA1AD-CF68-4AE7-86F5-FF48FF519495}" destId="{2DCB2F06-8E86-4E90-8059-3EFDADFA281D}" srcOrd="3" destOrd="0" presId="urn:microsoft.com/office/officeart/2018/5/layout/IconLeafLabelList"/>
    <dgm:cxn modelId="{12E7DA77-3D61-4FBF-A77F-173D781031C5}" type="presParOf" srcId="{647AA1AD-CF68-4AE7-86F5-FF48FF519495}" destId="{FD35B470-2B63-4988-919C-ACB417768060}" srcOrd="4" destOrd="0" presId="urn:microsoft.com/office/officeart/2018/5/layout/IconLeafLabelList"/>
    <dgm:cxn modelId="{1041F529-8679-45F2-9430-48453F765317}" type="presParOf" srcId="{FD35B470-2B63-4988-919C-ACB417768060}" destId="{8E6731ED-A19E-4A57-8452-D1B42160A4A1}" srcOrd="0" destOrd="0" presId="urn:microsoft.com/office/officeart/2018/5/layout/IconLeafLabelList"/>
    <dgm:cxn modelId="{6E216DE0-6F84-40F0-B375-069906546D34}" type="presParOf" srcId="{FD35B470-2B63-4988-919C-ACB417768060}" destId="{E6FFE66C-6692-4733-AB0B-5DA71A0562CF}" srcOrd="1" destOrd="0" presId="urn:microsoft.com/office/officeart/2018/5/layout/IconLeafLabelList"/>
    <dgm:cxn modelId="{D5010D59-FA87-4B51-B3D5-592CA44BFEF6}" type="presParOf" srcId="{FD35B470-2B63-4988-919C-ACB417768060}" destId="{7986A760-00C8-4A7B-91A3-50CB992AEDB8}" srcOrd="2" destOrd="0" presId="urn:microsoft.com/office/officeart/2018/5/layout/IconLeafLabelList"/>
    <dgm:cxn modelId="{863E6CDE-6B38-4306-8DDD-FCF014FBE5C1}" type="presParOf" srcId="{FD35B470-2B63-4988-919C-ACB417768060}" destId="{E95639AF-5F56-43DB-B140-4051D265E1BC}" srcOrd="3" destOrd="0" presId="urn:microsoft.com/office/officeart/2018/5/layout/IconLeafLabelList"/>
    <dgm:cxn modelId="{D58291CA-A562-47E7-9232-07D57D852386}" type="presParOf" srcId="{647AA1AD-CF68-4AE7-86F5-FF48FF519495}" destId="{AC55A0FB-6C7A-4F86-9094-66B3E5602A92}" srcOrd="5" destOrd="0" presId="urn:microsoft.com/office/officeart/2018/5/layout/IconLeafLabelList"/>
    <dgm:cxn modelId="{97F3F45D-38CB-4053-9244-8E35275B7FBE}" type="presParOf" srcId="{647AA1AD-CF68-4AE7-86F5-FF48FF519495}" destId="{A71686DC-71AD-48C5-9DAE-1230FC87077E}" srcOrd="6" destOrd="0" presId="urn:microsoft.com/office/officeart/2018/5/layout/IconLeafLabelList"/>
    <dgm:cxn modelId="{166A0DB3-BEC9-48D9-8C37-1889E5A187D6}" type="presParOf" srcId="{A71686DC-71AD-48C5-9DAE-1230FC87077E}" destId="{E5900F9A-727F-4580-9ECA-FF4520DD3ECC}" srcOrd="0" destOrd="0" presId="urn:microsoft.com/office/officeart/2018/5/layout/IconLeafLabelList"/>
    <dgm:cxn modelId="{6B90D003-3DF6-4548-BEA3-722289D764B8}" type="presParOf" srcId="{A71686DC-71AD-48C5-9DAE-1230FC87077E}" destId="{EC34D553-F031-43DA-82F1-E9FF251D2046}" srcOrd="1" destOrd="0" presId="urn:microsoft.com/office/officeart/2018/5/layout/IconLeafLabelList"/>
    <dgm:cxn modelId="{9ABADDE9-00F6-42CA-B5CE-497BDBC7EB29}" type="presParOf" srcId="{A71686DC-71AD-48C5-9DAE-1230FC87077E}" destId="{96104537-7E9F-4CFA-8C73-7674CA7F45DE}" srcOrd="2" destOrd="0" presId="urn:microsoft.com/office/officeart/2018/5/layout/IconLeafLabelList"/>
    <dgm:cxn modelId="{97DA4651-A73C-4E76-9DE7-591C3793717E}" type="presParOf" srcId="{A71686DC-71AD-48C5-9DAE-1230FC87077E}" destId="{C72248EC-884A-4995-9FE3-872ED7298B07}"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E83AE-8D83-4661-BD61-035D7BBB6203}">
      <dsp:nvSpPr>
        <dsp:cNvPr id="0" name=""/>
        <dsp:cNvSpPr/>
      </dsp:nvSpPr>
      <dsp:spPr>
        <a:xfrm>
          <a:off x="920131" y="429951"/>
          <a:ext cx="1482727" cy="1482727"/>
        </a:xfrm>
        <a:prstGeom prst="round2DiagRect">
          <a:avLst>
            <a:gd name="adj1" fmla="val 29727"/>
            <a:gd name="adj2" fmla="val 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B99AD799-FE2C-4408-A955-E8E13BFF010A}">
      <dsp:nvSpPr>
        <dsp:cNvPr id="0" name=""/>
        <dsp:cNvSpPr/>
      </dsp:nvSpPr>
      <dsp:spPr>
        <a:xfrm>
          <a:off x="1236122" y="745942"/>
          <a:ext cx="850745" cy="850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90FE90-9C0F-4BFC-B1CC-F4D2FB357BCD}">
      <dsp:nvSpPr>
        <dsp:cNvPr id="0" name=""/>
        <dsp:cNvSpPr/>
      </dsp:nvSpPr>
      <dsp:spPr>
        <a:xfrm>
          <a:off x="446145" y="2374511"/>
          <a:ext cx="2430700" cy="154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latin typeface="Poppins" panose="00000500000000000000" pitchFamily="2" charset="0"/>
              <a:cs typeface="Poppins" panose="00000500000000000000" pitchFamily="2" charset="0"/>
            </a:rPr>
            <a:t>VRU centric analysis from observed safety data</a:t>
          </a:r>
        </a:p>
      </dsp:txBody>
      <dsp:txXfrm>
        <a:off x="446145" y="2374511"/>
        <a:ext cx="2430700" cy="1546875"/>
      </dsp:txXfrm>
    </dsp:sp>
    <dsp:sp modelId="{3FF5469C-20B2-4EE1-9086-6EF9DC34DC4C}">
      <dsp:nvSpPr>
        <dsp:cNvPr id="0" name=""/>
        <dsp:cNvSpPr/>
      </dsp:nvSpPr>
      <dsp:spPr>
        <a:xfrm>
          <a:off x="3776205" y="429951"/>
          <a:ext cx="1482727" cy="1482727"/>
        </a:xfrm>
        <a:prstGeom prst="round2DiagRect">
          <a:avLst>
            <a:gd name="adj1" fmla="val 29727"/>
            <a:gd name="adj2" fmla="val 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60A30F2D-459C-4B67-BBEA-EA2B31698A05}">
      <dsp:nvSpPr>
        <dsp:cNvPr id="0" name=""/>
        <dsp:cNvSpPr/>
      </dsp:nvSpPr>
      <dsp:spPr>
        <a:xfrm>
          <a:off x="4092196" y="745942"/>
          <a:ext cx="850745" cy="850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EE7606-BCBA-4675-969C-FBB4E6708C1D}">
      <dsp:nvSpPr>
        <dsp:cNvPr id="0" name=""/>
        <dsp:cNvSpPr/>
      </dsp:nvSpPr>
      <dsp:spPr>
        <a:xfrm>
          <a:off x="3302218" y="2374511"/>
          <a:ext cx="2430700" cy="154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cap="all" dirty="0">
              <a:solidFill>
                <a:prstClr val="black">
                  <a:hueOff val="0"/>
                  <a:satOff val="0"/>
                  <a:lumOff val="0"/>
                  <a:alphaOff val="0"/>
                </a:prstClr>
              </a:solidFill>
              <a:latin typeface="Poppins" panose="00000500000000000000" pitchFamily="2" charset="0"/>
              <a:ea typeface="+mn-ea"/>
              <a:cs typeface="Poppins" panose="00000500000000000000" pitchFamily="2" charset="0"/>
            </a:rPr>
            <a:t>Consideration of perceived levels of safety</a:t>
          </a:r>
        </a:p>
      </dsp:txBody>
      <dsp:txXfrm>
        <a:off x="3302218" y="2374511"/>
        <a:ext cx="2430700" cy="1546875"/>
      </dsp:txXfrm>
    </dsp:sp>
    <dsp:sp modelId="{8E6731ED-A19E-4A57-8452-D1B42160A4A1}">
      <dsp:nvSpPr>
        <dsp:cNvPr id="0" name=""/>
        <dsp:cNvSpPr/>
      </dsp:nvSpPr>
      <dsp:spPr>
        <a:xfrm>
          <a:off x="6632278" y="429951"/>
          <a:ext cx="1482727" cy="1482727"/>
        </a:xfrm>
        <a:prstGeom prst="round2DiagRect">
          <a:avLst>
            <a:gd name="adj1" fmla="val 29727"/>
            <a:gd name="adj2" fmla="val 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E6FFE66C-6692-4733-AB0B-5DA71A0562CF}">
      <dsp:nvSpPr>
        <dsp:cNvPr id="0" name=""/>
        <dsp:cNvSpPr/>
      </dsp:nvSpPr>
      <dsp:spPr>
        <a:xfrm>
          <a:off x="6948269" y="745942"/>
          <a:ext cx="850745" cy="850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5639AF-5F56-43DB-B140-4051D265E1BC}">
      <dsp:nvSpPr>
        <dsp:cNvPr id="0" name=""/>
        <dsp:cNvSpPr/>
      </dsp:nvSpPr>
      <dsp:spPr>
        <a:xfrm>
          <a:off x="6158291" y="2374511"/>
          <a:ext cx="2430700" cy="154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cap="all" dirty="0">
              <a:solidFill>
                <a:prstClr val="black">
                  <a:hueOff val="0"/>
                  <a:satOff val="0"/>
                  <a:lumOff val="0"/>
                  <a:alphaOff val="0"/>
                </a:prstClr>
              </a:solidFill>
              <a:latin typeface="Poppins" panose="00000500000000000000" pitchFamily="2" charset="0"/>
              <a:ea typeface="+mn-ea"/>
              <a:cs typeface="Poppins" panose="00000500000000000000" pitchFamily="2" charset="0"/>
            </a:rPr>
            <a:t>Account for underreported crashes and equity considerations</a:t>
          </a:r>
        </a:p>
      </dsp:txBody>
      <dsp:txXfrm>
        <a:off x="6158291" y="2374511"/>
        <a:ext cx="2430700" cy="1546875"/>
      </dsp:txXfrm>
    </dsp:sp>
    <dsp:sp modelId="{E5900F9A-727F-4580-9ECA-FF4520DD3ECC}">
      <dsp:nvSpPr>
        <dsp:cNvPr id="0" name=""/>
        <dsp:cNvSpPr/>
      </dsp:nvSpPr>
      <dsp:spPr>
        <a:xfrm>
          <a:off x="9488351" y="429951"/>
          <a:ext cx="1482727" cy="1482727"/>
        </a:xfrm>
        <a:prstGeom prst="round2DiagRect">
          <a:avLst>
            <a:gd name="adj1" fmla="val 29727"/>
            <a:gd name="adj2" fmla="val 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EC34D553-F031-43DA-82F1-E9FF251D2046}">
      <dsp:nvSpPr>
        <dsp:cNvPr id="0" name=""/>
        <dsp:cNvSpPr/>
      </dsp:nvSpPr>
      <dsp:spPr>
        <a:xfrm>
          <a:off x="9804342" y="745942"/>
          <a:ext cx="850745" cy="850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2248EC-884A-4995-9FE3-872ED7298B07}">
      <dsp:nvSpPr>
        <dsp:cNvPr id="0" name=""/>
        <dsp:cNvSpPr/>
      </dsp:nvSpPr>
      <dsp:spPr>
        <a:xfrm>
          <a:off x="9014365" y="2374511"/>
          <a:ext cx="2430700" cy="154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cap="all" dirty="0">
              <a:solidFill>
                <a:prstClr val="black">
                  <a:hueOff val="0"/>
                  <a:satOff val="0"/>
                  <a:lumOff val="0"/>
                  <a:alphaOff val="0"/>
                </a:prstClr>
              </a:solidFill>
              <a:latin typeface="Poppins" panose="00000500000000000000" pitchFamily="2" charset="0"/>
              <a:ea typeface="+mn-ea"/>
              <a:cs typeface="Poppins" panose="00000500000000000000" pitchFamily="2" charset="0"/>
            </a:rPr>
            <a:t>Develop a comprehensive methodology to blend it all together</a:t>
          </a:r>
        </a:p>
      </dsp:txBody>
      <dsp:txXfrm>
        <a:off x="9014365" y="2374511"/>
        <a:ext cx="2430700" cy="154687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2CDCD-9FF1-4E67-9712-98903A61DB6E}"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E2DCF4-57CE-47FA-9F49-2EDE272498F8}" type="slidenum">
              <a:rPr lang="en-US" smtClean="0"/>
              <a:t>‹#›</a:t>
            </a:fld>
            <a:endParaRPr lang="en-US"/>
          </a:p>
        </p:txBody>
      </p:sp>
    </p:spTree>
    <p:extLst>
      <p:ext uri="{BB962C8B-B14F-4D97-AF65-F5344CB8AC3E}">
        <p14:creationId xmlns:p14="http://schemas.microsoft.com/office/powerpoint/2010/main" val="2399210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IDOT welcomes</a:t>
            </a:r>
          </a:p>
        </p:txBody>
      </p:sp>
      <p:sp>
        <p:nvSpPr>
          <p:cNvPr id="4" name="Slide Number Placeholder 3"/>
          <p:cNvSpPr>
            <a:spLocks noGrp="1"/>
          </p:cNvSpPr>
          <p:nvPr>
            <p:ph type="sldNum" sz="quarter" idx="5"/>
          </p:nvPr>
        </p:nvSpPr>
        <p:spPr/>
        <p:txBody>
          <a:bodyPr/>
          <a:lstStyle/>
          <a:p>
            <a:fld id="{27E2DCF4-57CE-47FA-9F49-2EDE272498F8}" type="slidenum">
              <a:rPr lang="en-US" smtClean="0"/>
              <a:t>1</a:t>
            </a:fld>
            <a:endParaRPr lang="en-US"/>
          </a:p>
        </p:txBody>
      </p:sp>
    </p:spTree>
    <p:extLst>
      <p:ext uri="{BB962C8B-B14F-4D97-AF65-F5344CB8AC3E}">
        <p14:creationId xmlns:p14="http://schemas.microsoft.com/office/powerpoint/2010/main" val="1569345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 K  - IL total population (1/6</a:t>
            </a:r>
            <a:r>
              <a:rPr lang="en-US" baseline="30000" dirty="0"/>
              <a:t>th</a:t>
            </a:r>
            <a:r>
              <a:rPr lang="en-US" dirty="0"/>
              <a:t>) </a:t>
            </a:r>
          </a:p>
          <a:p>
            <a:endParaRPr lang="en-US" dirty="0"/>
          </a:p>
          <a:p>
            <a:r>
              <a:rPr lang="en-US" dirty="0"/>
              <a:t>Talking points for health </a:t>
            </a:r>
          </a:p>
        </p:txBody>
      </p:sp>
      <p:sp>
        <p:nvSpPr>
          <p:cNvPr id="4" name="Slide Number Placeholder 3"/>
          <p:cNvSpPr>
            <a:spLocks noGrp="1"/>
          </p:cNvSpPr>
          <p:nvPr>
            <p:ph type="sldNum" sz="quarter" idx="5"/>
          </p:nvPr>
        </p:nvSpPr>
        <p:spPr/>
        <p:txBody>
          <a:bodyPr/>
          <a:lstStyle/>
          <a:p>
            <a:fld id="{27E2DCF4-57CE-47FA-9F49-2EDE272498F8}" type="slidenum">
              <a:rPr lang="en-US" smtClean="0"/>
              <a:t>10</a:t>
            </a:fld>
            <a:endParaRPr lang="en-US"/>
          </a:p>
        </p:txBody>
      </p:sp>
    </p:spTree>
    <p:extLst>
      <p:ext uri="{BB962C8B-B14F-4D97-AF65-F5344CB8AC3E}">
        <p14:creationId xmlns:p14="http://schemas.microsoft.com/office/powerpoint/2010/main" val="2964958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 </a:t>
            </a:r>
          </a:p>
          <a:p>
            <a:endParaRPr lang="en-US" dirty="0"/>
          </a:p>
          <a:p>
            <a:r>
              <a:rPr lang="en-US" dirty="0"/>
              <a:t>*Make a note of where the bikeways data origins. (Feedback from Mike)</a:t>
            </a:r>
          </a:p>
        </p:txBody>
      </p:sp>
      <p:sp>
        <p:nvSpPr>
          <p:cNvPr id="4" name="Slide Number Placeholder 3"/>
          <p:cNvSpPr>
            <a:spLocks noGrp="1"/>
          </p:cNvSpPr>
          <p:nvPr>
            <p:ph type="sldNum" sz="quarter" idx="5"/>
          </p:nvPr>
        </p:nvSpPr>
        <p:spPr/>
        <p:txBody>
          <a:bodyPr/>
          <a:lstStyle/>
          <a:p>
            <a:fld id="{27E2DCF4-57CE-47FA-9F49-2EDE272498F8}" type="slidenum">
              <a:rPr lang="en-US" smtClean="0"/>
              <a:t>11</a:t>
            </a:fld>
            <a:endParaRPr lang="en-US"/>
          </a:p>
        </p:txBody>
      </p:sp>
    </p:spTree>
    <p:extLst>
      <p:ext uri="{BB962C8B-B14F-4D97-AF65-F5344CB8AC3E}">
        <p14:creationId xmlns:p14="http://schemas.microsoft.com/office/powerpoint/2010/main" val="267402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 – Rockford, Freeport, Rochelle, Quad cities (Rock Island) places along the Rock River</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12</a:t>
            </a:fld>
            <a:endParaRPr lang="en-US"/>
          </a:p>
        </p:txBody>
      </p:sp>
    </p:spTree>
    <p:extLst>
      <p:ext uri="{BB962C8B-B14F-4D97-AF65-F5344CB8AC3E}">
        <p14:creationId xmlns:p14="http://schemas.microsoft.com/office/powerpoint/2010/main" val="2837350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 – Communities along I-80 and IL River Valley</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13</a:t>
            </a:fld>
            <a:endParaRPr lang="en-US"/>
          </a:p>
        </p:txBody>
      </p:sp>
    </p:spTree>
    <p:extLst>
      <p:ext uri="{BB962C8B-B14F-4D97-AF65-F5344CB8AC3E}">
        <p14:creationId xmlns:p14="http://schemas.microsoft.com/office/powerpoint/2010/main" val="831328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 </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14</a:t>
            </a:fld>
            <a:endParaRPr lang="en-US"/>
          </a:p>
        </p:txBody>
      </p:sp>
    </p:spTree>
    <p:extLst>
      <p:ext uri="{BB962C8B-B14F-4D97-AF65-F5344CB8AC3E}">
        <p14:creationId xmlns:p14="http://schemas.microsoft.com/office/powerpoint/2010/main" val="950267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 </a:t>
            </a:r>
          </a:p>
          <a:p>
            <a:r>
              <a:rPr lang="en-US" dirty="0"/>
              <a:t> - Champaign Urbana and communities along Us 36</a:t>
            </a:r>
          </a:p>
        </p:txBody>
      </p:sp>
      <p:sp>
        <p:nvSpPr>
          <p:cNvPr id="4" name="Slide Number Placeholder 3"/>
          <p:cNvSpPr>
            <a:spLocks noGrp="1"/>
          </p:cNvSpPr>
          <p:nvPr>
            <p:ph type="sldNum" sz="quarter" idx="5"/>
          </p:nvPr>
        </p:nvSpPr>
        <p:spPr/>
        <p:txBody>
          <a:bodyPr/>
          <a:lstStyle/>
          <a:p>
            <a:fld id="{27E2DCF4-57CE-47FA-9F49-2EDE272498F8}" type="slidenum">
              <a:rPr lang="en-US" smtClean="0"/>
              <a:t>15</a:t>
            </a:fld>
            <a:endParaRPr lang="en-US"/>
          </a:p>
        </p:txBody>
      </p:sp>
    </p:spTree>
    <p:extLst>
      <p:ext uri="{BB962C8B-B14F-4D97-AF65-F5344CB8AC3E}">
        <p14:creationId xmlns:p14="http://schemas.microsoft.com/office/powerpoint/2010/main" val="174917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 – Springfield and communities along IL River</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16</a:t>
            </a:fld>
            <a:endParaRPr lang="en-US"/>
          </a:p>
        </p:txBody>
      </p:sp>
    </p:spTree>
    <p:extLst>
      <p:ext uri="{BB962C8B-B14F-4D97-AF65-F5344CB8AC3E}">
        <p14:creationId xmlns:p14="http://schemas.microsoft.com/office/powerpoint/2010/main" val="4294502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 – Decatur, Communities along I-70 and US-50</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17</a:t>
            </a:fld>
            <a:endParaRPr lang="en-US"/>
          </a:p>
        </p:txBody>
      </p:sp>
    </p:spTree>
    <p:extLst>
      <p:ext uri="{BB962C8B-B14F-4D97-AF65-F5344CB8AC3E}">
        <p14:creationId xmlns:p14="http://schemas.microsoft.com/office/powerpoint/2010/main" val="3715240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 – East St Louis</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18</a:t>
            </a:fld>
            <a:endParaRPr lang="en-US"/>
          </a:p>
        </p:txBody>
      </p:sp>
    </p:spTree>
    <p:extLst>
      <p:ext uri="{BB962C8B-B14F-4D97-AF65-F5344CB8AC3E}">
        <p14:creationId xmlns:p14="http://schemas.microsoft.com/office/powerpoint/2010/main" val="805528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 – Carbondale, communities west of I-57, communities along the Ohio River</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19</a:t>
            </a:fld>
            <a:endParaRPr lang="en-US"/>
          </a:p>
        </p:txBody>
      </p:sp>
    </p:spTree>
    <p:extLst>
      <p:ext uri="{BB962C8B-B14F-4D97-AF65-F5344CB8AC3E}">
        <p14:creationId xmlns:p14="http://schemas.microsoft.com/office/powerpoint/2010/main" val="1861456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5"/>
          </p:nvPr>
        </p:nvSpPr>
        <p:spPr/>
        <p:txBody>
          <a:bodyPr/>
          <a:lstStyle/>
          <a:p>
            <a:fld id="{27E2DCF4-57CE-47FA-9F49-2EDE272498F8}" type="slidenum">
              <a:rPr lang="en-US" smtClean="0"/>
              <a:t>2</a:t>
            </a:fld>
            <a:endParaRPr lang="en-US" dirty="0"/>
          </a:p>
        </p:txBody>
      </p:sp>
    </p:spTree>
    <p:extLst>
      <p:ext uri="{BB962C8B-B14F-4D97-AF65-F5344CB8AC3E}">
        <p14:creationId xmlns:p14="http://schemas.microsoft.com/office/powerpoint/2010/main" val="336043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a:p>
            <a:endParaRPr lang="en-US" dirty="0"/>
          </a:p>
          <a:p>
            <a:r>
              <a:rPr lang="en-US" dirty="0"/>
              <a:t>We are not doing a separate safety analysis; we are working off this. We will use this to inform </a:t>
            </a:r>
            <a:r>
              <a:rPr lang="en-US" dirty="0" err="1"/>
              <a:t>strats</a:t>
            </a:r>
            <a:r>
              <a:rPr lang="en-US" dirty="0"/>
              <a:t> and action items. </a:t>
            </a:r>
          </a:p>
        </p:txBody>
      </p:sp>
      <p:sp>
        <p:nvSpPr>
          <p:cNvPr id="4" name="Slide Number Placeholder 3"/>
          <p:cNvSpPr>
            <a:spLocks noGrp="1"/>
          </p:cNvSpPr>
          <p:nvPr>
            <p:ph type="sldNum" sz="quarter" idx="5"/>
          </p:nvPr>
        </p:nvSpPr>
        <p:spPr/>
        <p:txBody>
          <a:bodyPr/>
          <a:lstStyle/>
          <a:p>
            <a:fld id="{27E2DCF4-57CE-47FA-9F49-2EDE272498F8}" type="slidenum">
              <a:rPr lang="en-US" smtClean="0"/>
              <a:t>20</a:t>
            </a:fld>
            <a:endParaRPr lang="en-US"/>
          </a:p>
        </p:txBody>
      </p:sp>
    </p:spTree>
    <p:extLst>
      <p:ext uri="{BB962C8B-B14F-4D97-AF65-F5344CB8AC3E}">
        <p14:creationId xmlns:p14="http://schemas.microsoft.com/office/powerpoint/2010/main" val="4104941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21</a:t>
            </a:fld>
            <a:endParaRPr lang="en-US"/>
          </a:p>
        </p:txBody>
      </p:sp>
    </p:spTree>
    <p:extLst>
      <p:ext uri="{BB962C8B-B14F-4D97-AF65-F5344CB8AC3E}">
        <p14:creationId xmlns:p14="http://schemas.microsoft.com/office/powerpoint/2010/main" val="2725892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22</a:t>
            </a:fld>
            <a:endParaRPr lang="en-US"/>
          </a:p>
        </p:txBody>
      </p:sp>
    </p:spTree>
    <p:extLst>
      <p:ext uri="{BB962C8B-B14F-4D97-AF65-F5344CB8AC3E}">
        <p14:creationId xmlns:p14="http://schemas.microsoft.com/office/powerpoint/2010/main" val="3794411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23</a:t>
            </a:fld>
            <a:endParaRPr lang="en-US"/>
          </a:p>
        </p:txBody>
      </p:sp>
    </p:spTree>
    <p:extLst>
      <p:ext uri="{BB962C8B-B14F-4D97-AF65-F5344CB8AC3E}">
        <p14:creationId xmlns:p14="http://schemas.microsoft.com/office/powerpoint/2010/main" val="2653048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24</a:t>
            </a:fld>
            <a:endParaRPr lang="en-US"/>
          </a:p>
        </p:txBody>
      </p:sp>
    </p:spTree>
    <p:extLst>
      <p:ext uri="{BB962C8B-B14F-4D97-AF65-F5344CB8AC3E}">
        <p14:creationId xmlns:p14="http://schemas.microsoft.com/office/powerpoint/2010/main" val="2644876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25</a:t>
            </a:fld>
            <a:endParaRPr lang="en-US"/>
          </a:p>
        </p:txBody>
      </p:sp>
    </p:spTree>
    <p:extLst>
      <p:ext uri="{BB962C8B-B14F-4D97-AF65-F5344CB8AC3E}">
        <p14:creationId xmlns:p14="http://schemas.microsoft.com/office/powerpoint/2010/main" val="3255656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26</a:t>
            </a:fld>
            <a:endParaRPr lang="en-US"/>
          </a:p>
        </p:txBody>
      </p:sp>
    </p:spTree>
    <p:extLst>
      <p:ext uri="{BB962C8B-B14F-4D97-AF65-F5344CB8AC3E}">
        <p14:creationId xmlns:p14="http://schemas.microsoft.com/office/powerpoint/2010/main" val="1381316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27</a:t>
            </a:fld>
            <a:endParaRPr lang="en-US"/>
          </a:p>
        </p:txBody>
      </p:sp>
    </p:spTree>
    <p:extLst>
      <p:ext uri="{BB962C8B-B14F-4D97-AF65-F5344CB8AC3E}">
        <p14:creationId xmlns:p14="http://schemas.microsoft.com/office/powerpoint/2010/main" val="4027692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28</a:t>
            </a:fld>
            <a:endParaRPr lang="en-US"/>
          </a:p>
        </p:txBody>
      </p:sp>
    </p:spTree>
    <p:extLst>
      <p:ext uri="{BB962C8B-B14F-4D97-AF65-F5344CB8AC3E}">
        <p14:creationId xmlns:p14="http://schemas.microsoft.com/office/powerpoint/2010/main" val="244878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29</a:t>
            </a:fld>
            <a:endParaRPr lang="en-US"/>
          </a:p>
        </p:txBody>
      </p:sp>
    </p:spTree>
    <p:extLst>
      <p:ext uri="{BB962C8B-B14F-4D97-AF65-F5344CB8AC3E}">
        <p14:creationId xmlns:p14="http://schemas.microsoft.com/office/powerpoint/2010/main" val="1725039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 </a:t>
            </a:r>
          </a:p>
          <a:p>
            <a:endParaRPr lang="en-US" dirty="0"/>
          </a:p>
          <a:p>
            <a:r>
              <a:rPr lang="en-US" dirty="0"/>
              <a:t>Ask participants to introduce themselves in the chat. </a:t>
            </a:r>
          </a:p>
        </p:txBody>
      </p:sp>
      <p:sp>
        <p:nvSpPr>
          <p:cNvPr id="4" name="Slide Number Placeholder 3"/>
          <p:cNvSpPr>
            <a:spLocks noGrp="1"/>
          </p:cNvSpPr>
          <p:nvPr>
            <p:ph type="sldNum" sz="quarter" idx="5"/>
          </p:nvPr>
        </p:nvSpPr>
        <p:spPr/>
        <p:txBody>
          <a:bodyPr/>
          <a:lstStyle/>
          <a:p>
            <a:fld id="{27E2DCF4-57CE-47FA-9F49-2EDE272498F8}" type="slidenum">
              <a:rPr lang="en-US" smtClean="0"/>
              <a:t>3</a:t>
            </a:fld>
            <a:endParaRPr lang="en-US"/>
          </a:p>
        </p:txBody>
      </p:sp>
    </p:spTree>
    <p:extLst>
      <p:ext uri="{BB962C8B-B14F-4D97-AF65-F5344CB8AC3E}">
        <p14:creationId xmlns:p14="http://schemas.microsoft.com/office/powerpoint/2010/main" val="1846900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30</a:t>
            </a:fld>
            <a:endParaRPr lang="en-US"/>
          </a:p>
        </p:txBody>
      </p:sp>
    </p:spTree>
    <p:extLst>
      <p:ext uri="{BB962C8B-B14F-4D97-AF65-F5344CB8AC3E}">
        <p14:creationId xmlns:p14="http://schemas.microsoft.com/office/powerpoint/2010/main" val="1866483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31</a:t>
            </a:fld>
            <a:endParaRPr lang="en-US"/>
          </a:p>
        </p:txBody>
      </p:sp>
    </p:spTree>
    <p:extLst>
      <p:ext uri="{BB962C8B-B14F-4D97-AF65-F5344CB8AC3E}">
        <p14:creationId xmlns:p14="http://schemas.microsoft.com/office/powerpoint/2010/main" val="1607947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27E2DCF4-57CE-47FA-9F49-2EDE272498F8}" type="slidenum">
              <a:rPr lang="en-US" smtClean="0"/>
              <a:t>32</a:t>
            </a:fld>
            <a:endParaRPr lang="en-US"/>
          </a:p>
        </p:txBody>
      </p:sp>
    </p:spTree>
    <p:extLst>
      <p:ext uri="{BB962C8B-B14F-4D97-AF65-F5344CB8AC3E}">
        <p14:creationId xmlns:p14="http://schemas.microsoft.com/office/powerpoint/2010/main" val="2858263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Kristina</a:t>
            </a:r>
          </a:p>
        </p:txBody>
      </p:sp>
      <p:sp>
        <p:nvSpPr>
          <p:cNvPr id="4" name="Slide Number Placeholder 3"/>
          <p:cNvSpPr>
            <a:spLocks noGrp="1"/>
          </p:cNvSpPr>
          <p:nvPr>
            <p:ph type="sldNum" sz="quarter" idx="5"/>
          </p:nvPr>
        </p:nvSpPr>
        <p:spPr/>
        <p:txBody>
          <a:bodyPr/>
          <a:lstStyle/>
          <a:p>
            <a:fld id="{27E2DCF4-57CE-47FA-9F49-2EDE272498F8}" type="slidenum">
              <a:rPr lang="en-US" smtClean="0"/>
              <a:t>33</a:t>
            </a:fld>
            <a:endParaRPr lang="en-US"/>
          </a:p>
        </p:txBody>
      </p:sp>
    </p:spTree>
    <p:extLst>
      <p:ext uri="{BB962C8B-B14F-4D97-AF65-F5344CB8AC3E}">
        <p14:creationId xmlns:p14="http://schemas.microsoft.com/office/powerpoint/2010/main" val="2230475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Kristina</a:t>
            </a:r>
          </a:p>
        </p:txBody>
      </p:sp>
      <p:sp>
        <p:nvSpPr>
          <p:cNvPr id="4" name="Slide Number Placeholder 3"/>
          <p:cNvSpPr>
            <a:spLocks noGrp="1"/>
          </p:cNvSpPr>
          <p:nvPr>
            <p:ph type="sldNum" sz="quarter" idx="5"/>
          </p:nvPr>
        </p:nvSpPr>
        <p:spPr/>
        <p:txBody>
          <a:bodyPr/>
          <a:lstStyle/>
          <a:p>
            <a:fld id="{27E2DCF4-57CE-47FA-9F49-2EDE272498F8}" type="slidenum">
              <a:rPr lang="en-US" smtClean="0"/>
              <a:t>34</a:t>
            </a:fld>
            <a:endParaRPr lang="en-US"/>
          </a:p>
        </p:txBody>
      </p:sp>
    </p:spTree>
    <p:extLst>
      <p:ext uri="{BB962C8B-B14F-4D97-AF65-F5344CB8AC3E}">
        <p14:creationId xmlns:p14="http://schemas.microsoft.com/office/powerpoint/2010/main" val="966478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Kristina</a:t>
            </a:r>
          </a:p>
        </p:txBody>
      </p:sp>
      <p:sp>
        <p:nvSpPr>
          <p:cNvPr id="4" name="Slide Number Placeholder 3"/>
          <p:cNvSpPr>
            <a:spLocks noGrp="1"/>
          </p:cNvSpPr>
          <p:nvPr>
            <p:ph type="sldNum" sz="quarter" idx="5"/>
          </p:nvPr>
        </p:nvSpPr>
        <p:spPr/>
        <p:txBody>
          <a:bodyPr/>
          <a:lstStyle/>
          <a:p>
            <a:fld id="{27E2DCF4-57CE-47FA-9F49-2EDE272498F8}" type="slidenum">
              <a:rPr lang="en-US" smtClean="0"/>
              <a:t>35</a:t>
            </a:fld>
            <a:endParaRPr lang="en-US"/>
          </a:p>
        </p:txBody>
      </p:sp>
    </p:spTree>
    <p:extLst>
      <p:ext uri="{BB962C8B-B14F-4D97-AF65-F5344CB8AC3E}">
        <p14:creationId xmlns:p14="http://schemas.microsoft.com/office/powerpoint/2010/main" val="617407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Krstina</a:t>
            </a:r>
            <a:r>
              <a:rPr lang="en-US" dirty="0"/>
              <a:t> (or Kevin?)</a:t>
            </a:r>
          </a:p>
        </p:txBody>
      </p:sp>
      <p:sp>
        <p:nvSpPr>
          <p:cNvPr id="4" name="Slide Number Placeholder 3"/>
          <p:cNvSpPr>
            <a:spLocks noGrp="1"/>
          </p:cNvSpPr>
          <p:nvPr>
            <p:ph type="sldNum" sz="quarter" idx="5"/>
          </p:nvPr>
        </p:nvSpPr>
        <p:spPr/>
        <p:txBody>
          <a:bodyPr/>
          <a:lstStyle/>
          <a:p>
            <a:fld id="{27E2DCF4-57CE-47FA-9F49-2EDE272498F8}" type="slidenum">
              <a:rPr lang="en-US" smtClean="0"/>
              <a:t>37</a:t>
            </a:fld>
            <a:endParaRPr lang="en-US"/>
          </a:p>
        </p:txBody>
      </p:sp>
    </p:spTree>
    <p:extLst>
      <p:ext uri="{BB962C8B-B14F-4D97-AF65-F5344CB8AC3E}">
        <p14:creationId xmlns:p14="http://schemas.microsoft.com/office/powerpoint/2010/main" val="2334811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Kristina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most comments were concerned with the safety and accessibility of infrastructure for bicyclists and pedestrians. Respondents pointed out locations that they felt were unsafe or needed improvements to encourage more active transportation.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top words are to be expected from a survey about infrastructure. When we remove the most common words, we get a better picture of specific topics of concern. People often mentioned visibility, crossings and intersections, and congestion in their responses. </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38</a:t>
            </a:fld>
            <a:endParaRPr lang="en-US"/>
          </a:p>
        </p:txBody>
      </p:sp>
    </p:spTree>
    <p:extLst>
      <p:ext uri="{BB962C8B-B14F-4D97-AF65-F5344CB8AC3E}">
        <p14:creationId xmlns:p14="http://schemas.microsoft.com/office/powerpoint/2010/main" val="3056064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Kristina</a:t>
            </a:r>
          </a:p>
          <a:p>
            <a:pPr marL="285750" indent="-285750">
              <a:buFont typeface="Arial" panose="020B0604020202020204" pitchFamily="34" charset="0"/>
              <a:buChar char="•"/>
            </a:pPr>
            <a:r>
              <a:rPr lang="en-US" dirty="0"/>
              <a:t>Pedestrian safety was a top concern overall, and for Regions 1-3</a:t>
            </a:r>
          </a:p>
          <a:p>
            <a:pPr marL="285750" indent="-285750">
              <a:buFont typeface="Arial" panose="020B0604020202020204" pitchFamily="34" charset="0"/>
              <a:buChar char="•"/>
            </a:pPr>
            <a:r>
              <a:rPr lang="en-US" dirty="0"/>
              <a:t>In region 4, “Gaps in the Network” was the top comment type</a:t>
            </a:r>
          </a:p>
          <a:p>
            <a:pPr marL="285750" indent="-285750">
              <a:buFont typeface="Arial" panose="020B0604020202020204" pitchFamily="34" charset="0"/>
              <a:buChar char="•"/>
            </a:pPr>
            <a:r>
              <a:rPr lang="en-US" dirty="0"/>
              <a:t>“Needs improvement” was a top comment type in Region 5 and the second-highest overall. </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39</a:t>
            </a:fld>
            <a:endParaRPr lang="en-US"/>
          </a:p>
        </p:txBody>
      </p:sp>
    </p:spTree>
    <p:extLst>
      <p:ext uri="{BB962C8B-B14F-4D97-AF65-F5344CB8AC3E}">
        <p14:creationId xmlns:p14="http://schemas.microsoft.com/office/powerpoint/2010/main" val="8058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Kristina</a:t>
            </a:r>
          </a:p>
          <a:p>
            <a:pPr marL="285750" indent="-285750">
              <a:buFont typeface="Arial" panose="020B0604020202020204" pitchFamily="34" charset="0"/>
              <a:buChar char="•"/>
            </a:pPr>
            <a:r>
              <a:rPr lang="en-US" dirty="0"/>
              <a:t>Pedestrian safety was the most common comment type for Districts 1, 3, and 5</a:t>
            </a:r>
          </a:p>
          <a:p>
            <a:pPr marL="285750" indent="-285750">
              <a:buFont typeface="Arial" panose="020B0604020202020204" pitchFamily="34" charset="0"/>
              <a:buChar char="•"/>
            </a:pPr>
            <a:r>
              <a:rPr lang="en-US" dirty="0"/>
              <a:t>“Needs improvement” was also common</a:t>
            </a:r>
          </a:p>
          <a:p>
            <a:pPr marL="285750" indent="-285750">
              <a:buFont typeface="Arial" panose="020B0604020202020204" pitchFamily="34" charset="0"/>
              <a:buChar char="•"/>
            </a:pPr>
            <a:r>
              <a:rPr lang="en-US" dirty="0"/>
              <a:t>District 8 was the most concerned of all districts about gaps in the network</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40</a:t>
            </a:fld>
            <a:endParaRPr lang="en-US"/>
          </a:p>
        </p:txBody>
      </p:sp>
    </p:spTree>
    <p:extLst>
      <p:ext uri="{BB962C8B-B14F-4D97-AF65-F5344CB8AC3E}">
        <p14:creationId xmlns:p14="http://schemas.microsoft.com/office/powerpoint/2010/main" val="2658415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Jennifer</a:t>
            </a:r>
          </a:p>
        </p:txBody>
      </p:sp>
      <p:sp>
        <p:nvSpPr>
          <p:cNvPr id="4" name="Slide Number Placeholder 3"/>
          <p:cNvSpPr>
            <a:spLocks noGrp="1"/>
          </p:cNvSpPr>
          <p:nvPr>
            <p:ph type="sldNum" sz="quarter" idx="5"/>
          </p:nvPr>
        </p:nvSpPr>
        <p:spPr/>
        <p:txBody>
          <a:bodyPr/>
          <a:lstStyle/>
          <a:p>
            <a:fld id="{27E2DCF4-57CE-47FA-9F49-2EDE272498F8}" type="slidenum">
              <a:rPr lang="en-US" smtClean="0"/>
              <a:t>4</a:t>
            </a:fld>
            <a:endParaRPr lang="en-US" dirty="0"/>
          </a:p>
        </p:txBody>
      </p:sp>
    </p:spTree>
    <p:extLst>
      <p:ext uri="{BB962C8B-B14F-4D97-AF65-F5344CB8AC3E}">
        <p14:creationId xmlns:p14="http://schemas.microsoft.com/office/powerpoint/2010/main" val="3652369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Kristina</a:t>
            </a:r>
          </a:p>
          <a:p>
            <a:pPr marL="285750" indent="-285750">
              <a:buFont typeface="Arial" panose="020B0604020202020204" pitchFamily="34" charset="0"/>
              <a:buChar char="•"/>
            </a:pPr>
            <a:r>
              <a:rPr lang="en-US" dirty="0"/>
              <a:t>Pedestrian safety is the top comment type for all contexts, but especially in rural areas. </a:t>
            </a:r>
          </a:p>
          <a:p>
            <a:pPr marL="285750" indent="-285750">
              <a:buFont typeface="Arial" panose="020B0604020202020204" pitchFamily="34" charset="0"/>
              <a:buChar char="•"/>
            </a:pPr>
            <a:r>
              <a:rPr lang="en-US" dirty="0"/>
              <a:t>Bicycle safety is more of a concern in urban and suburban areas than rural ones.</a:t>
            </a:r>
          </a:p>
          <a:p>
            <a:pPr marL="285750" indent="-285750">
              <a:buFont typeface="Arial" panose="020B0604020202020204" pitchFamily="34" charset="0"/>
              <a:buChar char="•"/>
            </a:pPr>
            <a:r>
              <a:rPr lang="en-US" dirty="0"/>
              <a:t>Gaps are slightly more of a concern in suburban areas than urban or rural. </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41</a:t>
            </a:fld>
            <a:endParaRPr lang="en-US"/>
          </a:p>
        </p:txBody>
      </p:sp>
    </p:spTree>
    <p:extLst>
      <p:ext uri="{BB962C8B-B14F-4D97-AF65-F5344CB8AC3E}">
        <p14:creationId xmlns:p14="http://schemas.microsoft.com/office/powerpoint/2010/main" val="602283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Kristina</a:t>
            </a:r>
          </a:p>
          <a:p>
            <a:pPr marL="285750" indent="-285750">
              <a:buFont typeface="Arial" panose="020B0604020202020204" pitchFamily="34" charset="0"/>
              <a:buChar char="•"/>
            </a:pPr>
            <a:r>
              <a:rPr lang="en-US" dirty="0"/>
              <a:t>Safety was by far the top theme mentioned in all comments.</a:t>
            </a:r>
          </a:p>
          <a:p>
            <a:pPr marL="285750" indent="-285750">
              <a:buFont typeface="Arial" panose="020B0604020202020204" pitchFamily="34" charset="0"/>
              <a:buChar char="•"/>
            </a:pPr>
            <a:r>
              <a:rPr lang="en-US" dirty="0"/>
              <a:t>Connectivity was the second-most mentioned theme.</a:t>
            </a:r>
          </a:p>
          <a:p>
            <a:pPr marL="285750" indent="-285750">
              <a:buFont typeface="Arial" panose="020B0604020202020204" pitchFamily="34" charset="0"/>
              <a:buChar char="•"/>
            </a:pPr>
            <a:r>
              <a:rPr lang="en-US" dirty="0"/>
              <a:t>Two-thirds of “Needs improvement” comments related to safety.</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42</a:t>
            </a:fld>
            <a:endParaRPr lang="en-US"/>
          </a:p>
        </p:txBody>
      </p:sp>
    </p:spTree>
    <p:extLst>
      <p:ext uri="{BB962C8B-B14F-4D97-AF65-F5344CB8AC3E}">
        <p14:creationId xmlns:p14="http://schemas.microsoft.com/office/powerpoint/2010/main" val="1942742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Kristina</a:t>
            </a:r>
            <a:endParaRPr lang="en-US" dirty="0">
              <a:cs typeface="Calibri"/>
            </a:endParaRPr>
          </a:p>
          <a:p>
            <a:pPr marL="285750" indent="-285750">
              <a:buFont typeface="Arial"/>
              <a:buChar char="•"/>
            </a:pPr>
            <a:r>
              <a:rPr lang="en-US" dirty="0">
                <a:cs typeface="Calibri"/>
              </a:rPr>
              <a:t>A total of 2,442 survey responses and 8,301 map comments were received by October 31, 2023</a:t>
            </a:r>
            <a:endParaRPr lang="en-US" dirty="0"/>
          </a:p>
          <a:p>
            <a:pPr marL="285750" indent="-285750">
              <a:buFont typeface="Arial"/>
              <a:buChar char="•"/>
            </a:pPr>
            <a:r>
              <a:rPr lang="en-US" dirty="0">
                <a:cs typeface="Calibri"/>
              </a:rPr>
              <a:t>Most participants from urban and suburban areas, but also a significant number from small towns.</a:t>
            </a:r>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43</a:t>
            </a:fld>
            <a:endParaRPr lang="en-US"/>
          </a:p>
        </p:txBody>
      </p:sp>
    </p:spTree>
    <p:extLst>
      <p:ext uri="{BB962C8B-B14F-4D97-AF65-F5344CB8AC3E}">
        <p14:creationId xmlns:p14="http://schemas.microsoft.com/office/powerpoint/2010/main" val="517876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Kristina</a:t>
            </a:r>
          </a:p>
        </p:txBody>
      </p:sp>
      <p:sp>
        <p:nvSpPr>
          <p:cNvPr id="4" name="Slide Number Placeholder 3"/>
          <p:cNvSpPr>
            <a:spLocks noGrp="1"/>
          </p:cNvSpPr>
          <p:nvPr>
            <p:ph type="sldNum" sz="quarter" idx="5"/>
          </p:nvPr>
        </p:nvSpPr>
        <p:spPr/>
        <p:txBody>
          <a:bodyPr/>
          <a:lstStyle/>
          <a:p>
            <a:fld id="{27E2DCF4-57CE-47FA-9F49-2EDE272498F8}" type="slidenum">
              <a:rPr lang="en-US" smtClean="0"/>
              <a:t>44</a:t>
            </a:fld>
            <a:endParaRPr lang="en-US"/>
          </a:p>
        </p:txBody>
      </p:sp>
    </p:spTree>
    <p:extLst>
      <p:ext uri="{BB962C8B-B14F-4D97-AF65-F5344CB8AC3E}">
        <p14:creationId xmlns:p14="http://schemas.microsoft.com/office/powerpoint/2010/main" val="2278514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Kristina</a:t>
            </a:r>
            <a:endParaRPr lang="en-US" dirty="0">
              <a:cs typeface="Calibri"/>
            </a:endParaRPr>
          </a:p>
        </p:txBody>
      </p:sp>
      <p:sp>
        <p:nvSpPr>
          <p:cNvPr id="4" name="Slide Number Placeholder 3"/>
          <p:cNvSpPr>
            <a:spLocks noGrp="1"/>
          </p:cNvSpPr>
          <p:nvPr>
            <p:ph type="sldNum" sz="quarter" idx="5"/>
          </p:nvPr>
        </p:nvSpPr>
        <p:spPr/>
        <p:txBody>
          <a:bodyPr/>
          <a:lstStyle/>
          <a:p>
            <a:fld id="{27E2DCF4-57CE-47FA-9F49-2EDE272498F8}" type="slidenum">
              <a:rPr lang="en-US" smtClean="0"/>
              <a:t>45</a:t>
            </a:fld>
            <a:endParaRPr lang="en-US"/>
          </a:p>
        </p:txBody>
      </p:sp>
    </p:spTree>
    <p:extLst>
      <p:ext uri="{BB962C8B-B14F-4D97-AF65-F5344CB8AC3E}">
        <p14:creationId xmlns:p14="http://schemas.microsoft.com/office/powerpoint/2010/main" val="2838573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Kristina</a:t>
            </a:r>
          </a:p>
          <a:p>
            <a:endParaRPr lang="en-US" dirty="0">
              <a:cs typeface="Calibri"/>
            </a:endParaRPr>
          </a:p>
          <a:p>
            <a:r>
              <a:rPr lang="en-US" dirty="0">
                <a:cs typeface="Calibri"/>
              </a:rPr>
              <a:t>Survey results and comments reveal residents' desire to walk (and bike) to destinations they go to often (daily essentials and entertainment) – from parks, to shopping, to library/post office, and restaurants/entertainment.</a:t>
            </a:r>
          </a:p>
        </p:txBody>
      </p:sp>
      <p:sp>
        <p:nvSpPr>
          <p:cNvPr id="4" name="Slide Number Placeholder 3"/>
          <p:cNvSpPr>
            <a:spLocks noGrp="1"/>
          </p:cNvSpPr>
          <p:nvPr>
            <p:ph type="sldNum" sz="quarter" idx="5"/>
          </p:nvPr>
        </p:nvSpPr>
        <p:spPr/>
        <p:txBody>
          <a:bodyPr/>
          <a:lstStyle/>
          <a:p>
            <a:fld id="{27E2DCF4-57CE-47FA-9F49-2EDE272498F8}" type="slidenum">
              <a:rPr lang="en-US" smtClean="0"/>
              <a:t>46</a:t>
            </a:fld>
            <a:endParaRPr lang="en-US"/>
          </a:p>
        </p:txBody>
      </p:sp>
    </p:spTree>
    <p:extLst>
      <p:ext uri="{BB962C8B-B14F-4D97-AF65-F5344CB8AC3E}">
        <p14:creationId xmlns:p14="http://schemas.microsoft.com/office/powerpoint/2010/main" val="29015294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Kristina</a:t>
            </a:r>
          </a:p>
          <a:p>
            <a:endParaRPr lang="en-US" dirty="0"/>
          </a:p>
          <a:p>
            <a:r>
              <a:rPr lang="en-US" dirty="0"/>
              <a:t>There is a noteworthy number of close calls for pedestrians walking in Illinois, even if the number of actual crashes is comparatively lower. It's important to note the same question for biking resulted in very similar results, with a slightly higher number of crashes and those who were involved in both a crash and close call. </a:t>
            </a:r>
            <a:endParaRPr lang="en-US" dirty="0">
              <a:cs typeface="Calibri"/>
            </a:endParaRPr>
          </a:p>
        </p:txBody>
      </p:sp>
      <p:sp>
        <p:nvSpPr>
          <p:cNvPr id="4" name="Slide Number Placeholder 3"/>
          <p:cNvSpPr>
            <a:spLocks noGrp="1"/>
          </p:cNvSpPr>
          <p:nvPr>
            <p:ph type="sldNum" sz="quarter" idx="5"/>
          </p:nvPr>
        </p:nvSpPr>
        <p:spPr/>
        <p:txBody>
          <a:bodyPr/>
          <a:lstStyle/>
          <a:p>
            <a:fld id="{27E2DCF4-57CE-47FA-9F49-2EDE272498F8}" type="slidenum">
              <a:rPr lang="en-US" smtClean="0"/>
              <a:t>47</a:t>
            </a:fld>
            <a:endParaRPr lang="en-US"/>
          </a:p>
        </p:txBody>
      </p:sp>
    </p:spTree>
    <p:extLst>
      <p:ext uri="{BB962C8B-B14F-4D97-AF65-F5344CB8AC3E}">
        <p14:creationId xmlns:p14="http://schemas.microsoft.com/office/powerpoint/2010/main" val="42795874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Kristina</a:t>
            </a:r>
          </a:p>
          <a:p>
            <a:pPr marL="285750" indent="-285750">
              <a:buFont typeface="Arial"/>
              <a:buChar char="•"/>
            </a:pPr>
            <a:r>
              <a:rPr lang="en-US" dirty="0">
                <a:cs typeface="Calibri"/>
              </a:rPr>
              <a:t>While the survey is closed, we still plan to engage the public throughout the process</a:t>
            </a:r>
          </a:p>
          <a:p>
            <a:pPr marL="285750" indent="-285750">
              <a:buFont typeface="Arial"/>
              <a:buChar char="•"/>
            </a:pPr>
            <a:r>
              <a:rPr lang="en-US" dirty="0">
                <a:cs typeface="Calibri"/>
              </a:rPr>
              <a:t>The public will have the opportunity to review and comment on the draft ATP plan</a:t>
            </a:r>
          </a:p>
          <a:p>
            <a:pPr marL="285750" indent="-285750">
              <a:buFont typeface="Arial"/>
              <a:buChar char="•"/>
            </a:pPr>
            <a:r>
              <a:rPr lang="en-US" dirty="0">
                <a:cs typeface="Calibri"/>
              </a:rPr>
              <a:t>People can continue to send in comments and question to the project contact available on the website</a:t>
            </a:r>
          </a:p>
          <a:p>
            <a:pPr marL="285750" indent="-285750">
              <a:buFont typeface="Arial"/>
              <a:buChar char="•"/>
            </a:pPr>
            <a:r>
              <a:rPr lang="en-US" dirty="0">
                <a:cs typeface="Calibri"/>
              </a:rPr>
              <a:t>Communities will still be encouraged to host and facilitate conversations with residents using our meeting-in-a-box and other project materials</a:t>
            </a: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27E2DCF4-57CE-47FA-9F49-2EDE272498F8}" type="slidenum">
              <a:rPr lang="en-US" smtClean="0"/>
              <a:t>48</a:t>
            </a:fld>
            <a:endParaRPr lang="en-US"/>
          </a:p>
        </p:txBody>
      </p:sp>
    </p:spTree>
    <p:extLst>
      <p:ext uri="{BB962C8B-B14F-4D97-AF65-F5344CB8AC3E}">
        <p14:creationId xmlns:p14="http://schemas.microsoft.com/office/powerpoint/2010/main" val="3856478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 </a:t>
            </a:r>
          </a:p>
          <a:p>
            <a:endParaRPr lang="en-US" dirty="0"/>
          </a:p>
          <a:p>
            <a:r>
              <a:rPr lang="en-US" dirty="0"/>
              <a:t>Will pull up 2 pager of the Recommendations Framework</a:t>
            </a:r>
          </a:p>
        </p:txBody>
      </p:sp>
      <p:sp>
        <p:nvSpPr>
          <p:cNvPr id="4" name="Slide Number Placeholder 3"/>
          <p:cNvSpPr>
            <a:spLocks noGrp="1"/>
          </p:cNvSpPr>
          <p:nvPr>
            <p:ph type="sldNum" sz="quarter" idx="5"/>
          </p:nvPr>
        </p:nvSpPr>
        <p:spPr/>
        <p:txBody>
          <a:bodyPr/>
          <a:lstStyle/>
          <a:p>
            <a:fld id="{27E2DCF4-57CE-47FA-9F49-2EDE272498F8}" type="slidenum">
              <a:rPr lang="en-US" smtClean="0"/>
              <a:t>49</a:t>
            </a:fld>
            <a:endParaRPr lang="en-US"/>
          </a:p>
        </p:txBody>
      </p:sp>
    </p:spTree>
    <p:extLst>
      <p:ext uri="{BB962C8B-B14F-4D97-AF65-F5344CB8AC3E}">
        <p14:creationId xmlns:p14="http://schemas.microsoft.com/office/powerpoint/2010/main" val="35653974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Mae </a:t>
            </a:r>
          </a:p>
        </p:txBody>
      </p:sp>
      <p:sp>
        <p:nvSpPr>
          <p:cNvPr id="4" name="Slide Number Placeholder 3"/>
          <p:cNvSpPr>
            <a:spLocks noGrp="1"/>
          </p:cNvSpPr>
          <p:nvPr>
            <p:ph type="sldNum" sz="quarter" idx="5"/>
          </p:nvPr>
        </p:nvSpPr>
        <p:spPr/>
        <p:txBody>
          <a:bodyPr/>
          <a:lstStyle/>
          <a:p>
            <a:fld id="{27E2DCF4-57CE-47FA-9F49-2EDE272498F8}" type="slidenum">
              <a:rPr lang="en-US" smtClean="0"/>
              <a:t>50</a:t>
            </a:fld>
            <a:endParaRPr lang="en-US"/>
          </a:p>
        </p:txBody>
      </p:sp>
    </p:spTree>
    <p:extLst>
      <p:ext uri="{BB962C8B-B14F-4D97-AF65-F5344CB8AC3E}">
        <p14:creationId xmlns:p14="http://schemas.microsoft.com/office/powerpoint/2010/main" val="292793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 K</a:t>
            </a:r>
          </a:p>
        </p:txBody>
      </p:sp>
      <p:sp>
        <p:nvSpPr>
          <p:cNvPr id="4" name="Slide Number Placeholder 3"/>
          <p:cNvSpPr>
            <a:spLocks noGrp="1"/>
          </p:cNvSpPr>
          <p:nvPr>
            <p:ph type="sldNum" sz="quarter" idx="5"/>
          </p:nvPr>
        </p:nvSpPr>
        <p:spPr/>
        <p:txBody>
          <a:bodyPr/>
          <a:lstStyle/>
          <a:p>
            <a:fld id="{27E2DCF4-57CE-47FA-9F49-2EDE272498F8}" type="slidenum">
              <a:rPr lang="en-US" smtClean="0"/>
              <a:t>5</a:t>
            </a:fld>
            <a:endParaRPr lang="en-US"/>
          </a:p>
        </p:txBody>
      </p:sp>
    </p:spTree>
    <p:extLst>
      <p:ext uri="{BB962C8B-B14F-4D97-AF65-F5344CB8AC3E}">
        <p14:creationId xmlns:p14="http://schemas.microsoft.com/office/powerpoint/2010/main" val="37942908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Mae</a:t>
            </a:r>
          </a:p>
        </p:txBody>
      </p:sp>
      <p:sp>
        <p:nvSpPr>
          <p:cNvPr id="4" name="Slide Number Placeholder 3"/>
          <p:cNvSpPr>
            <a:spLocks noGrp="1"/>
          </p:cNvSpPr>
          <p:nvPr>
            <p:ph type="sldNum" sz="quarter" idx="5"/>
          </p:nvPr>
        </p:nvSpPr>
        <p:spPr/>
        <p:txBody>
          <a:bodyPr/>
          <a:lstStyle/>
          <a:p>
            <a:fld id="{27E2DCF4-57CE-47FA-9F49-2EDE272498F8}" type="slidenum">
              <a:rPr lang="en-US" smtClean="0"/>
              <a:t>51</a:t>
            </a:fld>
            <a:endParaRPr lang="en-US"/>
          </a:p>
        </p:txBody>
      </p:sp>
    </p:spTree>
    <p:extLst>
      <p:ext uri="{BB962C8B-B14F-4D97-AF65-F5344CB8AC3E}">
        <p14:creationId xmlns:p14="http://schemas.microsoft.com/office/powerpoint/2010/main" val="4209696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https://miro.com/app/board/uXjVNN5wqmI=/?share_link_id=404789982199</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52</a:t>
            </a:fld>
            <a:endParaRPr lang="en-US"/>
          </a:p>
        </p:txBody>
      </p:sp>
    </p:spTree>
    <p:extLst>
      <p:ext uri="{BB962C8B-B14F-4D97-AF65-F5344CB8AC3E}">
        <p14:creationId xmlns:p14="http://schemas.microsoft.com/office/powerpoint/2010/main" val="4232319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53</a:t>
            </a:fld>
            <a:endParaRPr lang="en-US"/>
          </a:p>
        </p:txBody>
      </p:sp>
    </p:spTree>
    <p:extLst>
      <p:ext uri="{BB962C8B-B14F-4D97-AF65-F5344CB8AC3E}">
        <p14:creationId xmlns:p14="http://schemas.microsoft.com/office/powerpoint/2010/main" val="8223787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54</a:t>
            </a:fld>
            <a:endParaRPr lang="en-US"/>
          </a:p>
        </p:txBody>
      </p:sp>
    </p:spTree>
    <p:extLst>
      <p:ext uri="{BB962C8B-B14F-4D97-AF65-F5344CB8AC3E}">
        <p14:creationId xmlns:p14="http://schemas.microsoft.com/office/powerpoint/2010/main" val="2406716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55</a:t>
            </a:fld>
            <a:endParaRPr lang="en-US"/>
          </a:p>
        </p:txBody>
      </p:sp>
    </p:spTree>
    <p:extLst>
      <p:ext uri="{BB962C8B-B14F-4D97-AF65-F5344CB8AC3E}">
        <p14:creationId xmlns:p14="http://schemas.microsoft.com/office/powerpoint/2010/main" val="1984399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56</a:t>
            </a:fld>
            <a:endParaRPr lang="en-US"/>
          </a:p>
        </p:txBody>
      </p:sp>
    </p:spTree>
    <p:extLst>
      <p:ext uri="{BB962C8B-B14F-4D97-AF65-F5344CB8AC3E}">
        <p14:creationId xmlns:p14="http://schemas.microsoft.com/office/powerpoint/2010/main" val="2280549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57</a:t>
            </a:fld>
            <a:endParaRPr lang="en-US"/>
          </a:p>
        </p:txBody>
      </p:sp>
    </p:spTree>
    <p:extLst>
      <p:ext uri="{BB962C8B-B14F-4D97-AF65-F5344CB8AC3E}">
        <p14:creationId xmlns:p14="http://schemas.microsoft.com/office/powerpoint/2010/main" val="13929982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58</a:t>
            </a:fld>
            <a:endParaRPr lang="en-US"/>
          </a:p>
        </p:txBody>
      </p:sp>
    </p:spTree>
    <p:extLst>
      <p:ext uri="{BB962C8B-B14F-4D97-AF65-F5344CB8AC3E}">
        <p14:creationId xmlns:p14="http://schemas.microsoft.com/office/powerpoint/2010/main" val="4220969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https://miro.com/app/board/uXjVNN5wqmI=/?share_link_id=404789982199</a:t>
            </a:r>
          </a:p>
          <a:p>
            <a:endParaRPr lang="en-US" dirty="0"/>
          </a:p>
          <a:p>
            <a:r>
              <a:rPr lang="en-US" dirty="0"/>
              <a:t>*If barriers are a struggle, move into strategies</a:t>
            </a:r>
          </a:p>
          <a:p>
            <a:r>
              <a:rPr lang="en-US" dirty="0"/>
              <a:t>Sara K will set up breakout rooms </a:t>
            </a:r>
          </a:p>
        </p:txBody>
      </p:sp>
      <p:sp>
        <p:nvSpPr>
          <p:cNvPr id="4" name="Slide Number Placeholder 3"/>
          <p:cNvSpPr>
            <a:spLocks noGrp="1"/>
          </p:cNvSpPr>
          <p:nvPr>
            <p:ph type="sldNum" sz="quarter" idx="5"/>
          </p:nvPr>
        </p:nvSpPr>
        <p:spPr/>
        <p:txBody>
          <a:bodyPr/>
          <a:lstStyle/>
          <a:p>
            <a:fld id="{27E2DCF4-57CE-47FA-9F49-2EDE272498F8}" type="slidenum">
              <a:rPr lang="en-US" smtClean="0"/>
              <a:t>59</a:t>
            </a:fld>
            <a:endParaRPr lang="en-US"/>
          </a:p>
        </p:txBody>
      </p:sp>
    </p:spTree>
    <p:extLst>
      <p:ext uri="{BB962C8B-B14F-4D97-AF65-F5344CB8AC3E}">
        <p14:creationId xmlns:p14="http://schemas.microsoft.com/office/powerpoint/2010/main" val="423117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5"/>
          </p:nvPr>
        </p:nvSpPr>
        <p:spPr/>
        <p:txBody>
          <a:bodyPr/>
          <a:lstStyle/>
          <a:p>
            <a:fld id="{27E2DCF4-57CE-47FA-9F49-2EDE272498F8}" type="slidenum">
              <a:rPr lang="en-US" smtClean="0"/>
              <a:t>60</a:t>
            </a:fld>
            <a:endParaRPr lang="en-US"/>
          </a:p>
        </p:txBody>
      </p:sp>
    </p:spTree>
    <p:extLst>
      <p:ext uri="{BB962C8B-B14F-4D97-AF65-F5344CB8AC3E}">
        <p14:creationId xmlns:p14="http://schemas.microsoft.com/office/powerpoint/2010/main" val="122218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6</a:t>
            </a:fld>
            <a:endParaRPr lang="en-US" dirty="0"/>
          </a:p>
        </p:txBody>
      </p:sp>
    </p:spTree>
    <p:extLst>
      <p:ext uri="{BB962C8B-B14F-4D97-AF65-F5344CB8AC3E}">
        <p14:creationId xmlns:p14="http://schemas.microsoft.com/office/powerpoint/2010/main" val="3236306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5"/>
          </p:nvPr>
        </p:nvSpPr>
        <p:spPr/>
        <p:txBody>
          <a:bodyPr/>
          <a:lstStyle/>
          <a:p>
            <a:fld id="{27E2DCF4-57CE-47FA-9F49-2EDE272498F8}" type="slidenum">
              <a:rPr lang="en-US" smtClean="0"/>
              <a:t>61</a:t>
            </a:fld>
            <a:endParaRPr lang="en-US"/>
          </a:p>
        </p:txBody>
      </p:sp>
    </p:spTree>
    <p:extLst>
      <p:ext uri="{BB962C8B-B14F-4D97-AF65-F5344CB8AC3E}">
        <p14:creationId xmlns:p14="http://schemas.microsoft.com/office/powerpoint/2010/main" val="1394532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5"/>
          </p:nvPr>
        </p:nvSpPr>
        <p:spPr/>
        <p:txBody>
          <a:bodyPr/>
          <a:lstStyle/>
          <a:p>
            <a:fld id="{27E2DCF4-57CE-47FA-9F49-2EDE272498F8}" type="slidenum">
              <a:rPr lang="en-US" smtClean="0"/>
              <a:t>62</a:t>
            </a:fld>
            <a:endParaRPr lang="en-US"/>
          </a:p>
        </p:txBody>
      </p:sp>
    </p:spTree>
    <p:extLst>
      <p:ext uri="{BB962C8B-B14F-4D97-AF65-F5344CB8AC3E}">
        <p14:creationId xmlns:p14="http://schemas.microsoft.com/office/powerpoint/2010/main" val="29340829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5"/>
          </p:nvPr>
        </p:nvSpPr>
        <p:spPr/>
        <p:txBody>
          <a:bodyPr/>
          <a:lstStyle/>
          <a:p>
            <a:fld id="{27E2DCF4-57CE-47FA-9F49-2EDE272498F8}" type="slidenum">
              <a:rPr lang="en-US" smtClean="0"/>
              <a:t>63</a:t>
            </a:fld>
            <a:endParaRPr lang="en-US"/>
          </a:p>
        </p:txBody>
      </p:sp>
    </p:spTree>
    <p:extLst>
      <p:ext uri="{BB962C8B-B14F-4D97-AF65-F5344CB8AC3E}">
        <p14:creationId xmlns:p14="http://schemas.microsoft.com/office/powerpoint/2010/main" val="315718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7</a:t>
            </a:fld>
            <a:endParaRPr lang="en-US"/>
          </a:p>
        </p:txBody>
      </p:sp>
    </p:spTree>
    <p:extLst>
      <p:ext uri="{BB962C8B-B14F-4D97-AF65-F5344CB8AC3E}">
        <p14:creationId xmlns:p14="http://schemas.microsoft.com/office/powerpoint/2010/main" val="300886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a:t>
            </a:r>
          </a:p>
          <a:p>
            <a:endParaRPr lang="en-US" dirty="0"/>
          </a:p>
        </p:txBody>
      </p:sp>
      <p:sp>
        <p:nvSpPr>
          <p:cNvPr id="4" name="Slide Number Placeholder 3"/>
          <p:cNvSpPr>
            <a:spLocks noGrp="1"/>
          </p:cNvSpPr>
          <p:nvPr>
            <p:ph type="sldNum" sz="quarter" idx="5"/>
          </p:nvPr>
        </p:nvSpPr>
        <p:spPr/>
        <p:txBody>
          <a:bodyPr/>
          <a:lstStyle/>
          <a:p>
            <a:fld id="{27E2DCF4-57CE-47FA-9F49-2EDE272498F8}" type="slidenum">
              <a:rPr lang="en-US" smtClean="0"/>
              <a:t>8</a:t>
            </a:fld>
            <a:endParaRPr lang="en-US"/>
          </a:p>
        </p:txBody>
      </p:sp>
    </p:spTree>
    <p:extLst>
      <p:ext uri="{BB962C8B-B14F-4D97-AF65-F5344CB8AC3E}">
        <p14:creationId xmlns:p14="http://schemas.microsoft.com/office/powerpoint/2010/main" val="477291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 K</a:t>
            </a:r>
          </a:p>
          <a:p>
            <a:endParaRPr lang="en-US" dirty="0"/>
          </a:p>
          <a:p>
            <a:r>
              <a:rPr lang="en-US" dirty="0"/>
              <a:t>Use this slide in part to explain the Equity and Demand overlay matrix.</a:t>
            </a:r>
          </a:p>
        </p:txBody>
      </p:sp>
      <p:sp>
        <p:nvSpPr>
          <p:cNvPr id="4" name="Slide Number Placeholder 3"/>
          <p:cNvSpPr>
            <a:spLocks noGrp="1"/>
          </p:cNvSpPr>
          <p:nvPr>
            <p:ph type="sldNum" sz="quarter" idx="5"/>
          </p:nvPr>
        </p:nvSpPr>
        <p:spPr/>
        <p:txBody>
          <a:bodyPr/>
          <a:lstStyle/>
          <a:p>
            <a:fld id="{27E2DCF4-57CE-47FA-9F49-2EDE272498F8}" type="slidenum">
              <a:rPr lang="en-US" smtClean="0"/>
              <a:t>9</a:t>
            </a:fld>
            <a:endParaRPr lang="en-US"/>
          </a:p>
        </p:txBody>
      </p:sp>
    </p:spTree>
    <p:extLst>
      <p:ext uri="{BB962C8B-B14F-4D97-AF65-F5344CB8AC3E}">
        <p14:creationId xmlns:p14="http://schemas.microsoft.com/office/powerpoint/2010/main" val="3128849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511C50-0428-7EE1-6F99-3CEF7E86E46D}"/>
              </a:ext>
            </a:extLst>
          </p:cNvPr>
          <p:cNvSpPr/>
          <p:nvPr userDrawn="1"/>
        </p:nvSpPr>
        <p:spPr>
          <a:xfrm>
            <a:off x="4410075" y="5040497"/>
            <a:ext cx="7781925" cy="182880"/>
          </a:xfrm>
          <a:prstGeom prst="rect">
            <a:avLst/>
          </a:prstGeom>
          <a:solidFill>
            <a:srgbClr val="FF7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CFC4CB5-F1E8-52B9-FEA1-80AE61468E2C}"/>
              </a:ext>
            </a:extLst>
          </p:cNvPr>
          <p:cNvSpPr/>
          <p:nvPr userDrawn="1"/>
        </p:nvSpPr>
        <p:spPr>
          <a:xfrm>
            <a:off x="4410075" y="-1"/>
            <a:ext cx="7781925" cy="5048251"/>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528F0-3C0F-654D-DD04-8A1B545C4A0B}"/>
              </a:ext>
            </a:extLst>
          </p:cNvPr>
          <p:cNvSpPr>
            <a:spLocks noGrp="1"/>
          </p:cNvSpPr>
          <p:nvPr>
            <p:ph type="ctrTitle" hasCustomPrompt="1"/>
          </p:nvPr>
        </p:nvSpPr>
        <p:spPr>
          <a:xfrm>
            <a:off x="5212080" y="782955"/>
            <a:ext cx="5943600" cy="1815981"/>
          </a:xfrm>
        </p:spPr>
        <p:txBody>
          <a:bodyPr lIns="0" tIns="0" rIns="0" bIns="0" anchor="t" anchorCtr="0">
            <a:noAutofit/>
          </a:bodyPr>
          <a:lstStyle>
            <a:lvl1pPr algn="l">
              <a:defRPr sz="4800">
                <a:solidFill>
                  <a:schemeClr val="bg1"/>
                </a:solidFill>
                <a:latin typeface="Poppins ExtraBold" panose="00000900000000000000" pitchFamily="2" charset="0"/>
                <a:cs typeface="Poppins ExtraBold" panose="00000900000000000000" pitchFamily="2" charset="0"/>
              </a:defRPr>
            </a:lvl1pPr>
          </a:lstStyle>
          <a:p>
            <a:r>
              <a:rPr lang="en-US" dirty="0"/>
              <a:t>Title of your presentation here</a:t>
            </a:r>
            <a:br>
              <a:rPr lang="en-US" dirty="0"/>
            </a:br>
            <a:r>
              <a:rPr lang="en-US" dirty="0"/>
              <a:t>Line 3</a:t>
            </a:r>
          </a:p>
        </p:txBody>
      </p:sp>
      <p:pic>
        <p:nvPicPr>
          <p:cNvPr id="9" name="Graphic 8">
            <a:extLst>
              <a:ext uri="{FF2B5EF4-FFF2-40B4-BE49-F238E27FC236}">
                <a16:creationId xmlns:a16="http://schemas.microsoft.com/office/drawing/2014/main" id="{07EA26B3-B377-6941-55AB-E26B90851A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3199" y="5445659"/>
            <a:ext cx="1552575" cy="1174216"/>
          </a:xfrm>
          <a:prstGeom prst="rect">
            <a:avLst/>
          </a:prstGeom>
        </p:spPr>
      </p:pic>
      <p:sp>
        <p:nvSpPr>
          <p:cNvPr id="6" name="Subtitle 2">
            <a:extLst>
              <a:ext uri="{FF2B5EF4-FFF2-40B4-BE49-F238E27FC236}">
                <a16:creationId xmlns:a16="http://schemas.microsoft.com/office/drawing/2014/main" id="{2D6FE0CF-4ECE-8626-F8B4-D3F4562106F7}"/>
              </a:ext>
            </a:extLst>
          </p:cNvPr>
          <p:cNvSpPr>
            <a:spLocks noGrp="1"/>
          </p:cNvSpPr>
          <p:nvPr>
            <p:ph type="subTitle" idx="1" hasCustomPrompt="1"/>
          </p:nvPr>
        </p:nvSpPr>
        <p:spPr>
          <a:xfrm>
            <a:off x="5212079" y="3279569"/>
            <a:ext cx="5943600" cy="867412"/>
          </a:xfrm>
        </p:spPr>
        <p:txBody>
          <a:bodyPr lIns="0" tIns="0" rIns="0" bIns="0"/>
          <a:lstStyle>
            <a:lvl1pPr marL="0" indent="0" algn="l">
              <a:lnSpc>
                <a:spcPct val="100000"/>
              </a:lnSpc>
              <a:spcBef>
                <a:spcPts val="0"/>
              </a:spcBef>
              <a:buNone/>
              <a:defRPr sz="2400">
                <a:solidFill>
                  <a:srgbClr val="FF7F30"/>
                </a:solidFill>
                <a:latin typeface="Poppins ExtraBold" panose="00000900000000000000" pitchFamily="2" charset="0"/>
                <a:cs typeface="Poppins ExtraBold" panose="000009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a:p>
            <a:r>
              <a:rPr lang="en-US" dirty="0"/>
              <a:t>Line 2</a:t>
            </a:r>
          </a:p>
        </p:txBody>
      </p:sp>
      <p:cxnSp>
        <p:nvCxnSpPr>
          <p:cNvPr id="7" name="Straight Connector 6">
            <a:extLst>
              <a:ext uri="{FF2B5EF4-FFF2-40B4-BE49-F238E27FC236}">
                <a16:creationId xmlns:a16="http://schemas.microsoft.com/office/drawing/2014/main" id="{618CDD0B-AFD1-5FA8-4092-CA8D0C415717}"/>
              </a:ext>
            </a:extLst>
          </p:cNvPr>
          <p:cNvCxnSpPr/>
          <p:nvPr userDrawn="1"/>
        </p:nvCxnSpPr>
        <p:spPr>
          <a:xfrm>
            <a:off x="5188688" y="2971800"/>
            <a:ext cx="457200" cy="0"/>
          </a:xfrm>
          <a:prstGeom prst="line">
            <a:avLst/>
          </a:prstGeom>
          <a:ln w="38100">
            <a:solidFill>
              <a:srgbClr val="68B7E6"/>
            </a:solidFill>
            <a:prstDash val="solid"/>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7BC3138B-881F-8956-7198-E724DA4DE9DF}"/>
              </a:ext>
            </a:extLst>
          </p:cNvPr>
          <p:cNvSpPr>
            <a:spLocks noGrp="1"/>
          </p:cNvSpPr>
          <p:nvPr>
            <p:ph type="body" sz="quarter" idx="11" hasCustomPrompt="1"/>
          </p:nvPr>
        </p:nvSpPr>
        <p:spPr>
          <a:xfrm>
            <a:off x="5219700" y="4362450"/>
            <a:ext cx="4352925" cy="561975"/>
          </a:xfrm>
        </p:spPr>
        <p:txBody>
          <a:bodyPr lIns="0" tIns="0" rIns="0" bIns="0">
            <a:normAutofit/>
          </a:bodyPr>
          <a:lstStyle>
            <a:lvl1pPr marL="0" indent="0">
              <a:buNone/>
              <a:defRPr sz="2000" b="1">
                <a:solidFill>
                  <a:srgbClr val="68B7E6"/>
                </a:solidFill>
                <a:latin typeface="Poppins" panose="00000500000000000000" pitchFamily="2" charset="0"/>
                <a:cs typeface="Poppins" panose="00000500000000000000" pitchFamily="2" charset="0"/>
              </a:defRPr>
            </a:lvl1pPr>
          </a:lstStyle>
          <a:p>
            <a:r>
              <a:rPr lang="en-US" dirty="0"/>
              <a:t>01.12.23</a:t>
            </a:r>
          </a:p>
        </p:txBody>
      </p:sp>
      <p:pic>
        <p:nvPicPr>
          <p:cNvPr id="3" name="Picture Placeholder 10">
            <a:extLst>
              <a:ext uri="{FF2B5EF4-FFF2-40B4-BE49-F238E27FC236}">
                <a16:creationId xmlns:a16="http://schemas.microsoft.com/office/drawing/2014/main" id="{603840F2-79BE-5353-8F4F-D9A2E59507B3}"/>
              </a:ext>
            </a:extLst>
          </p:cNvPr>
          <p:cNvPicPr>
            <a:picLocks noChangeAspect="1"/>
          </p:cNvPicPr>
          <p:nvPr userDrawn="1"/>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57454" t="15476" r="6285"/>
          <a:stretch/>
        </p:blipFill>
        <p:spPr>
          <a:xfrm>
            <a:off x="0" y="0"/>
            <a:ext cx="4413249" cy="6858000"/>
          </a:xfrm>
          <a:prstGeom prst="rect">
            <a:avLst/>
          </a:prstGeom>
          <a:solidFill>
            <a:schemeClr val="bg1">
              <a:lumMod val="95000"/>
            </a:schemeClr>
          </a:solidFill>
          <a:ln>
            <a:noFill/>
          </a:ln>
        </p:spPr>
      </p:pic>
    </p:spTree>
    <p:extLst>
      <p:ext uri="{BB962C8B-B14F-4D97-AF65-F5344CB8AC3E}">
        <p14:creationId xmlns:p14="http://schemas.microsoft.com/office/powerpoint/2010/main" val="22691391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FC4CB5-F1E8-52B9-FEA1-80AE61468E2C}"/>
              </a:ext>
            </a:extLst>
          </p:cNvPr>
          <p:cNvSpPr/>
          <p:nvPr userDrawn="1"/>
        </p:nvSpPr>
        <p:spPr>
          <a:xfrm>
            <a:off x="0" y="0"/>
            <a:ext cx="10149840" cy="6858000"/>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528F0-3C0F-654D-DD04-8A1B545C4A0B}"/>
              </a:ext>
            </a:extLst>
          </p:cNvPr>
          <p:cNvSpPr>
            <a:spLocks noGrp="1"/>
          </p:cNvSpPr>
          <p:nvPr>
            <p:ph type="ctrTitle" hasCustomPrompt="1"/>
          </p:nvPr>
        </p:nvSpPr>
        <p:spPr>
          <a:xfrm>
            <a:off x="640079" y="1275908"/>
            <a:ext cx="8476625" cy="709684"/>
          </a:xfrm>
        </p:spPr>
        <p:txBody>
          <a:bodyPr lIns="0" tIns="0" rIns="0" bIns="0" anchor="t" anchorCtr="0">
            <a:noAutofit/>
          </a:bodyPr>
          <a:lstStyle>
            <a:lvl1pPr algn="l">
              <a:defRPr sz="4000">
                <a:solidFill>
                  <a:schemeClr val="bg1"/>
                </a:solidFill>
                <a:latin typeface="Poppins ExtraBold" panose="00000900000000000000" pitchFamily="2" charset="0"/>
                <a:cs typeface="Poppins ExtraBold" panose="00000900000000000000" pitchFamily="2" charset="0"/>
              </a:defRPr>
            </a:lvl1pPr>
          </a:lstStyle>
          <a:p>
            <a:r>
              <a:rPr lang="en-US" dirty="0"/>
              <a:t>Thank you!</a:t>
            </a:r>
          </a:p>
        </p:txBody>
      </p:sp>
      <p:pic>
        <p:nvPicPr>
          <p:cNvPr id="9" name="Graphic 8">
            <a:extLst>
              <a:ext uri="{FF2B5EF4-FFF2-40B4-BE49-F238E27FC236}">
                <a16:creationId xmlns:a16="http://schemas.microsoft.com/office/drawing/2014/main" id="{07EA26B3-B377-6941-55AB-E26B90851A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3199" y="5445659"/>
            <a:ext cx="1552575" cy="1174216"/>
          </a:xfrm>
          <a:prstGeom prst="rect">
            <a:avLst/>
          </a:prstGeom>
        </p:spPr>
      </p:pic>
      <p:sp>
        <p:nvSpPr>
          <p:cNvPr id="6" name="Subtitle 2">
            <a:extLst>
              <a:ext uri="{FF2B5EF4-FFF2-40B4-BE49-F238E27FC236}">
                <a16:creationId xmlns:a16="http://schemas.microsoft.com/office/drawing/2014/main" id="{2D6FE0CF-4ECE-8626-F8B4-D3F4562106F7}"/>
              </a:ext>
            </a:extLst>
          </p:cNvPr>
          <p:cNvSpPr>
            <a:spLocks noGrp="1"/>
          </p:cNvSpPr>
          <p:nvPr>
            <p:ph type="subTitle" idx="1" hasCustomPrompt="1"/>
          </p:nvPr>
        </p:nvSpPr>
        <p:spPr>
          <a:xfrm>
            <a:off x="628650" y="2532867"/>
            <a:ext cx="4065271" cy="3657600"/>
          </a:xfrm>
        </p:spPr>
        <p:txBody>
          <a:bodyPr lIns="0" tIns="0" rIns="0" bIns="0"/>
          <a:lstStyle>
            <a:lvl1pPr marL="0" indent="0" algn="l">
              <a:lnSpc>
                <a:spcPct val="120000"/>
              </a:lnSpc>
              <a:spcBef>
                <a:spcPts val="0"/>
              </a:spcBef>
              <a:buNone/>
              <a:defRPr sz="2400" b="1">
                <a:solidFill>
                  <a:schemeClr val="bg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Questions?</a:t>
            </a:r>
          </a:p>
          <a:p>
            <a:endParaRPr lang="en-US" dirty="0"/>
          </a:p>
          <a:p>
            <a:r>
              <a:rPr lang="en-US" dirty="0"/>
              <a:t>First Last Name</a:t>
            </a:r>
          </a:p>
          <a:p>
            <a:r>
              <a:rPr lang="en-US" dirty="0"/>
              <a:t>Position</a:t>
            </a:r>
          </a:p>
          <a:p>
            <a:r>
              <a:rPr lang="en-US" dirty="0"/>
              <a:t>Email</a:t>
            </a:r>
          </a:p>
          <a:p>
            <a:r>
              <a:rPr lang="en-US" dirty="0"/>
              <a:t>Phone #</a:t>
            </a:r>
          </a:p>
          <a:p>
            <a:endParaRPr lang="en-US" dirty="0"/>
          </a:p>
        </p:txBody>
      </p:sp>
      <p:sp>
        <p:nvSpPr>
          <p:cNvPr id="8" name="Picture Placeholder 7">
            <a:extLst>
              <a:ext uri="{FF2B5EF4-FFF2-40B4-BE49-F238E27FC236}">
                <a16:creationId xmlns:a16="http://schemas.microsoft.com/office/drawing/2014/main" id="{A9756F7C-1DB1-03A0-A3C8-BEBCBA7657C9}"/>
              </a:ext>
            </a:extLst>
          </p:cNvPr>
          <p:cNvSpPr>
            <a:spLocks noGrp="1"/>
          </p:cNvSpPr>
          <p:nvPr>
            <p:ph type="pic" sz="quarter" idx="10"/>
          </p:nvPr>
        </p:nvSpPr>
        <p:spPr>
          <a:xfrm>
            <a:off x="5852160" y="2560320"/>
            <a:ext cx="2743200" cy="2743200"/>
          </a:xfrm>
          <a:prstGeom prst="rect">
            <a:avLst/>
          </a:prstGeom>
          <a:solidFill>
            <a:schemeClr val="bg1">
              <a:lumMod val="95000"/>
            </a:schemeClr>
          </a:solidFill>
        </p:spPr>
        <p:txBody>
          <a:bodyPr lIns="228600" tIns="228600">
            <a:normAutofit/>
          </a:bodyPr>
          <a:lstStyle>
            <a:lvl1pPr>
              <a:defRPr sz="2000">
                <a:latin typeface="Poppins" panose="00000500000000000000" pitchFamily="2" charset="0"/>
                <a:cs typeface="Poppins" panose="00000500000000000000" pitchFamily="2" charset="0"/>
              </a:defRPr>
            </a:lvl1pPr>
          </a:lstStyle>
          <a:p>
            <a:endParaRPr lang="en-US" dirty="0"/>
          </a:p>
        </p:txBody>
      </p:sp>
      <p:cxnSp>
        <p:nvCxnSpPr>
          <p:cNvPr id="3" name="Straight Connector 2">
            <a:extLst>
              <a:ext uri="{FF2B5EF4-FFF2-40B4-BE49-F238E27FC236}">
                <a16:creationId xmlns:a16="http://schemas.microsoft.com/office/drawing/2014/main" id="{BD6F5F7A-7F4B-23E6-B1B8-877103FA24DC}"/>
              </a:ext>
            </a:extLst>
          </p:cNvPr>
          <p:cNvCxnSpPr/>
          <p:nvPr userDrawn="1"/>
        </p:nvCxnSpPr>
        <p:spPr>
          <a:xfrm>
            <a:off x="640080" y="2098867"/>
            <a:ext cx="457200" cy="0"/>
          </a:xfrm>
          <a:prstGeom prst="line">
            <a:avLst/>
          </a:prstGeom>
          <a:ln w="38100">
            <a:solidFill>
              <a:srgbClr val="68B7E6"/>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3A435C-7A89-22C5-9B77-4EF92B5035B1}"/>
              </a:ext>
            </a:extLst>
          </p:cNvPr>
          <p:cNvCxnSpPr>
            <a:cxnSpLocks/>
          </p:cNvCxnSpPr>
          <p:nvPr userDrawn="1"/>
        </p:nvCxnSpPr>
        <p:spPr>
          <a:xfrm>
            <a:off x="6324298" y="7402979"/>
            <a:ext cx="2747661" cy="0"/>
          </a:xfrm>
          <a:prstGeom prst="line">
            <a:avLst/>
          </a:prstGeom>
          <a:ln w="88900">
            <a:solidFill>
              <a:srgbClr val="A43C23"/>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518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1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AB6C38-4F68-0838-0A46-293C52AF1904}"/>
              </a:ext>
            </a:extLst>
          </p:cNvPr>
          <p:cNvSpPr/>
          <p:nvPr userDrawn="1"/>
        </p:nvSpPr>
        <p:spPr>
          <a:xfrm>
            <a:off x="0" y="1"/>
            <a:ext cx="12192000" cy="609076"/>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83DE1A8-95B5-76FB-0A06-BC4AC6FE909C}"/>
              </a:ext>
            </a:extLst>
          </p:cNvPr>
          <p:cNvCxnSpPr/>
          <p:nvPr userDrawn="1"/>
        </p:nvCxnSpPr>
        <p:spPr>
          <a:xfrm>
            <a:off x="0" y="604575"/>
            <a:ext cx="1219200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896DA1B-7507-8F7A-6F37-5D0B9A42F4C7}"/>
              </a:ext>
            </a:extLst>
          </p:cNvPr>
          <p:cNvSpPr txBox="1"/>
          <p:nvPr userDrawn="1"/>
        </p:nvSpPr>
        <p:spPr>
          <a:xfrm>
            <a:off x="11277600" y="199638"/>
            <a:ext cx="914400" cy="276999"/>
          </a:xfrm>
          <a:prstGeom prst="rect">
            <a:avLst/>
          </a:prstGeom>
          <a:noFill/>
        </p:spPr>
        <p:txBody>
          <a:bodyPr wrap="square" lIns="0" tIns="0" rIns="0" bIns="0" rtlCol="0" anchor="b" anchorCtr="0">
            <a:spAutoFit/>
          </a:bodyPr>
          <a:lstStyle/>
          <a:p>
            <a:pPr algn="ctr"/>
            <a:fld id="{1BBE4A68-54C8-47EB-9840-E8C662FD4D7D}" type="slidenum">
              <a:rPr lang="en-US" smtClean="0">
                <a:solidFill>
                  <a:srgbClr val="68B7E6"/>
                </a:solidFill>
                <a:latin typeface="Poppins ExtraBold" panose="00000900000000000000" pitchFamily="2" charset="0"/>
                <a:cs typeface="Poppins ExtraBold" panose="00000900000000000000" pitchFamily="2" charset="0"/>
              </a:rPr>
              <a:pPr algn="ctr"/>
              <a:t>‹#›</a:t>
            </a:fld>
            <a:endParaRPr lang="en-US" dirty="0">
              <a:solidFill>
                <a:srgbClr val="68B7E6"/>
              </a:solidFill>
              <a:latin typeface="Poppins ExtraBold" panose="00000900000000000000" pitchFamily="2" charset="0"/>
              <a:cs typeface="Poppins ExtraBold" panose="00000900000000000000" pitchFamily="2" charset="0"/>
            </a:endParaRPr>
          </a:p>
        </p:txBody>
      </p:sp>
      <p:cxnSp>
        <p:nvCxnSpPr>
          <p:cNvPr id="12" name="Straight Connector 11">
            <a:extLst>
              <a:ext uri="{FF2B5EF4-FFF2-40B4-BE49-F238E27FC236}">
                <a16:creationId xmlns:a16="http://schemas.microsoft.com/office/drawing/2014/main" id="{DE8A3C27-E802-E9F4-02CB-3F4B1A624849}"/>
              </a:ext>
            </a:extLst>
          </p:cNvPr>
          <p:cNvCxnSpPr>
            <a:cxnSpLocks/>
          </p:cNvCxnSpPr>
          <p:nvPr userDrawn="1"/>
        </p:nvCxnSpPr>
        <p:spPr>
          <a:xfrm>
            <a:off x="11247120" y="-4762"/>
            <a:ext cx="0" cy="604837"/>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C8412C89-5625-934A-EC48-7200E12D33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77525" y="122891"/>
            <a:ext cx="342900" cy="342900"/>
          </a:xfrm>
          <a:prstGeom prst="rect">
            <a:avLst/>
          </a:prstGeom>
        </p:spPr>
      </p:pic>
      <p:pic>
        <p:nvPicPr>
          <p:cNvPr id="17" name="Graphic 16">
            <a:extLst>
              <a:ext uri="{FF2B5EF4-FFF2-40B4-BE49-F238E27FC236}">
                <a16:creationId xmlns:a16="http://schemas.microsoft.com/office/drawing/2014/main" id="{501023F9-82BB-7A72-5639-D562576BA11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8035" y="151466"/>
            <a:ext cx="342900" cy="342900"/>
          </a:xfrm>
          <a:prstGeom prst="rect">
            <a:avLst/>
          </a:prstGeom>
        </p:spPr>
      </p:pic>
      <p:pic>
        <p:nvPicPr>
          <p:cNvPr id="19" name="Graphic 18">
            <a:extLst>
              <a:ext uri="{FF2B5EF4-FFF2-40B4-BE49-F238E27FC236}">
                <a16:creationId xmlns:a16="http://schemas.microsoft.com/office/drawing/2014/main" id="{33119CD7-06AD-6052-8A0B-EED9A0CF5C8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08428" y="114473"/>
            <a:ext cx="342900" cy="342900"/>
          </a:xfrm>
          <a:prstGeom prst="rect">
            <a:avLst/>
          </a:prstGeom>
        </p:spPr>
      </p:pic>
      <p:cxnSp>
        <p:nvCxnSpPr>
          <p:cNvPr id="4" name="Straight Connector 3">
            <a:extLst>
              <a:ext uri="{FF2B5EF4-FFF2-40B4-BE49-F238E27FC236}">
                <a16:creationId xmlns:a16="http://schemas.microsoft.com/office/drawing/2014/main" id="{C3DE59A7-0B5F-076E-C5D3-250CE95EFC15}"/>
              </a:ext>
            </a:extLst>
          </p:cNvPr>
          <p:cNvCxnSpPr/>
          <p:nvPr userDrawn="1"/>
        </p:nvCxnSpPr>
        <p:spPr>
          <a:xfrm>
            <a:off x="0" y="609077"/>
            <a:ext cx="1219200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DDA87C6-6DE9-8CE9-CD1B-584B848B8068}"/>
              </a:ext>
            </a:extLst>
          </p:cNvPr>
          <p:cNvSpPr/>
          <p:nvPr userDrawn="1"/>
        </p:nvSpPr>
        <p:spPr>
          <a:xfrm>
            <a:off x="0" y="6629400"/>
            <a:ext cx="12192000" cy="228600"/>
          </a:xfrm>
          <a:prstGeom prst="rect">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F5EE29-6764-393B-85AA-05B8260EC8EB}"/>
              </a:ext>
            </a:extLst>
          </p:cNvPr>
          <p:cNvSpPr txBox="1"/>
          <p:nvPr userDrawn="1"/>
        </p:nvSpPr>
        <p:spPr>
          <a:xfrm>
            <a:off x="695325" y="228600"/>
            <a:ext cx="523875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Poppins" panose="00000500000000000000" pitchFamily="2" charset="0"/>
                <a:cs typeface="Poppins" panose="00000500000000000000" pitchFamily="2" charset="0"/>
              </a:rPr>
              <a:t>walk.</a:t>
            </a:r>
            <a:r>
              <a:rPr lang="en-US" sz="1200" b="1" dirty="0">
                <a:latin typeface="Poppins" panose="00000500000000000000" pitchFamily="2" charset="0"/>
                <a:cs typeface="Poppins" panose="00000500000000000000" pitchFamily="2" charset="0"/>
              </a:rPr>
              <a:t> </a:t>
            </a:r>
            <a:r>
              <a:rPr lang="en-US" sz="1200" b="1" dirty="0">
                <a:solidFill>
                  <a:srgbClr val="68B7E6"/>
                </a:solidFill>
                <a:latin typeface="Poppins" panose="00000500000000000000" pitchFamily="2" charset="0"/>
                <a:cs typeface="Poppins" panose="00000500000000000000" pitchFamily="2" charset="0"/>
              </a:rPr>
              <a:t>roll.</a:t>
            </a:r>
            <a:r>
              <a:rPr lang="en-US" sz="1200" b="1" dirty="0">
                <a:latin typeface="Poppins" panose="00000500000000000000" pitchFamily="2" charset="0"/>
                <a:cs typeface="Poppins" panose="00000500000000000000" pitchFamily="2" charset="0"/>
              </a:rPr>
              <a:t> </a:t>
            </a:r>
            <a:r>
              <a:rPr lang="en-US" sz="1200" b="1" dirty="0" err="1">
                <a:solidFill>
                  <a:srgbClr val="FF7F30"/>
                </a:solidFill>
                <a:latin typeface="Poppins" panose="00000500000000000000" pitchFamily="2" charset="0"/>
                <a:cs typeface="Poppins" panose="00000500000000000000" pitchFamily="2" charset="0"/>
              </a:rPr>
              <a:t>illinois</a:t>
            </a:r>
            <a:r>
              <a:rPr lang="en-US" sz="1200" b="1" dirty="0">
                <a:solidFill>
                  <a:srgbClr val="FF7F30"/>
                </a:solidFill>
                <a:latin typeface="Poppins" panose="00000500000000000000" pitchFamily="2" charset="0"/>
                <a:cs typeface="Poppins" panose="00000500000000000000" pitchFamily="2" charset="0"/>
              </a:rPr>
              <a:t>. active transportation plan</a:t>
            </a:r>
          </a:p>
        </p:txBody>
      </p:sp>
    </p:spTree>
    <p:extLst>
      <p:ext uri="{BB962C8B-B14F-4D97-AF65-F5344CB8AC3E}">
        <p14:creationId xmlns:p14="http://schemas.microsoft.com/office/powerpoint/2010/main" val="2093546581"/>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511C50-0428-7EE1-6F99-3CEF7E86E46D}"/>
              </a:ext>
            </a:extLst>
          </p:cNvPr>
          <p:cNvSpPr/>
          <p:nvPr userDrawn="1"/>
        </p:nvSpPr>
        <p:spPr>
          <a:xfrm>
            <a:off x="4410076" y="0"/>
            <a:ext cx="182880" cy="6858000"/>
          </a:xfrm>
          <a:prstGeom prst="rect">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CFC4CB5-F1E8-52B9-FEA1-80AE61468E2C}"/>
              </a:ext>
            </a:extLst>
          </p:cNvPr>
          <p:cNvSpPr/>
          <p:nvPr userDrawn="1"/>
        </p:nvSpPr>
        <p:spPr>
          <a:xfrm>
            <a:off x="0" y="0"/>
            <a:ext cx="4410075" cy="6858000"/>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528F0-3C0F-654D-DD04-8A1B545C4A0B}"/>
              </a:ext>
            </a:extLst>
          </p:cNvPr>
          <p:cNvSpPr>
            <a:spLocks noGrp="1"/>
          </p:cNvSpPr>
          <p:nvPr>
            <p:ph type="ctrTitle" hasCustomPrompt="1"/>
          </p:nvPr>
        </p:nvSpPr>
        <p:spPr>
          <a:xfrm>
            <a:off x="640080" y="914400"/>
            <a:ext cx="3291840" cy="1533525"/>
          </a:xfrm>
        </p:spPr>
        <p:txBody>
          <a:bodyPr lIns="0" tIns="0" rIns="0" bIns="0" anchor="t" anchorCtr="0">
            <a:noAutofit/>
          </a:bodyPr>
          <a:lstStyle>
            <a:lvl1pPr algn="l">
              <a:defRPr sz="4800">
                <a:solidFill>
                  <a:schemeClr val="bg1"/>
                </a:solidFill>
                <a:latin typeface="Poppins ExtraBold" panose="00000900000000000000" pitchFamily="2" charset="0"/>
                <a:cs typeface="Poppins ExtraBold" panose="00000900000000000000" pitchFamily="2" charset="0"/>
              </a:defRPr>
            </a:lvl1pPr>
          </a:lstStyle>
          <a:p>
            <a:r>
              <a:rPr lang="en-US" dirty="0"/>
              <a:t>Table of Contents</a:t>
            </a:r>
          </a:p>
        </p:txBody>
      </p:sp>
      <p:pic>
        <p:nvPicPr>
          <p:cNvPr id="9" name="Graphic 8">
            <a:extLst>
              <a:ext uri="{FF2B5EF4-FFF2-40B4-BE49-F238E27FC236}">
                <a16:creationId xmlns:a16="http://schemas.microsoft.com/office/drawing/2014/main" id="{07EA26B3-B377-6941-55AB-E26B90851A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3199" y="5445659"/>
            <a:ext cx="1552575" cy="1174216"/>
          </a:xfrm>
          <a:prstGeom prst="rect">
            <a:avLst/>
          </a:prstGeom>
        </p:spPr>
      </p:pic>
      <p:sp>
        <p:nvSpPr>
          <p:cNvPr id="6" name="Subtitle 2">
            <a:extLst>
              <a:ext uri="{FF2B5EF4-FFF2-40B4-BE49-F238E27FC236}">
                <a16:creationId xmlns:a16="http://schemas.microsoft.com/office/drawing/2014/main" id="{2D6FE0CF-4ECE-8626-F8B4-D3F4562106F7}"/>
              </a:ext>
            </a:extLst>
          </p:cNvPr>
          <p:cNvSpPr>
            <a:spLocks noGrp="1"/>
          </p:cNvSpPr>
          <p:nvPr>
            <p:ph type="subTitle" idx="1" hasCustomPrompt="1"/>
          </p:nvPr>
        </p:nvSpPr>
        <p:spPr>
          <a:xfrm>
            <a:off x="5303520" y="731520"/>
            <a:ext cx="4065271" cy="5457825"/>
          </a:xfrm>
        </p:spPr>
        <p:txBody>
          <a:bodyPr lIns="0" tIns="0" rIns="0" bIns="0"/>
          <a:lstStyle>
            <a:lvl1pPr marL="0" indent="0" algn="l">
              <a:lnSpc>
                <a:spcPct val="150000"/>
              </a:lnSpc>
              <a:spcBef>
                <a:spcPts val="0"/>
              </a:spcBef>
              <a:buNone/>
              <a:defRPr sz="2400">
                <a:solidFill>
                  <a:srgbClr val="222D55"/>
                </a:solidFill>
                <a:latin typeface="Poppins ExtraBold" panose="00000900000000000000" pitchFamily="2" charset="0"/>
                <a:cs typeface="Poppins ExtraBold" panose="000009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a:p>
            <a:r>
              <a:rPr lang="en-US" dirty="0"/>
              <a:t>Section Title</a:t>
            </a:r>
          </a:p>
          <a:p>
            <a:r>
              <a:rPr lang="en-US" dirty="0"/>
              <a:t>Section Title</a:t>
            </a:r>
          </a:p>
          <a:p>
            <a:r>
              <a:rPr lang="en-US" dirty="0"/>
              <a:t>Section Title</a:t>
            </a:r>
          </a:p>
          <a:p>
            <a:r>
              <a:rPr lang="en-US" dirty="0"/>
              <a:t>Section Title</a:t>
            </a:r>
          </a:p>
          <a:p>
            <a:r>
              <a:rPr lang="en-US" dirty="0"/>
              <a:t>Section Title</a:t>
            </a:r>
          </a:p>
          <a:p>
            <a:r>
              <a:rPr lang="en-US" dirty="0"/>
              <a:t>Section Title</a:t>
            </a:r>
          </a:p>
          <a:p>
            <a:endParaRPr lang="en-US" dirty="0"/>
          </a:p>
        </p:txBody>
      </p:sp>
      <p:sp>
        <p:nvSpPr>
          <p:cNvPr id="3" name="Arrow: Chevron 2">
            <a:extLst>
              <a:ext uri="{FF2B5EF4-FFF2-40B4-BE49-F238E27FC236}">
                <a16:creationId xmlns:a16="http://schemas.microsoft.com/office/drawing/2014/main" id="{373A073E-22CB-325A-D266-EA00E55D957D}"/>
              </a:ext>
            </a:extLst>
          </p:cNvPr>
          <p:cNvSpPr/>
          <p:nvPr userDrawn="1"/>
        </p:nvSpPr>
        <p:spPr>
          <a:xfrm>
            <a:off x="680085" y="3194256"/>
            <a:ext cx="234744" cy="234744"/>
          </a:xfrm>
          <a:prstGeom prst="chevron">
            <a:avLst/>
          </a:prstGeom>
          <a:solidFill>
            <a:srgbClr val="FF7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541334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511C50-0428-7EE1-6F99-3CEF7E86E46D}"/>
              </a:ext>
            </a:extLst>
          </p:cNvPr>
          <p:cNvSpPr/>
          <p:nvPr userDrawn="1"/>
        </p:nvSpPr>
        <p:spPr>
          <a:xfrm>
            <a:off x="0" y="3533775"/>
            <a:ext cx="7781925" cy="2419350"/>
          </a:xfrm>
          <a:prstGeom prst="rect">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CFC4CB5-F1E8-52B9-FEA1-80AE61468E2C}"/>
              </a:ext>
            </a:extLst>
          </p:cNvPr>
          <p:cNvSpPr/>
          <p:nvPr userDrawn="1"/>
        </p:nvSpPr>
        <p:spPr>
          <a:xfrm>
            <a:off x="0" y="0"/>
            <a:ext cx="7781925" cy="3566160"/>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528F0-3C0F-654D-DD04-8A1B545C4A0B}"/>
              </a:ext>
            </a:extLst>
          </p:cNvPr>
          <p:cNvSpPr>
            <a:spLocks noGrp="1"/>
          </p:cNvSpPr>
          <p:nvPr>
            <p:ph type="ctrTitle" hasCustomPrompt="1"/>
          </p:nvPr>
        </p:nvSpPr>
        <p:spPr>
          <a:xfrm>
            <a:off x="822960" y="1419225"/>
            <a:ext cx="5943600" cy="1179711"/>
          </a:xfrm>
        </p:spPr>
        <p:txBody>
          <a:bodyPr lIns="0" tIns="0" rIns="0" bIns="0" anchor="t" anchorCtr="0">
            <a:noAutofit/>
          </a:bodyPr>
          <a:lstStyle>
            <a:lvl1pPr algn="l">
              <a:defRPr sz="4800">
                <a:solidFill>
                  <a:schemeClr val="bg1"/>
                </a:solidFill>
                <a:latin typeface="Poppins ExtraBold" panose="00000900000000000000" pitchFamily="2" charset="0"/>
                <a:cs typeface="Poppins ExtraBold" panose="00000900000000000000" pitchFamily="2" charset="0"/>
              </a:defRPr>
            </a:lvl1pPr>
          </a:lstStyle>
          <a:p>
            <a:r>
              <a:rPr lang="en-US" dirty="0"/>
              <a:t>Title of section here</a:t>
            </a:r>
          </a:p>
        </p:txBody>
      </p:sp>
      <p:sp>
        <p:nvSpPr>
          <p:cNvPr id="6" name="Subtitle 2">
            <a:extLst>
              <a:ext uri="{FF2B5EF4-FFF2-40B4-BE49-F238E27FC236}">
                <a16:creationId xmlns:a16="http://schemas.microsoft.com/office/drawing/2014/main" id="{2D6FE0CF-4ECE-8626-F8B4-D3F4562106F7}"/>
              </a:ext>
            </a:extLst>
          </p:cNvPr>
          <p:cNvSpPr>
            <a:spLocks noGrp="1"/>
          </p:cNvSpPr>
          <p:nvPr>
            <p:ph type="subTitle" idx="1" hasCustomPrompt="1"/>
          </p:nvPr>
        </p:nvSpPr>
        <p:spPr>
          <a:xfrm>
            <a:off x="1280160" y="4055745"/>
            <a:ext cx="4815840" cy="867412"/>
          </a:xfrm>
        </p:spPr>
        <p:txBody>
          <a:bodyPr lIns="0" tIns="0" rIns="0" bIns="0"/>
          <a:lstStyle>
            <a:lvl1pPr marL="0" indent="0" algn="l">
              <a:lnSpc>
                <a:spcPct val="100000"/>
              </a:lnSpc>
              <a:spcBef>
                <a:spcPts val="0"/>
              </a:spcBef>
              <a:buNone/>
              <a:defRPr sz="2400">
                <a:solidFill>
                  <a:srgbClr val="222D55"/>
                </a:solidFill>
                <a:latin typeface="Poppins ExtraBold" panose="00000900000000000000" pitchFamily="2" charset="0"/>
                <a:cs typeface="Poppins ExtraBold" panose="000009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a:p>
            <a:r>
              <a:rPr lang="en-US" dirty="0"/>
              <a:t>Line 2</a:t>
            </a:r>
          </a:p>
        </p:txBody>
      </p:sp>
      <p:sp>
        <p:nvSpPr>
          <p:cNvPr id="3" name="Picture Placeholder 10">
            <a:extLst>
              <a:ext uri="{FF2B5EF4-FFF2-40B4-BE49-F238E27FC236}">
                <a16:creationId xmlns:a16="http://schemas.microsoft.com/office/drawing/2014/main" id="{75A1DE03-8F8A-755F-AF7B-FD759EA4AA6E}"/>
              </a:ext>
            </a:extLst>
          </p:cNvPr>
          <p:cNvSpPr>
            <a:spLocks noGrp="1"/>
          </p:cNvSpPr>
          <p:nvPr>
            <p:ph type="pic" sz="quarter" idx="10"/>
          </p:nvPr>
        </p:nvSpPr>
        <p:spPr>
          <a:xfrm>
            <a:off x="7788275" y="0"/>
            <a:ext cx="4403725" cy="6858000"/>
          </a:xfrm>
          <a:solidFill>
            <a:schemeClr val="bg1">
              <a:lumMod val="95000"/>
            </a:schemeClr>
          </a:solidFill>
        </p:spPr>
        <p:txBody>
          <a:bodyPr lIns="457200" tIns="457200" anchor="t"/>
          <a:lstStyle>
            <a:lvl1pPr algn="l">
              <a:defRPr>
                <a:latin typeface="Poppins" panose="00000500000000000000" pitchFamily="2" charset="0"/>
                <a:cs typeface="Poppins" panose="00000500000000000000" pitchFamily="2" charset="0"/>
              </a:defRPr>
            </a:lvl1pPr>
          </a:lstStyle>
          <a:p>
            <a:endParaRPr lang="en-US" dirty="0"/>
          </a:p>
        </p:txBody>
      </p:sp>
      <p:sp>
        <p:nvSpPr>
          <p:cNvPr id="7" name="Arrow: Chevron 6">
            <a:extLst>
              <a:ext uri="{FF2B5EF4-FFF2-40B4-BE49-F238E27FC236}">
                <a16:creationId xmlns:a16="http://schemas.microsoft.com/office/drawing/2014/main" id="{5858ED7B-BD4A-4195-A846-86842CF3AD17}"/>
              </a:ext>
            </a:extLst>
          </p:cNvPr>
          <p:cNvSpPr/>
          <p:nvPr userDrawn="1"/>
        </p:nvSpPr>
        <p:spPr>
          <a:xfrm>
            <a:off x="822960" y="4099130"/>
            <a:ext cx="234744" cy="23474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Graphic 9">
            <a:extLst>
              <a:ext uri="{FF2B5EF4-FFF2-40B4-BE49-F238E27FC236}">
                <a16:creationId xmlns:a16="http://schemas.microsoft.com/office/drawing/2014/main" id="{1010C5F7-E1D4-57E6-1613-0C5DFA362D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9128" y="6247908"/>
            <a:ext cx="342900" cy="342900"/>
          </a:xfrm>
          <a:prstGeom prst="rect">
            <a:avLst/>
          </a:prstGeom>
        </p:spPr>
      </p:pic>
      <p:pic>
        <p:nvPicPr>
          <p:cNvPr id="12" name="Graphic 11">
            <a:extLst>
              <a:ext uri="{FF2B5EF4-FFF2-40B4-BE49-F238E27FC236}">
                <a16:creationId xmlns:a16="http://schemas.microsoft.com/office/drawing/2014/main" id="{DE428156-66CB-2663-05F0-F49D232E03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638" y="6276483"/>
            <a:ext cx="342900" cy="342900"/>
          </a:xfrm>
          <a:prstGeom prst="rect">
            <a:avLst/>
          </a:prstGeom>
        </p:spPr>
      </p:pic>
      <p:pic>
        <p:nvPicPr>
          <p:cNvPr id="13" name="Graphic 12">
            <a:extLst>
              <a:ext uri="{FF2B5EF4-FFF2-40B4-BE49-F238E27FC236}">
                <a16:creationId xmlns:a16="http://schemas.microsoft.com/office/drawing/2014/main" id="{F8712A98-ACD9-7234-591B-611DF8C1F45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0031" y="6239490"/>
            <a:ext cx="342900" cy="342900"/>
          </a:xfrm>
          <a:prstGeom prst="rect">
            <a:avLst/>
          </a:prstGeom>
        </p:spPr>
      </p:pic>
      <p:sp>
        <p:nvSpPr>
          <p:cNvPr id="8" name="Rectangle 7">
            <a:extLst>
              <a:ext uri="{FF2B5EF4-FFF2-40B4-BE49-F238E27FC236}">
                <a16:creationId xmlns:a16="http://schemas.microsoft.com/office/drawing/2014/main" id="{D5D5DDF8-5D6A-3E98-160A-973D36307A26}"/>
              </a:ext>
            </a:extLst>
          </p:cNvPr>
          <p:cNvSpPr/>
          <p:nvPr userDrawn="1"/>
        </p:nvSpPr>
        <p:spPr>
          <a:xfrm>
            <a:off x="0" y="5769515"/>
            <a:ext cx="7781925" cy="182880"/>
          </a:xfrm>
          <a:prstGeom prst="rect">
            <a:avLst/>
          </a:prstGeom>
          <a:solidFill>
            <a:srgbClr val="FF7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35721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511C50-0428-7EE1-6F99-3CEF7E86E46D}"/>
              </a:ext>
            </a:extLst>
          </p:cNvPr>
          <p:cNvSpPr/>
          <p:nvPr userDrawn="1"/>
        </p:nvSpPr>
        <p:spPr>
          <a:xfrm>
            <a:off x="0" y="3533775"/>
            <a:ext cx="12192000" cy="2419350"/>
          </a:xfrm>
          <a:prstGeom prst="rect">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CFC4CB5-F1E8-52B9-FEA1-80AE61468E2C}"/>
              </a:ext>
            </a:extLst>
          </p:cNvPr>
          <p:cNvSpPr/>
          <p:nvPr userDrawn="1"/>
        </p:nvSpPr>
        <p:spPr>
          <a:xfrm>
            <a:off x="0" y="0"/>
            <a:ext cx="12192000" cy="3566160"/>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528F0-3C0F-654D-DD04-8A1B545C4A0B}"/>
              </a:ext>
            </a:extLst>
          </p:cNvPr>
          <p:cNvSpPr>
            <a:spLocks noGrp="1"/>
          </p:cNvSpPr>
          <p:nvPr>
            <p:ph type="ctrTitle" hasCustomPrompt="1"/>
          </p:nvPr>
        </p:nvSpPr>
        <p:spPr>
          <a:xfrm>
            <a:off x="822959" y="1419225"/>
            <a:ext cx="9144000" cy="1179711"/>
          </a:xfrm>
        </p:spPr>
        <p:txBody>
          <a:bodyPr lIns="0" tIns="0" rIns="0" bIns="0" anchor="t" anchorCtr="0">
            <a:noAutofit/>
          </a:bodyPr>
          <a:lstStyle>
            <a:lvl1pPr algn="l">
              <a:defRPr sz="4800">
                <a:solidFill>
                  <a:schemeClr val="bg1"/>
                </a:solidFill>
                <a:latin typeface="Poppins ExtraBold" panose="00000900000000000000" pitchFamily="2" charset="0"/>
                <a:cs typeface="Poppins ExtraBold" panose="00000900000000000000" pitchFamily="2" charset="0"/>
              </a:defRPr>
            </a:lvl1pPr>
          </a:lstStyle>
          <a:p>
            <a:r>
              <a:rPr lang="en-US" dirty="0"/>
              <a:t>Title of section here</a:t>
            </a:r>
          </a:p>
        </p:txBody>
      </p:sp>
      <p:sp>
        <p:nvSpPr>
          <p:cNvPr id="6" name="Subtitle 2">
            <a:extLst>
              <a:ext uri="{FF2B5EF4-FFF2-40B4-BE49-F238E27FC236}">
                <a16:creationId xmlns:a16="http://schemas.microsoft.com/office/drawing/2014/main" id="{2D6FE0CF-4ECE-8626-F8B4-D3F4562106F7}"/>
              </a:ext>
            </a:extLst>
          </p:cNvPr>
          <p:cNvSpPr>
            <a:spLocks noGrp="1"/>
          </p:cNvSpPr>
          <p:nvPr>
            <p:ph type="subTitle" idx="1" hasCustomPrompt="1"/>
          </p:nvPr>
        </p:nvSpPr>
        <p:spPr>
          <a:xfrm>
            <a:off x="1280160" y="4055745"/>
            <a:ext cx="7315200" cy="867412"/>
          </a:xfrm>
        </p:spPr>
        <p:txBody>
          <a:bodyPr lIns="0" tIns="0" rIns="0" bIns="0"/>
          <a:lstStyle>
            <a:lvl1pPr marL="0" indent="0" algn="l">
              <a:lnSpc>
                <a:spcPct val="100000"/>
              </a:lnSpc>
              <a:spcBef>
                <a:spcPts val="0"/>
              </a:spcBef>
              <a:buNone/>
              <a:defRPr sz="2400">
                <a:solidFill>
                  <a:srgbClr val="222D55"/>
                </a:solidFill>
                <a:latin typeface="Poppins ExtraBold" panose="00000900000000000000" pitchFamily="2" charset="0"/>
                <a:cs typeface="Poppins ExtraBold" panose="000009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a:p>
            <a:r>
              <a:rPr lang="en-US" dirty="0"/>
              <a:t>Line 2</a:t>
            </a:r>
          </a:p>
        </p:txBody>
      </p:sp>
      <p:sp>
        <p:nvSpPr>
          <p:cNvPr id="7" name="Arrow: Chevron 6">
            <a:extLst>
              <a:ext uri="{FF2B5EF4-FFF2-40B4-BE49-F238E27FC236}">
                <a16:creationId xmlns:a16="http://schemas.microsoft.com/office/drawing/2014/main" id="{5858ED7B-BD4A-4195-A846-86842CF3AD17}"/>
              </a:ext>
            </a:extLst>
          </p:cNvPr>
          <p:cNvSpPr/>
          <p:nvPr userDrawn="1"/>
        </p:nvSpPr>
        <p:spPr>
          <a:xfrm>
            <a:off x="822960" y="4099130"/>
            <a:ext cx="234744" cy="234744"/>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Graphic 9">
            <a:extLst>
              <a:ext uri="{FF2B5EF4-FFF2-40B4-BE49-F238E27FC236}">
                <a16:creationId xmlns:a16="http://schemas.microsoft.com/office/drawing/2014/main" id="{1010C5F7-E1D4-57E6-1613-0C5DFA362D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9128" y="6247908"/>
            <a:ext cx="342900" cy="342900"/>
          </a:xfrm>
          <a:prstGeom prst="rect">
            <a:avLst/>
          </a:prstGeom>
        </p:spPr>
      </p:pic>
      <p:pic>
        <p:nvPicPr>
          <p:cNvPr id="12" name="Graphic 11">
            <a:extLst>
              <a:ext uri="{FF2B5EF4-FFF2-40B4-BE49-F238E27FC236}">
                <a16:creationId xmlns:a16="http://schemas.microsoft.com/office/drawing/2014/main" id="{DE428156-66CB-2663-05F0-F49D232E03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638" y="6276483"/>
            <a:ext cx="342900" cy="342900"/>
          </a:xfrm>
          <a:prstGeom prst="rect">
            <a:avLst/>
          </a:prstGeom>
        </p:spPr>
      </p:pic>
      <p:pic>
        <p:nvPicPr>
          <p:cNvPr id="13" name="Graphic 12">
            <a:extLst>
              <a:ext uri="{FF2B5EF4-FFF2-40B4-BE49-F238E27FC236}">
                <a16:creationId xmlns:a16="http://schemas.microsoft.com/office/drawing/2014/main" id="{F8712A98-ACD9-7234-591B-611DF8C1F45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0031" y="6239490"/>
            <a:ext cx="342900" cy="342900"/>
          </a:xfrm>
          <a:prstGeom prst="rect">
            <a:avLst/>
          </a:prstGeom>
        </p:spPr>
      </p:pic>
      <p:sp>
        <p:nvSpPr>
          <p:cNvPr id="11" name="Rectangle 10">
            <a:extLst>
              <a:ext uri="{FF2B5EF4-FFF2-40B4-BE49-F238E27FC236}">
                <a16:creationId xmlns:a16="http://schemas.microsoft.com/office/drawing/2014/main" id="{2764FF19-F4A5-F8D8-088A-6BE2305B25DE}"/>
              </a:ext>
            </a:extLst>
          </p:cNvPr>
          <p:cNvSpPr/>
          <p:nvPr userDrawn="1"/>
        </p:nvSpPr>
        <p:spPr>
          <a:xfrm>
            <a:off x="0" y="5759355"/>
            <a:ext cx="12192000" cy="193040"/>
          </a:xfrm>
          <a:prstGeom prst="rect">
            <a:avLst/>
          </a:prstGeom>
          <a:solidFill>
            <a:srgbClr val="FF7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9187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AB6C38-4F68-0838-0A46-293C52AF1904}"/>
              </a:ext>
            </a:extLst>
          </p:cNvPr>
          <p:cNvSpPr/>
          <p:nvPr userDrawn="1"/>
        </p:nvSpPr>
        <p:spPr>
          <a:xfrm>
            <a:off x="0" y="0"/>
            <a:ext cx="12192000" cy="1989961"/>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55502-DD71-DFE8-C596-2F80EEC69FDA}"/>
              </a:ext>
            </a:extLst>
          </p:cNvPr>
          <p:cNvSpPr>
            <a:spLocks noGrp="1"/>
          </p:cNvSpPr>
          <p:nvPr>
            <p:ph type="title" hasCustomPrompt="1"/>
          </p:nvPr>
        </p:nvSpPr>
        <p:spPr>
          <a:xfrm>
            <a:off x="685800" y="607575"/>
            <a:ext cx="10058400" cy="1371600"/>
          </a:xfrm>
        </p:spPr>
        <p:txBody>
          <a:bodyPr lIns="0" tIns="0" rIns="0" bIns="0" anchor="ctr" anchorCtr="0">
            <a:noAutofit/>
          </a:bodyPr>
          <a:lstStyle>
            <a:lvl1pPr>
              <a:lnSpc>
                <a:spcPct val="100000"/>
              </a:lnSpc>
              <a:defRPr sz="3600">
                <a:solidFill>
                  <a:schemeClr val="bg1"/>
                </a:solidFill>
                <a:latin typeface="Poppins ExtraBold" panose="00000900000000000000" pitchFamily="2" charset="0"/>
                <a:cs typeface="Poppins ExtraBold" panose="00000900000000000000" pitchFamily="2" charset="0"/>
              </a:defRPr>
            </a:lvl1pPr>
          </a:lstStyle>
          <a:p>
            <a:r>
              <a:rPr lang="en-US" dirty="0"/>
              <a:t>Heading goes here</a:t>
            </a:r>
            <a:br>
              <a:rPr lang="en-US" dirty="0"/>
            </a:br>
            <a:r>
              <a:rPr lang="en-US" dirty="0"/>
              <a:t>Heading line 2</a:t>
            </a:r>
          </a:p>
        </p:txBody>
      </p:sp>
      <p:sp>
        <p:nvSpPr>
          <p:cNvPr id="3" name="Content Placeholder 2">
            <a:extLst>
              <a:ext uri="{FF2B5EF4-FFF2-40B4-BE49-F238E27FC236}">
                <a16:creationId xmlns:a16="http://schemas.microsoft.com/office/drawing/2014/main" id="{1F7A11F5-3B8F-2B67-21D8-BA56C13FACF5}"/>
              </a:ext>
            </a:extLst>
          </p:cNvPr>
          <p:cNvSpPr>
            <a:spLocks noGrp="1"/>
          </p:cNvSpPr>
          <p:nvPr>
            <p:ph idx="1"/>
          </p:nvPr>
        </p:nvSpPr>
        <p:spPr>
          <a:xfrm>
            <a:off x="685800" y="2509284"/>
            <a:ext cx="10744200" cy="3657600"/>
          </a:xfrm>
        </p:spPr>
        <p:txBody>
          <a:bodyPr lIns="0" tIns="0" rIns="0" bIns="0">
            <a:normAutofit/>
          </a:bodyPr>
          <a:lstStyle>
            <a:lvl1pPr marL="228600" indent="-228600">
              <a:lnSpc>
                <a:spcPct val="120000"/>
              </a:lnSpc>
              <a:buClr>
                <a:srgbClr val="A43C23"/>
              </a:buClr>
              <a:buFont typeface="Poppins ExtraBold" panose="00000900000000000000" pitchFamily="2" charset="0"/>
              <a:buChar char="&gt;"/>
              <a:defRPr sz="2400">
                <a:latin typeface="Poppins" panose="00000500000000000000" pitchFamily="2" charset="0"/>
                <a:cs typeface="Poppins" panose="00000500000000000000" pitchFamily="2" charset="0"/>
              </a:defRPr>
            </a:lvl1pPr>
            <a:lvl2pPr marL="685800" indent="-228600">
              <a:lnSpc>
                <a:spcPct val="120000"/>
              </a:lnSpc>
              <a:buClr>
                <a:srgbClr val="A43C23"/>
              </a:buClr>
              <a:buFont typeface="Wingdings" panose="05000000000000000000" pitchFamily="2" charset="2"/>
              <a:buChar char="w"/>
              <a:defRPr sz="2000">
                <a:latin typeface="Poppins" panose="00000500000000000000" pitchFamily="2" charset="0"/>
                <a:cs typeface="Poppins" panose="00000500000000000000" pitchFamily="2" charset="0"/>
              </a:defRPr>
            </a:lvl2pPr>
            <a:lvl3pPr marL="1143000" indent="-228600">
              <a:lnSpc>
                <a:spcPct val="120000"/>
              </a:lnSpc>
              <a:buClr>
                <a:srgbClr val="A43C23"/>
              </a:buClr>
              <a:buFont typeface="Poppins" panose="00000500000000000000" pitchFamily="2" charset="0"/>
              <a:buChar char="»"/>
              <a:defRPr sz="1800">
                <a:latin typeface="Poppins" panose="00000500000000000000" pitchFamily="2" charset="0"/>
                <a:cs typeface="Poppins" panose="00000500000000000000" pitchFamily="2" charset="0"/>
              </a:defRPr>
            </a:lvl3pPr>
            <a:lvl4pPr marL="1600200" indent="-228600">
              <a:lnSpc>
                <a:spcPct val="120000"/>
              </a:lnSpc>
              <a:buClr>
                <a:srgbClr val="A43C23"/>
              </a:buClr>
              <a:buFont typeface="Wingdings" panose="05000000000000000000" pitchFamily="2" charset="2"/>
              <a:buChar char="§"/>
              <a:defRPr sz="1600">
                <a:latin typeface="Poppins" panose="00000500000000000000" pitchFamily="2" charset="0"/>
                <a:cs typeface="Poppins" panose="00000500000000000000" pitchFamily="2" charset="0"/>
              </a:defRPr>
            </a:lvl4pPr>
            <a:lvl5pPr>
              <a:lnSpc>
                <a:spcPct val="120000"/>
              </a:lnSpc>
              <a:buClr>
                <a:srgbClr val="A43C23"/>
              </a:buClr>
              <a:defRPr sz="1600">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F83DE1A8-95B5-76FB-0A06-BC4AC6FE909C}"/>
              </a:ext>
            </a:extLst>
          </p:cNvPr>
          <p:cNvCxnSpPr/>
          <p:nvPr userDrawn="1"/>
        </p:nvCxnSpPr>
        <p:spPr>
          <a:xfrm>
            <a:off x="0" y="604575"/>
            <a:ext cx="1219200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896DA1B-7507-8F7A-6F37-5D0B9A42F4C7}"/>
              </a:ext>
            </a:extLst>
          </p:cNvPr>
          <p:cNvSpPr txBox="1"/>
          <p:nvPr userDrawn="1"/>
        </p:nvSpPr>
        <p:spPr>
          <a:xfrm>
            <a:off x="11277600" y="199638"/>
            <a:ext cx="914400" cy="276999"/>
          </a:xfrm>
          <a:prstGeom prst="rect">
            <a:avLst/>
          </a:prstGeom>
          <a:noFill/>
        </p:spPr>
        <p:txBody>
          <a:bodyPr wrap="square" lIns="0" tIns="0" rIns="0" bIns="0" rtlCol="0" anchor="b" anchorCtr="0">
            <a:spAutoFit/>
          </a:bodyPr>
          <a:lstStyle/>
          <a:p>
            <a:pPr algn="ctr"/>
            <a:fld id="{1BBE4A68-54C8-47EB-9840-E8C662FD4D7D}" type="slidenum">
              <a:rPr lang="en-US" smtClean="0">
                <a:solidFill>
                  <a:srgbClr val="68B7E6"/>
                </a:solidFill>
                <a:latin typeface="Poppins ExtraBold" panose="00000900000000000000" pitchFamily="2" charset="0"/>
                <a:cs typeface="Poppins ExtraBold" panose="00000900000000000000" pitchFamily="2" charset="0"/>
              </a:rPr>
              <a:pPr algn="ctr"/>
              <a:t>‹#›</a:t>
            </a:fld>
            <a:endParaRPr lang="en-US" dirty="0">
              <a:solidFill>
                <a:srgbClr val="68B7E6"/>
              </a:solidFill>
              <a:latin typeface="Poppins ExtraBold" panose="00000900000000000000" pitchFamily="2" charset="0"/>
              <a:cs typeface="Poppins ExtraBold" panose="00000900000000000000" pitchFamily="2" charset="0"/>
            </a:endParaRPr>
          </a:p>
        </p:txBody>
      </p:sp>
      <p:cxnSp>
        <p:nvCxnSpPr>
          <p:cNvPr id="12" name="Straight Connector 11">
            <a:extLst>
              <a:ext uri="{FF2B5EF4-FFF2-40B4-BE49-F238E27FC236}">
                <a16:creationId xmlns:a16="http://schemas.microsoft.com/office/drawing/2014/main" id="{DE8A3C27-E802-E9F4-02CB-3F4B1A624849}"/>
              </a:ext>
            </a:extLst>
          </p:cNvPr>
          <p:cNvCxnSpPr>
            <a:cxnSpLocks/>
          </p:cNvCxnSpPr>
          <p:nvPr userDrawn="1"/>
        </p:nvCxnSpPr>
        <p:spPr>
          <a:xfrm>
            <a:off x="11247120" y="-4762"/>
            <a:ext cx="0" cy="604837"/>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C8412C89-5625-934A-EC48-7200E12D33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7525" y="122891"/>
            <a:ext cx="342900" cy="342900"/>
          </a:xfrm>
          <a:prstGeom prst="rect">
            <a:avLst/>
          </a:prstGeom>
        </p:spPr>
      </p:pic>
      <p:pic>
        <p:nvPicPr>
          <p:cNvPr id="17" name="Graphic 16">
            <a:extLst>
              <a:ext uri="{FF2B5EF4-FFF2-40B4-BE49-F238E27FC236}">
                <a16:creationId xmlns:a16="http://schemas.microsoft.com/office/drawing/2014/main" id="{501023F9-82BB-7A72-5639-D562576BA11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78035" y="151466"/>
            <a:ext cx="342900" cy="342900"/>
          </a:xfrm>
          <a:prstGeom prst="rect">
            <a:avLst/>
          </a:prstGeom>
        </p:spPr>
      </p:pic>
      <p:pic>
        <p:nvPicPr>
          <p:cNvPr id="19" name="Graphic 18">
            <a:extLst>
              <a:ext uri="{FF2B5EF4-FFF2-40B4-BE49-F238E27FC236}">
                <a16:creationId xmlns:a16="http://schemas.microsoft.com/office/drawing/2014/main" id="{33119CD7-06AD-6052-8A0B-EED9A0CF5C8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08428" y="114473"/>
            <a:ext cx="342900" cy="342900"/>
          </a:xfrm>
          <a:prstGeom prst="rect">
            <a:avLst/>
          </a:prstGeom>
        </p:spPr>
      </p:pic>
      <p:cxnSp>
        <p:nvCxnSpPr>
          <p:cNvPr id="4" name="Straight Connector 3">
            <a:extLst>
              <a:ext uri="{FF2B5EF4-FFF2-40B4-BE49-F238E27FC236}">
                <a16:creationId xmlns:a16="http://schemas.microsoft.com/office/drawing/2014/main" id="{C3DE59A7-0B5F-076E-C5D3-250CE95EFC15}"/>
              </a:ext>
            </a:extLst>
          </p:cNvPr>
          <p:cNvCxnSpPr/>
          <p:nvPr userDrawn="1"/>
        </p:nvCxnSpPr>
        <p:spPr>
          <a:xfrm>
            <a:off x="0" y="1992629"/>
            <a:ext cx="1219200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DDA87C6-6DE9-8CE9-CD1B-584B848B8068}"/>
              </a:ext>
            </a:extLst>
          </p:cNvPr>
          <p:cNvSpPr/>
          <p:nvPr userDrawn="1"/>
        </p:nvSpPr>
        <p:spPr>
          <a:xfrm>
            <a:off x="0" y="6629400"/>
            <a:ext cx="12192000" cy="228600"/>
          </a:xfrm>
          <a:prstGeom prst="rect">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F5EE29-6764-393B-85AA-05B8260EC8EB}"/>
              </a:ext>
            </a:extLst>
          </p:cNvPr>
          <p:cNvSpPr txBox="1"/>
          <p:nvPr userDrawn="1"/>
        </p:nvSpPr>
        <p:spPr>
          <a:xfrm>
            <a:off x="695325" y="228600"/>
            <a:ext cx="523875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Poppins" panose="00000500000000000000" pitchFamily="2" charset="0"/>
                <a:cs typeface="Poppins" panose="00000500000000000000" pitchFamily="2" charset="0"/>
              </a:rPr>
              <a:t>walk.</a:t>
            </a:r>
            <a:r>
              <a:rPr lang="en-US" sz="1200" b="1" dirty="0">
                <a:latin typeface="Poppins" panose="00000500000000000000" pitchFamily="2" charset="0"/>
                <a:cs typeface="Poppins" panose="00000500000000000000" pitchFamily="2" charset="0"/>
              </a:rPr>
              <a:t> </a:t>
            </a:r>
            <a:r>
              <a:rPr lang="en-US" sz="1200" b="1" dirty="0">
                <a:solidFill>
                  <a:srgbClr val="68B7E6"/>
                </a:solidFill>
                <a:latin typeface="Poppins" panose="00000500000000000000" pitchFamily="2" charset="0"/>
                <a:cs typeface="Poppins" panose="00000500000000000000" pitchFamily="2" charset="0"/>
              </a:rPr>
              <a:t>roll.</a:t>
            </a:r>
            <a:r>
              <a:rPr lang="en-US" sz="1200" b="1" dirty="0">
                <a:latin typeface="Poppins" panose="00000500000000000000" pitchFamily="2" charset="0"/>
                <a:cs typeface="Poppins" panose="00000500000000000000" pitchFamily="2" charset="0"/>
              </a:rPr>
              <a:t> </a:t>
            </a:r>
            <a:r>
              <a:rPr lang="en-US" sz="1200" b="1" dirty="0" err="1">
                <a:solidFill>
                  <a:srgbClr val="FF7F30"/>
                </a:solidFill>
                <a:latin typeface="Poppins" panose="00000500000000000000" pitchFamily="2" charset="0"/>
                <a:cs typeface="Poppins" panose="00000500000000000000" pitchFamily="2" charset="0"/>
              </a:rPr>
              <a:t>illinois</a:t>
            </a:r>
            <a:r>
              <a:rPr lang="en-US" sz="1200" b="1" dirty="0">
                <a:solidFill>
                  <a:srgbClr val="FF7F30"/>
                </a:solidFill>
                <a:latin typeface="Poppins" panose="00000500000000000000" pitchFamily="2" charset="0"/>
                <a:cs typeface="Poppins" panose="00000500000000000000" pitchFamily="2" charset="0"/>
              </a:rPr>
              <a:t>. active transportation plan</a:t>
            </a:r>
          </a:p>
        </p:txBody>
      </p:sp>
    </p:spTree>
    <p:extLst>
      <p:ext uri="{BB962C8B-B14F-4D97-AF65-F5344CB8AC3E}">
        <p14:creationId xmlns:p14="http://schemas.microsoft.com/office/powerpoint/2010/main" val="1389764647"/>
      </p:ext>
    </p:extLst>
  </p:cSld>
  <p:clrMapOvr>
    <a:masterClrMapping/>
  </p:clrMapOvr>
  <p:hf sldNum="0"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AB6C38-4F68-0838-0A46-293C52AF1904}"/>
              </a:ext>
            </a:extLst>
          </p:cNvPr>
          <p:cNvSpPr/>
          <p:nvPr userDrawn="1"/>
        </p:nvSpPr>
        <p:spPr>
          <a:xfrm>
            <a:off x="0" y="0"/>
            <a:ext cx="12192000" cy="1989961"/>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55502-DD71-DFE8-C596-2F80EEC69FDA}"/>
              </a:ext>
            </a:extLst>
          </p:cNvPr>
          <p:cNvSpPr>
            <a:spLocks noGrp="1"/>
          </p:cNvSpPr>
          <p:nvPr>
            <p:ph type="title" hasCustomPrompt="1"/>
          </p:nvPr>
        </p:nvSpPr>
        <p:spPr>
          <a:xfrm>
            <a:off x="685800" y="607575"/>
            <a:ext cx="10058400" cy="1371600"/>
          </a:xfrm>
        </p:spPr>
        <p:txBody>
          <a:bodyPr lIns="0" tIns="0" rIns="0" bIns="0" anchor="ctr" anchorCtr="0">
            <a:noAutofit/>
          </a:bodyPr>
          <a:lstStyle>
            <a:lvl1pPr>
              <a:lnSpc>
                <a:spcPct val="100000"/>
              </a:lnSpc>
              <a:defRPr sz="3600">
                <a:solidFill>
                  <a:schemeClr val="bg1"/>
                </a:solidFill>
                <a:latin typeface="Poppins ExtraBold" panose="00000900000000000000" pitchFamily="2" charset="0"/>
                <a:cs typeface="Poppins ExtraBold" panose="00000900000000000000" pitchFamily="2" charset="0"/>
              </a:defRPr>
            </a:lvl1pPr>
          </a:lstStyle>
          <a:p>
            <a:r>
              <a:rPr lang="en-US" dirty="0"/>
              <a:t>Heading goes here</a:t>
            </a:r>
            <a:br>
              <a:rPr lang="en-US" dirty="0"/>
            </a:br>
            <a:r>
              <a:rPr lang="en-US" dirty="0"/>
              <a:t>Heading line 2</a:t>
            </a:r>
          </a:p>
        </p:txBody>
      </p:sp>
      <p:cxnSp>
        <p:nvCxnSpPr>
          <p:cNvPr id="9" name="Straight Connector 8">
            <a:extLst>
              <a:ext uri="{FF2B5EF4-FFF2-40B4-BE49-F238E27FC236}">
                <a16:creationId xmlns:a16="http://schemas.microsoft.com/office/drawing/2014/main" id="{F83DE1A8-95B5-76FB-0A06-BC4AC6FE909C}"/>
              </a:ext>
            </a:extLst>
          </p:cNvPr>
          <p:cNvCxnSpPr/>
          <p:nvPr userDrawn="1"/>
        </p:nvCxnSpPr>
        <p:spPr>
          <a:xfrm>
            <a:off x="0" y="604575"/>
            <a:ext cx="1219200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896DA1B-7507-8F7A-6F37-5D0B9A42F4C7}"/>
              </a:ext>
            </a:extLst>
          </p:cNvPr>
          <p:cNvSpPr txBox="1"/>
          <p:nvPr userDrawn="1"/>
        </p:nvSpPr>
        <p:spPr>
          <a:xfrm>
            <a:off x="11277600" y="199638"/>
            <a:ext cx="914400" cy="276999"/>
          </a:xfrm>
          <a:prstGeom prst="rect">
            <a:avLst/>
          </a:prstGeom>
          <a:noFill/>
        </p:spPr>
        <p:txBody>
          <a:bodyPr wrap="square" lIns="0" tIns="0" rIns="0" bIns="0" rtlCol="0" anchor="b" anchorCtr="0">
            <a:spAutoFit/>
          </a:bodyPr>
          <a:lstStyle/>
          <a:p>
            <a:pPr algn="ctr"/>
            <a:fld id="{1BBE4A68-54C8-47EB-9840-E8C662FD4D7D}" type="slidenum">
              <a:rPr lang="en-US" smtClean="0">
                <a:solidFill>
                  <a:srgbClr val="68B7E6"/>
                </a:solidFill>
                <a:latin typeface="Poppins ExtraBold" panose="00000900000000000000" pitchFamily="2" charset="0"/>
                <a:cs typeface="Poppins ExtraBold" panose="00000900000000000000" pitchFamily="2" charset="0"/>
              </a:rPr>
              <a:pPr algn="ctr"/>
              <a:t>‹#›</a:t>
            </a:fld>
            <a:endParaRPr lang="en-US" dirty="0">
              <a:solidFill>
                <a:srgbClr val="68B7E6"/>
              </a:solidFill>
              <a:latin typeface="Poppins ExtraBold" panose="00000900000000000000" pitchFamily="2" charset="0"/>
              <a:cs typeface="Poppins ExtraBold" panose="00000900000000000000" pitchFamily="2" charset="0"/>
            </a:endParaRPr>
          </a:p>
        </p:txBody>
      </p:sp>
      <p:cxnSp>
        <p:nvCxnSpPr>
          <p:cNvPr id="12" name="Straight Connector 11">
            <a:extLst>
              <a:ext uri="{FF2B5EF4-FFF2-40B4-BE49-F238E27FC236}">
                <a16:creationId xmlns:a16="http://schemas.microsoft.com/office/drawing/2014/main" id="{DE8A3C27-E802-E9F4-02CB-3F4B1A624849}"/>
              </a:ext>
            </a:extLst>
          </p:cNvPr>
          <p:cNvCxnSpPr>
            <a:cxnSpLocks/>
          </p:cNvCxnSpPr>
          <p:nvPr userDrawn="1"/>
        </p:nvCxnSpPr>
        <p:spPr>
          <a:xfrm>
            <a:off x="11247120" y="-4762"/>
            <a:ext cx="0" cy="604837"/>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C8412C89-5625-934A-EC48-7200E12D33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7525" y="122891"/>
            <a:ext cx="342900" cy="342900"/>
          </a:xfrm>
          <a:prstGeom prst="rect">
            <a:avLst/>
          </a:prstGeom>
        </p:spPr>
      </p:pic>
      <p:pic>
        <p:nvPicPr>
          <p:cNvPr id="17" name="Graphic 16">
            <a:extLst>
              <a:ext uri="{FF2B5EF4-FFF2-40B4-BE49-F238E27FC236}">
                <a16:creationId xmlns:a16="http://schemas.microsoft.com/office/drawing/2014/main" id="{501023F9-82BB-7A72-5639-D562576BA11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78035" y="151466"/>
            <a:ext cx="342900" cy="342900"/>
          </a:xfrm>
          <a:prstGeom prst="rect">
            <a:avLst/>
          </a:prstGeom>
        </p:spPr>
      </p:pic>
      <p:pic>
        <p:nvPicPr>
          <p:cNvPr id="19" name="Graphic 18">
            <a:extLst>
              <a:ext uri="{FF2B5EF4-FFF2-40B4-BE49-F238E27FC236}">
                <a16:creationId xmlns:a16="http://schemas.microsoft.com/office/drawing/2014/main" id="{33119CD7-06AD-6052-8A0B-EED9A0CF5C8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08428" y="114473"/>
            <a:ext cx="342900" cy="342900"/>
          </a:xfrm>
          <a:prstGeom prst="rect">
            <a:avLst/>
          </a:prstGeom>
        </p:spPr>
      </p:pic>
      <p:cxnSp>
        <p:nvCxnSpPr>
          <p:cNvPr id="4" name="Straight Connector 3">
            <a:extLst>
              <a:ext uri="{FF2B5EF4-FFF2-40B4-BE49-F238E27FC236}">
                <a16:creationId xmlns:a16="http://schemas.microsoft.com/office/drawing/2014/main" id="{C3DE59A7-0B5F-076E-C5D3-250CE95EFC15}"/>
              </a:ext>
            </a:extLst>
          </p:cNvPr>
          <p:cNvCxnSpPr/>
          <p:nvPr userDrawn="1"/>
        </p:nvCxnSpPr>
        <p:spPr>
          <a:xfrm>
            <a:off x="0" y="1992629"/>
            <a:ext cx="1219200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DDA87C6-6DE9-8CE9-CD1B-584B848B8068}"/>
              </a:ext>
            </a:extLst>
          </p:cNvPr>
          <p:cNvSpPr/>
          <p:nvPr userDrawn="1"/>
        </p:nvSpPr>
        <p:spPr>
          <a:xfrm>
            <a:off x="0" y="6629400"/>
            <a:ext cx="12192000" cy="228600"/>
          </a:xfrm>
          <a:prstGeom prst="rect">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F5EE29-6764-393B-85AA-05B8260EC8EB}"/>
              </a:ext>
            </a:extLst>
          </p:cNvPr>
          <p:cNvSpPr txBox="1"/>
          <p:nvPr userDrawn="1"/>
        </p:nvSpPr>
        <p:spPr>
          <a:xfrm>
            <a:off x="695325" y="228600"/>
            <a:ext cx="523875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Poppins" panose="00000500000000000000" pitchFamily="2" charset="0"/>
                <a:cs typeface="Poppins" panose="00000500000000000000" pitchFamily="2" charset="0"/>
              </a:rPr>
              <a:t>walk.</a:t>
            </a:r>
            <a:r>
              <a:rPr lang="en-US" sz="1200" b="1" dirty="0">
                <a:latin typeface="Poppins" panose="00000500000000000000" pitchFamily="2" charset="0"/>
                <a:cs typeface="Poppins" panose="00000500000000000000" pitchFamily="2" charset="0"/>
              </a:rPr>
              <a:t> </a:t>
            </a:r>
            <a:r>
              <a:rPr lang="en-US" sz="1200" b="1" dirty="0">
                <a:solidFill>
                  <a:srgbClr val="68B7E6"/>
                </a:solidFill>
                <a:latin typeface="Poppins" panose="00000500000000000000" pitchFamily="2" charset="0"/>
                <a:cs typeface="Poppins" panose="00000500000000000000" pitchFamily="2" charset="0"/>
              </a:rPr>
              <a:t>roll.</a:t>
            </a:r>
            <a:r>
              <a:rPr lang="en-US" sz="1200" b="1" dirty="0">
                <a:latin typeface="Poppins" panose="00000500000000000000" pitchFamily="2" charset="0"/>
                <a:cs typeface="Poppins" panose="00000500000000000000" pitchFamily="2" charset="0"/>
              </a:rPr>
              <a:t> </a:t>
            </a:r>
            <a:r>
              <a:rPr lang="en-US" sz="1200" b="1" dirty="0" err="1">
                <a:solidFill>
                  <a:srgbClr val="FF7F30"/>
                </a:solidFill>
                <a:latin typeface="Poppins" panose="00000500000000000000" pitchFamily="2" charset="0"/>
                <a:cs typeface="Poppins" panose="00000500000000000000" pitchFamily="2" charset="0"/>
              </a:rPr>
              <a:t>illinois</a:t>
            </a:r>
            <a:r>
              <a:rPr lang="en-US" sz="1200" b="1" dirty="0">
                <a:solidFill>
                  <a:srgbClr val="FF7F30"/>
                </a:solidFill>
                <a:latin typeface="Poppins" panose="00000500000000000000" pitchFamily="2" charset="0"/>
                <a:cs typeface="Poppins" panose="00000500000000000000" pitchFamily="2" charset="0"/>
              </a:rPr>
              <a:t>. active transportation plan</a:t>
            </a:r>
          </a:p>
        </p:txBody>
      </p:sp>
      <p:sp>
        <p:nvSpPr>
          <p:cNvPr id="5" name="Content Placeholder 2">
            <a:extLst>
              <a:ext uri="{FF2B5EF4-FFF2-40B4-BE49-F238E27FC236}">
                <a16:creationId xmlns:a16="http://schemas.microsoft.com/office/drawing/2014/main" id="{022D705D-22AE-72A8-B4C1-E0F86984E2B1}"/>
              </a:ext>
            </a:extLst>
          </p:cNvPr>
          <p:cNvSpPr>
            <a:spLocks noGrp="1"/>
          </p:cNvSpPr>
          <p:nvPr>
            <p:ph idx="1"/>
          </p:nvPr>
        </p:nvSpPr>
        <p:spPr>
          <a:xfrm>
            <a:off x="685800" y="2514600"/>
            <a:ext cx="5029200" cy="3657600"/>
          </a:xfrm>
        </p:spPr>
        <p:txBody>
          <a:bodyPr lIns="0" tIns="0" rIns="0" bIns="0">
            <a:normAutofit/>
          </a:bodyPr>
          <a:lstStyle>
            <a:lvl1pPr marL="228600" indent="-228600">
              <a:lnSpc>
                <a:spcPct val="120000"/>
              </a:lnSpc>
              <a:buClr>
                <a:srgbClr val="A43C23"/>
              </a:buClr>
              <a:buFont typeface="Poppins ExtraBold" panose="00000900000000000000" pitchFamily="2" charset="0"/>
              <a:buChar char="&gt;"/>
              <a:defRPr sz="2400">
                <a:solidFill>
                  <a:schemeClr val="tx1"/>
                </a:solidFill>
                <a:latin typeface="Poppins" panose="00000500000000000000" pitchFamily="2" charset="0"/>
                <a:cs typeface="Poppins" panose="00000500000000000000" pitchFamily="2" charset="0"/>
              </a:defRPr>
            </a:lvl1pPr>
            <a:lvl2pPr marL="685800" indent="-228600">
              <a:lnSpc>
                <a:spcPct val="120000"/>
              </a:lnSpc>
              <a:buClr>
                <a:srgbClr val="A43C23"/>
              </a:buClr>
              <a:buFont typeface="Wingdings" panose="05000000000000000000" pitchFamily="2" charset="2"/>
              <a:buChar char="w"/>
              <a:defRPr sz="2000">
                <a:latin typeface="Poppins" panose="00000500000000000000" pitchFamily="2" charset="0"/>
                <a:cs typeface="Poppins" panose="00000500000000000000" pitchFamily="2" charset="0"/>
              </a:defRPr>
            </a:lvl2pPr>
            <a:lvl3pPr marL="1143000" indent="-228600">
              <a:lnSpc>
                <a:spcPct val="120000"/>
              </a:lnSpc>
              <a:buClr>
                <a:srgbClr val="A43C23"/>
              </a:buClr>
              <a:buFont typeface="Poppins" panose="00000500000000000000" pitchFamily="2" charset="0"/>
              <a:buChar char="»"/>
              <a:defRPr sz="1800">
                <a:latin typeface="Poppins" panose="00000500000000000000" pitchFamily="2" charset="0"/>
                <a:cs typeface="Poppins" panose="00000500000000000000" pitchFamily="2" charset="0"/>
              </a:defRPr>
            </a:lvl3pPr>
            <a:lvl4pPr marL="1600200" indent="-228600">
              <a:lnSpc>
                <a:spcPct val="120000"/>
              </a:lnSpc>
              <a:buClr>
                <a:srgbClr val="A43C23"/>
              </a:buClr>
              <a:buFont typeface="Wingdings" panose="05000000000000000000" pitchFamily="2" charset="2"/>
              <a:buChar char="§"/>
              <a:defRPr sz="1600">
                <a:latin typeface="Poppins" panose="00000500000000000000" pitchFamily="2" charset="0"/>
                <a:cs typeface="Poppins" panose="00000500000000000000" pitchFamily="2" charset="0"/>
              </a:defRPr>
            </a:lvl4pPr>
            <a:lvl5pPr>
              <a:lnSpc>
                <a:spcPct val="120000"/>
              </a:lnSpc>
              <a:buClr>
                <a:srgbClr val="A43C23"/>
              </a:buClr>
              <a:defRPr sz="1600">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58A94A43-71AA-D48B-990F-241C6A4C491A}"/>
              </a:ext>
            </a:extLst>
          </p:cNvPr>
          <p:cNvSpPr>
            <a:spLocks noGrp="1"/>
          </p:cNvSpPr>
          <p:nvPr>
            <p:ph idx="10"/>
          </p:nvPr>
        </p:nvSpPr>
        <p:spPr>
          <a:xfrm>
            <a:off x="6492240" y="2514600"/>
            <a:ext cx="5029200" cy="3657600"/>
          </a:xfrm>
        </p:spPr>
        <p:txBody>
          <a:bodyPr lIns="0" tIns="0" rIns="0" bIns="0">
            <a:normAutofit/>
          </a:bodyPr>
          <a:lstStyle>
            <a:lvl1pPr marL="228600" indent="-228600">
              <a:lnSpc>
                <a:spcPct val="120000"/>
              </a:lnSpc>
              <a:buClr>
                <a:srgbClr val="A43C23"/>
              </a:buClr>
              <a:buFont typeface="Poppins ExtraBold" panose="00000900000000000000" pitchFamily="2" charset="0"/>
              <a:buChar char="&gt;"/>
              <a:defRPr sz="2400">
                <a:solidFill>
                  <a:schemeClr val="tx1"/>
                </a:solidFill>
                <a:latin typeface="Poppins" panose="00000500000000000000" pitchFamily="2" charset="0"/>
                <a:cs typeface="Poppins" panose="00000500000000000000" pitchFamily="2" charset="0"/>
              </a:defRPr>
            </a:lvl1pPr>
            <a:lvl2pPr marL="685800" indent="-228600">
              <a:lnSpc>
                <a:spcPct val="120000"/>
              </a:lnSpc>
              <a:buClr>
                <a:srgbClr val="A43C23"/>
              </a:buClr>
              <a:buFont typeface="Wingdings" panose="05000000000000000000" pitchFamily="2" charset="2"/>
              <a:buChar char="w"/>
              <a:defRPr sz="2000">
                <a:latin typeface="Poppins" panose="00000500000000000000" pitchFamily="2" charset="0"/>
                <a:cs typeface="Poppins" panose="00000500000000000000" pitchFamily="2" charset="0"/>
              </a:defRPr>
            </a:lvl2pPr>
            <a:lvl3pPr marL="1143000" indent="-228600">
              <a:lnSpc>
                <a:spcPct val="120000"/>
              </a:lnSpc>
              <a:buClr>
                <a:srgbClr val="A43C23"/>
              </a:buClr>
              <a:buFont typeface="Poppins" panose="00000500000000000000" pitchFamily="2" charset="0"/>
              <a:buChar char="»"/>
              <a:defRPr sz="1800">
                <a:latin typeface="Poppins" panose="00000500000000000000" pitchFamily="2" charset="0"/>
                <a:cs typeface="Poppins" panose="00000500000000000000" pitchFamily="2" charset="0"/>
              </a:defRPr>
            </a:lvl3pPr>
            <a:lvl4pPr marL="1600200" indent="-228600">
              <a:lnSpc>
                <a:spcPct val="120000"/>
              </a:lnSpc>
              <a:buClr>
                <a:srgbClr val="A43C23"/>
              </a:buClr>
              <a:buFont typeface="Wingdings" panose="05000000000000000000" pitchFamily="2" charset="2"/>
              <a:buChar char="§"/>
              <a:defRPr sz="1600">
                <a:latin typeface="Poppins" panose="00000500000000000000" pitchFamily="2" charset="0"/>
                <a:cs typeface="Poppins" panose="00000500000000000000" pitchFamily="2" charset="0"/>
              </a:defRPr>
            </a:lvl4pPr>
            <a:lvl5pPr>
              <a:lnSpc>
                <a:spcPct val="120000"/>
              </a:lnSpc>
              <a:buClr>
                <a:srgbClr val="A43C23"/>
              </a:buClr>
              <a:defRPr sz="1600">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6421788"/>
      </p:ext>
    </p:extLst>
  </p:cSld>
  <p:clrMapOvr>
    <a:masterClrMapping/>
  </p:clrMapOvr>
  <p:hf sldNum="0"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AB6C38-4F68-0838-0A46-293C52AF1904}"/>
              </a:ext>
            </a:extLst>
          </p:cNvPr>
          <p:cNvSpPr/>
          <p:nvPr userDrawn="1"/>
        </p:nvSpPr>
        <p:spPr>
          <a:xfrm>
            <a:off x="0" y="0"/>
            <a:ext cx="12192000" cy="1989961"/>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55502-DD71-DFE8-C596-2F80EEC69FDA}"/>
              </a:ext>
            </a:extLst>
          </p:cNvPr>
          <p:cNvSpPr>
            <a:spLocks noGrp="1"/>
          </p:cNvSpPr>
          <p:nvPr>
            <p:ph type="title" hasCustomPrompt="1"/>
          </p:nvPr>
        </p:nvSpPr>
        <p:spPr>
          <a:xfrm>
            <a:off x="685800" y="607575"/>
            <a:ext cx="5029200" cy="1371600"/>
          </a:xfrm>
        </p:spPr>
        <p:txBody>
          <a:bodyPr lIns="0" tIns="0" rIns="0" bIns="0" anchor="ctr" anchorCtr="0">
            <a:normAutofit/>
          </a:bodyPr>
          <a:lstStyle>
            <a:lvl1pPr>
              <a:lnSpc>
                <a:spcPct val="100000"/>
              </a:lnSpc>
              <a:defRPr sz="3600">
                <a:solidFill>
                  <a:schemeClr val="bg1"/>
                </a:solidFill>
                <a:latin typeface="Poppins ExtraBold" panose="00000900000000000000" pitchFamily="2" charset="0"/>
                <a:cs typeface="Poppins ExtraBold" panose="00000900000000000000" pitchFamily="2" charset="0"/>
              </a:defRPr>
            </a:lvl1pPr>
          </a:lstStyle>
          <a:p>
            <a:r>
              <a:rPr lang="en-US" dirty="0"/>
              <a:t>Heading goes here</a:t>
            </a:r>
            <a:br>
              <a:rPr lang="en-US" dirty="0"/>
            </a:br>
            <a:r>
              <a:rPr lang="en-US" dirty="0"/>
              <a:t>Heading line 2</a:t>
            </a:r>
          </a:p>
        </p:txBody>
      </p:sp>
      <p:cxnSp>
        <p:nvCxnSpPr>
          <p:cNvPr id="9" name="Straight Connector 8">
            <a:extLst>
              <a:ext uri="{FF2B5EF4-FFF2-40B4-BE49-F238E27FC236}">
                <a16:creationId xmlns:a16="http://schemas.microsoft.com/office/drawing/2014/main" id="{F83DE1A8-95B5-76FB-0A06-BC4AC6FE909C}"/>
              </a:ext>
            </a:extLst>
          </p:cNvPr>
          <p:cNvCxnSpPr/>
          <p:nvPr userDrawn="1"/>
        </p:nvCxnSpPr>
        <p:spPr>
          <a:xfrm>
            <a:off x="0" y="604575"/>
            <a:ext cx="1219200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896DA1B-7507-8F7A-6F37-5D0B9A42F4C7}"/>
              </a:ext>
            </a:extLst>
          </p:cNvPr>
          <p:cNvSpPr txBox="1"/>
          <p:nvPr userDrawn="1"/>
        </p:nvSpPr>
        <p:spPr>
          <a:xfrm>
            <a:off x="11277600" y="199638"/>
            <a:ext cx="914400" cy="276999"/>
          </a:xfrm>
          <a:prstGeom prst="rect">
            <a:avLst/>
          </a:prstGeom>
          <a:noFill/>
        </p:spPr>
        <p:txBody>
          <a:bodyPr wrap="square" lIns="0" tIns="0" rIns="0" bIns="0" rtlCol="0" anchor="b" anchorCtr="0">
            <a:spAutoFit/>
          </a:bodyPr>
          <a:lstStyle/>
          <a:p>
            <a:pPr algn="ctr"/>
            <a:fld id="{1BBE4A68-54C8-47EB-9840-E8C662FD4D7D}" type="slidenum">
              <a:rPr lang="en-US" smtClean="0">
                <a:solidFill>
                  <a:srgbClr val="68B7E6"/>
                </a:solidFill>
                <a:latin typeface="Poppins ExtraBold" panose="00000900000000000000" pitchFamily="2" charset="0"/>
                <a:cs typeface="Poppins ExtraBold" panose="00000900000000000000" pitchFamily="2" charset="0"/>
              </a:rPr>
              <a:pPr algn="ctr"/>
              <a:t>‹#›</a:t>
            </a:fld>
            <a:endParaRPr lang="en-US" dirty="0">
              <a:solidFill>
                <a:srgbClr val="68B7E6"/>
              </a:solidFill>
              <a:latin typeface="Poppins ExtraBold" panose="00000900000000000000" pitchFamily="2" charset="0"/>
              <a:cs typeface="Poppins ExtraBold" panose="00000900000000000000" pitchFamily="2" charset="0"/>
            </a:endParaRPr>
          </a:p>
        </p:txBody>
      </p:sp>
      <p:cxnSp>
        <p:nvCxnSpPr>
          <p:cNvPr id="12" name="Straight Connector 11">
            <a:extLst>
              <a:ext uri="{FF2B5EF4-FFF2-40B4-BE49-F238E27FC236}">
                <a16:creationId xmlns:a16="http://schemas.microsoft.com/office/drawing/2014/main" id="{DE8A3C27-E802-E9F4-02CB-3F4B1A624849}"/>
              </a:ext>
            </a:extLst>
          </p:cNvPr>
          <p:cNvCxnSpPr>
            <a:cxnSpLocks/>
          </p:cNvCxnSpPr>
          <p:nvPr userDrawn="1"/>
        </p:nvCxnSpPr>
        <p:spPr>
          <a:xfrm>
            <a:off x="11247120" y="-4762"/>
            <a:ext cx="0" cy="604837"/>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C8412C89-5625-934A-EC48-7200E12D33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7525" y="122891"/>
            <a:ext cx="342900" cy="342900"/>
          </a:xfrm>
          <a:prstGeom prst="rect">
            <a:avLst/>
          </a:prstGeom>
        </p:spPr>
      </p:pic>
      <p:pic>
        <p:nvPicPr>
          <p:cNvPr id="17" name="Graphic 16">
            <a:extLst>
              <a:ext uri="{FF2B5EF4-FFF2-40B4-BE49-F238E27FC236}">
                <a16:creationId xmlns:a16="http://schemas.microsoft.com/office/drawing/2014/main" id="{501023F9-82BB-7A72-5639-D562576BA11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78035" y="151466"/>
            <a:ext cx="342900" cy="342900"/>
          </a:xfrm>
          <a:prstGeom prst="rect">
            <a:avLst/>
          </a:prstGeom>
        </p:spPr>
      </p:pic>
      <p:pic>
        <p:nvPicPr>
          <p:cNvPr id="19" name="Graphic 18">
            <a:extLst>
              <a:ext uri="{FF2B5EF4-FFF2-40B4-BE49-F238E27FC236}">
                <a16:creationId xmlns:a16="http://schemas.microsoft.com/office/drawing/2014/main" id="{33119CD7-06AD-6052-8A0B-EED9A0CF5C8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08428" y="114473"/>
            <a:ext cx="342900" cy="342900"/>
          </a:xfrm>
          <a:prstGeom prst="rect">
            <a:avLst/>
          </a:prstGeom>
        </p:spPr>
      </p:pic>
      <p:cxnSp>
        <p:nvCxnSpPr>
          <p:cNvPr id="4" name="Straight Connector 3">
            <a:extLst>
              <a:ext uri="{FF2B5EF4-FFF2-40B4-BE49-F238E27FC236}">
                <a16:creationId xmlns:a16="http://schemas.microsoft.com/office/drawing/2014/main" id="{C3DE59A7-0B5F-076E-C5D3-250CE95EFC15}"/>
              </a:ext>
            </a:extLst>
          </p:cNvPr>
          <p:cNvCxnSpPr/>
          <p:nvPr userDrawn="1"/>
        </p:nvCxnSpPr>
        <p:spPr>
          <a:xfrm>
            <a:off x="0" y="1992629"/>
            <a:ext cx="1219200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DDA87C6-6DE9-8CE9-CD1B-584B848B8068}"/>
              </a:ext>
            </a:extLst>
          </p:cNvPr>
          <p:cNvSpPr/>
          <p:nvPr userDrawn="1"/>
        </p:nvSpPr>
        <p:spPr>
          <a:xfrm>
            <a:off x="0" y="6629400"/>
            <a:ext cx="12192000" cy="228600"/>
          </a:xfrm>
          <a:prstGeom prst="rect">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F5EE29-6764-393B-85AA-05B8260EC8EB}"/>
              </a:ext>
            </a:extLst>
          </p:cNvPr>
          <p:cNvSpPr txBox="1"/>
          <p:nvPr userDrawn="1"/>
        </p:nvSpPr>
        <p:spPr>
          <a:xfrm>
            <a:off x="695325" y="228600"/>
            <a:ext cx="523875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Poppins" panose="00000500000000000000" pitchFamily="2" charset="0"/>
                <a:cs typeface="Poppins" panose="00000500000000000000" pitchFamily="2" charset="0"/>
              </a:rPr>
              <a:t>walk.</a:t>
            </a:r>
            <a:r>
              <a:rPr lang="en-US" sz="1200" b="1" dirty="0">
                <a:latin typeface="Poppins" panose="00000500000000000000" pitchFamily="2" charset="0"/>
                <a:cs typeface="Poppins" panose="00000500000000000000" pitchFamily="2" charset="0"/>
              </a:rPr>
              <a:t> </a:t>
            </a:r>
            <a:r>
              <a:rPr lang="en-US" sz="1200" b="1" dirty="0">
                <a:solidFill>
                  <a:srgbClr val="68B7E6"/>
                </a:solidFill>
                <a:latin typeface="Poppins" panose="00000500000000000000" pitchFamily="2" charset="0"/>
                <a:cs typeface="Poppins" panose="00000500000000000000" pitchFamily="2" charset="0"/>
              </a:rPr>
              <a:t>roll.</a:t>
            </a:r>
            <a:r>
              <a:rPr lang="en-US" sz="1200" b="1" dirty="0">
                <a:latin typeface="Poppins" panose="00000500000000000000" pitchFamily="2" charset="0"/>
                <a:cs typeface="Poppins" panose="00000500000000000000" pitchFamily="2" charset="0"/>
              </a:rPr>
              <a:t> </a:t>
            </a:r>
            <a:r>
              <a:rPr lang="en-US" sz="1200" b="1" dirty="0" err="1">
                <a:solidFill>
                  <a:srgbClr val="FF7F30"/>
                </a:solidFill>
                <a:latin typeface="Poppins" panose="00000500000000000000" pitchFamily="2" charset="0"/>
                <a:cs typeface="Poppins" panose="00000500000000000000" pitchFamily="2" charset="0"/>
              </a:rPr>
              <a:t>illinois</a:t>
            </a:r>
            <a:r>
              <a:rPr lang="en-US" sz="1200" b="1" dirty="0">
                <a:solidFill>
                  <a:srgbClr val="FF7F30"/>
                </a:solidFill>
                <a:latin typeface="Poppins" panose="00000500000000000000" pitchFamily="2" charset="0"/>
                <a:cs typeface="Poppins" panose="00000500000000000000" pitchFamily="2" charset="0"/>
              </a:rPr>
              <a:t>. active transportation plan</a:t>
            </a:r>
          </a:p>
        </p:txBody>
      </p:sp>
      <p:sp>
        <p:nvSpPr>
          <p:cNvPr id="3" name="Picture Placeholder 8">
            <a:extLst>
              <a:ext uri="{FF2B5EF4-FFF2-40B4-BE49-F238E27FC236}">
                <a16:creationId xmlns:a16="http://schemas.microsoft.com/office/drawing/2014/main" id="{AFAC5557-AA8F-419E-79E0-C617A9C9917D}"/>
              </a:ext>
            </a:extLst>
          </p:cNvPr>
          <p:cNvSpPr>
            <a:spLocks noGrp="1"/>
          </p:cNvSpPr>
          <p:nvPr>
            <p:ph type="pic" sz="quarter" idx="12"/>
          </p:nvPr>
        </p:nvSpPr>
        <p:spPr>
          <a:xfrm>
            <a:off x="6492240" y="1005840"/>
            <a:ext cx="5029200" cy="5120640"/>
          </a:xfrm>
          <a:solidFill>
            <a:schemeClr val="bg1">
              <a:lumMod val="95000"/>
            </a:schemeClr>
          </a:solidFill>
        </p:spPr>
        <p:txBody>
          <a:bodyPr lIns="457200" tIns="457200"/>
          <a:lstStyle>
            <a:lvl1pPr>
              <a:defRPr>
                <a:latin typeface="Poppins" panose="00000500000000000000" pitchFamily="2" charset="0"/>
                <a:cs typeface="Poppins" panose="00000500000000000000" pitchFamily="2" charset="0"/>
              </a:defRPr>
            </a:lvl1pPr>
          </a:lstStyle>
          <a:p>
            <a:endParaRPr lang="en-US" dirty="0"/>
          </a:p>
        </p:txBody>
      </p:sp>
      <p:sp>
        <p:nvSpPr>
          <p:cNvPr id="13" name="Content Placeholder 2">
            <a:extLst>
              <a:ext uri="{FF2B5EF4-FFF2-40B4-BE49-F238E27FC236}">
                <a16:creationId xmlns:a16="http://schemas.microsoft.com/office/drawing/2014/main" id="{7352BF82-321E-1965-F3E6-9A95E3A4C366}"/>
              </a:ext>
            </a:extLst>
          </p:cNvPr>
          <p:cNvSpPr>
            <a:spLocks noGrp="1"/>
          </p:cNvSpPr>
          <p:nvPr>
            <p:ph idx="1"/>
          </p:nvPr>
        </p:nvSpPr>
        <p:spPr>
          <a:xfrm>
            <a:off x="685800" y="2514600"/>
            <a:ext cx="5029200" cy="3657600"/>
          </a:xfrm>
        </p:spPr>
        <p:txBody>
          <a:bodyPr lIns="0" tIns="0" rIns="0" bIns="0">
            <a:normAutofit/>
          </a:bodyPr>
          <a:lstStyle>
            <a:lvl1pPr marL="228600" indent="-228600">
              <a:lnSpc>
                <a:spcPct val="120000"/>
              </a:lnSpc>
              <a:buClr>
                <a:srgbClr val="A43C23"/>
              </a:buClr>
              <a:buFont typeface="Poppins ExtraBold" panose="00000900000000000000" pitchFamily="2" charset="0"/>
              <a:buChar char="&gt;"/>
              <a:defRPr sz="2400">
                <a:solidFill>
                  <a:schemeClr val="tx1"/>
                </a:solidFill>
                <a:latin typeface="Poppins" panose="00000500000000000000" pitchFamily="2" charset="0"/>
                <a:cs typeface="Poppins" panose="00000500000000000000" pitchFamily="2" charset="0"/>
              </a:defRPr>
            </a:lvl1pPr>
            <a:lvl2pPr marL="685800" indent="-228600">
              <a:lnSpc>
                <a:spcPct val="120000"/>
              </a:lnSpc>
              <a:buClr>
                <a:srgbClr val="A43C23"/>
              </a:buClr>
              <a:buFont typeface="Wingdings" panose="05000000000000000000" pitchFamily="2" charset="2"/>
              <a:buChar char="w"/>
              <a:defRPr sz="2000">
                <a:latin typeface="Poppins" panose="00000500000000000000" pitchFamily="2" charset="0"/>
                <a:cs typeface="Poppins" panose="00000500000000000000" pitchFamily="2" charset="0"/>
              </a:defRPr>
            </a:lvl2pPr>
            <a:lvl3pPr marL="1143000" indent="-228600">
              <a:lnSpc>
                <a:spcPct val="120000"/>
              </a:lnSpc>
              <a:buClr>
                <a:srgbClr val="A43C23"/>
              </a:buClr>
              <a:buFont typeface="Poppins" panose="00000500000000000000" pitchFamily="2" charset="0"/>
              <a:buChar char="»"/>
              <a:defRPr sz="1800">
                <a:latin typeface="Poppins" panose="00000500000000000000" pitchFamily="2" charset="0"/>
                <a:cs typeface="Poppins" panose="00000500000000000000" pitchFamily="2" charset="0"/>
              </a:defRPr>
            </a:lvl3pPr>
            <a:lvl4pPr marL="1600200" indent="-228600">
              <a:lnSpc>
                <a:spcPct val="120000"/>
              </a:lnSpc>
              <a:buClr>
                <a:srgbClr val="A43C23"/>
              </a:buClr>
              <a:buFont typeface="Wingdings" panose="05000000000000000000" pitchFamily="2" charset="2"/>
              <a:buChar char="§"/>
              <a:defRPr sz="1600">
                <a:latin typeface="Poppins" panose="00000500000000000000" pitchFamily="2" charset="0"/>
                <a:cs typeface="Poppins" panose="00000500000000000000" pitchFamily="2" charset="0"/>
              </a:defRPr>
            </a:lvl4pPr>
            <a:lvl5pPr>
              <a:lnSpc>
                <a:spcPct val="120000"/>
              </a:lnSpc>
              <a:buClr>
                <a:srgbClr val="A43C23"/>
              </a:buClr>
              <a:defRPr sz="1600">
                <a:latin typeface="Poppins" panose="00000500000000000000" pitchFamily="2" charset="0"/>
                <a:cs typeface="Poppins"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7910010"/>
      </p:ext>
    </p:extLst>
  </p:cSld>
  <p:clrMapOvr>
    <a:masterClrMapping/>
  </p:clrMapOvr>
  <p:hf sldNum="0"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AB6C38-4F68-0838-0A46-293C52AF1904}"/>
              </a:ext>
            </a:extLst>
          </p:cNvPr>
          <p:cNvSpPr/>
          <p:nvPr userDrawn="1"/>
        </p:nvSpPr>
        <p:spPr>
          <a:xfrm>
            <a:off x="0" y="0"/>
            <a:ext cx="12192000" cy="1989961"/>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83DE1A8-95B5-76FB-0A06-BC4AC6FE909C}"/>
              </a:ext>
            </a:extLst>
          </p:cNvPr>
          <p:cNvCxnSpPr/>
          <p:nvPr userDrawn="1"/>
        </p:nvCxnSpPr>
        <p:spPr>
          <a:xfrm>
            <a:off x="0" y="604575"/>
            <a:ext cx="1219200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896DA1B-7507-8F7A-6F37-5D0B9A42F4C7}"/>
              </a:ext>
            </a:extLst>
          </p:cNvPr>
          <p:cNvSpPr txBox="1"/>
          <p:nvPr userDrawn="1"/>
        </p:nvSpPr>
        <p:spPr>
          <a:xfrm>
            <a:off x="11277600" y="199638"/>
            <a:ext cx="914400" cy="276999"/>
          </a:xfrm>
          <a:prstGeom prst="rect">
            <a:avLst/>
          </a:prstGeom>
          <a:noFill/>
        </p:spPr>
        <p:txBody>
          <a:bodyPr wrap="square" lIns="0" tIns="0" rIns="0" bIns="0" rtlCol="0" anchor="b" anchorCtr="0">
            <a:spAutoFit/>
          </a:bodyPr>
          <a:lstStyle/>
          <a:p>
            <a:pPr algn="ctr"/>
            <a:fld id="{1BBE4A68-54C8-47EB-9840-E8C662FD4D7D}" type="slidenum">
              <a:rPr lang="en-US" smtClean="0">
                <a:solidFill>
                  <a:srgbClr val="68B7E6"/>
                </a:solidFill>
                <a:latin typeface="Poppins ExtraBold" panose="00000900000000000000" pitchFamily="2" charset="0"/>
                <a:cs typeface="Poppins ExtraBold" panose="00000900000000000000" pitchFamily="2" charset="0"/>
              </a:rPr>
              <a:pPr algn="ctr"/>
              <a:t>‹#›</a:t>
            </a:fld>
            <a:endParaRPr lang="en-US" dirty="0">
              <a:solidFill>
                <a:srgbClr val="68B7E6"/>
              </a:solidFill>
              <a:latin typeface="Poppins ExtraBold" panose="00000900000000000000" pitchFamily="2" charset="0"/>
              <a:cs typeface="Poppins ExtraBold" panose="00000900000000000000" pitchFamily="2" charset="0"/>
            </a:endParaRPr>
          </a:p>
        </p:txBody>
      </p:sp>
      <p:cxnSp>
        <p:nvCxnSpPr>
          <p:cNvPr id="12" name="Straight Connector 11">
            <a:extLst>
              <a:ext uri="{FF2B5EF4-FFF2-40B4-BE49-F238E27FC236}">
                <a16:creationId xmlns:a16="http://schemas.microsoft.com/office/drawing/2014/main" id="{DE8A3C27-E802-E9F4-02CB-3F4B1A624849}"/>
              </a:ext>
            </a:extLst>
          </p:cNvPr>
          <p:cNvCxnSpPr>
            <a:cxnSpLocks/>
          </p:cNvCxnSpPr>
          <p:nvPr userDrawn="1"/>
        </p:nvCxnSpPr>
        <p:spPr>
          <a:xfrm>
            <a:off x="11247120" y="-4762"/>
            <a:ext cx="0" cy="604837"/>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C8412C89-5625-934A-EC48-7200E12D33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7525" y="122891"/>
            <a:ext cx="342900" cy="342900"/>
          </a:xfrm>
          <a:prstGeom prst="rect">
            <a:avLst/>
          </a:prstGeom>
        </p:spPr>
      </p:pic>
      <p:pic>
        <p:nvPicPr>
          <p:cNvPr id="17" name="Graphic 16">
            <a:extLst>
              <a:ext uri="{FF2B5EF4-FFF2-40B4-BE49-F238E27FC236}">
                <a16:creationId xmlns:a16="http://schemas.microsoft.com/office/drawing/2014/main" id="{501023F9-82BB-7A72-5639-D562576BA11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78035" y="151466"/>
            <a:ext cx="342900" cy="342900"/>
          </a:xfrm>
          <a:prstGeom prst="rect">
            <a:avLst/>
          </a:prstGeom>
        </p:spPr>
      </p:pic>
      <p:pic>
        <p:nvPicPr>
          <p:cNvPr id="19" name="Graphic 18">
            <a:extLst>
              <a:ext uri="{FF2B5EF4-FFF2-40B4-BE49-F238E27FC236}">
                <a16:creationId xmlns:a16="http://schemas.microsoft.com/office/drawing/2014/main" id="{33119CD7-06AD-6052-8A0B-EED9A0CF5C8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08428" y="114473"/>
            <a:ext cx="342900" cy="342900"/>
          </a:xfrm>
          <a:prstGeom prst="rect">
            <a:avLst/>
          </a:prstGeom>
        </p:spPr>
      </p:pic>
      <p:cxnSp>
        <p:nvCxnSpPr>
          <p:cNvPr id="4" name="Straight Connector 3">
            <a:extLst>
              <a:ext uri="{FF2B5EF4-FFF2-40B4-BE49-F238E27FC236}">
                <a16:creationId xmlns:a16="http://schemas.microsoft.com/office/drawing/2014/main" id="{C3DE59A7-0B5F-076E-C5D3-250CE95EFC15}"/>
              </a:ext>
            </a:extLst>
          </p:cNvPr>
          <p:cNvCxnSpPr/>
          <p:nvPr userDrawn="1"/>
        </p:nvCxnSpPr>
        <p:spPr>
          <a:xfrm>
            <a:off x="0" y="1992629"/>
            <a:ext cx="1219200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DDA87C6-6DE9-8CE9-CD1B-584B848B8068}"/>
              </a:ext>
            </a:extLst>
          </p:cNvPr>
          <p:cNvSpPr/>
          <p:nvPr userDrawn="1"/>
        </p:nvSpPr>
        <p:spPr>
          <a:xfrm>
            <a:off x="0" y="6629400"/>
            <a:ext cx="12192000" cy="228600"/>
          </a:xfrm>
          <a:prstGeom prst="rect">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F5EE29-6764-393B-85AA-05B8260EC8EB}"/>
              </a:ext>
            </a:extLst>
          </p:cNvPr>
          <p:cNvSpPr txBox="1"/>
          <p:nvPr userDrawn="1"/>
        </p:nvSpPr>
        <p:spPr>
          <a:xfrm>
            <a:off x="695325" y="228600"/>
            <a:ext cx="523875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Poppins" panose="00000500000000000000" pitchFamily="2" charset="0"/>
                <a:cs typeface="Poppins" panose="00000500000000000000" pitchFamily="2" charset="0"/>
              </a:rPr>
              <a:t>walk.</a:t>
            </a:r>
            <a:r>
              <a:rPr lang="en-US" sz="1200" b="1" dirty="0">
                <a:latin typeface="Poppins" panose="00000500000000000000" pitchFamily="2" charset="0"/>
                <a:cs typeface="Poppins" panose="00000500000000000000" pitchFamily="2" charset="0"/>
              </a:rPr>
              <a:t> </a:t>
            </a:r>
            <a:r>
              <a:rPr lang="en-US" sz="1200" b="1" dirty="0">
                <a:solidFill>
                  <a:srgbClr val="68B7E6"/>
                </a:solidFill>
                <a:latin typeface="Poppins" panose="00000500000000000000" pitchFamily="2" charset="0"/>
                <a:cs typeface="Poppins" panose="00000500000000000000" pitchFamily="2" charset="0"/>
              </a:rPr>
              <a:t>roll.</a:t>
            </a:r>
            <a:r>
              <a:rPr lang="en-US" sz="1200" b="1" dirty="0">
                <a:latin typeface="Poppins" panose="00000500000000000000" pitchFamily="2" charset="0"/>
                <a:cs typeface="Poppins" panose="00000500000000000000" pitchFamily="2" charset="0"/>
              </a:rPr>
              <a:t> </a:t>
            </a:r>
            <a:r>
              <a:rPr lang="en-US" sz="1200" b="1" dirty="0" err="1">
                <a:solidFill>
                  <a:srgbClr val="FF7F30"/>
                </a:solidFill>
                <a:latin typeface="Poppins" panose="00000500000000000000" pitchFamily="2" charset="0"/>
                <a:cs typeface="Poppins" panose="00000500000000000000" pitchFamily="2" charset="0"/>
              </a:rPr>
              <a:t>illinois</a:t>
            </a:r>
            <a:r>
              <a:rPr lang="en-US" sz="1200" b="1" dirty="0">
                <a:solidFill>
                  <a:srgbClr val="FF7F30"/>
                </a:solidFill>
                <a:latin typeface="Poppins" panose="00000500000000000000" pitchFamily="2" charset="0"/>
                <a:cs typeface="Poppins" panose="00000500000000000000" pitchFamily="2" charset="0"/>
              </a:rPr>
              <a:t>. active transportation plan</a:t>
            </a:r>
          </a:p>
        </p:txBody>
      </p:sp>
      <p:sp>
        <p:nvSpPr>
          <p:cNvPr id="3" name="Picture Placeholder 8">
            <a:extLst>
              <a:ext uri="{FF2B5EF4-FFF2-40B4-BE49-F238E27FC236}">
                <a16:creationId xmlns:a16="http://schemas.microsoft.com/office/drawing/2014/main" id="{AFAC5557-AA8F-419E-79E0-C617A9C9917D}"/>
              </a:ext>
            </a:extLst>
          </p:cNvPr>
          <p:cNvSpPr>
            <a:spLocks noGrp="1"/>
          </p:cNvSpPr>
          <p:nvPr>
            <p:ph type="pic" sz="quarter" idx="12"/>
          </p:nvPr>
        </p:nvSpPr>
        <p:spPr>
          <a:xfrm>
            <a:off x="0" y="609599"/>
            <a:ext cx="12192000" cy="6029325"/>
          </a:xfrm>
          <a:solidFill>
            <a:schemeClr val="bg1">
              <a:lumMod val="95000"/>
            </a:schemeClr>
          </a:solidFill>
        </p:spPr>
        <p:txBody>
          <a:bodyPr lIns="914400" tIns="914400"/>
          <a:lstStyle>
            <a:lvl1pPr algn="l">
              <a:defRPr>
                <a:latin typeface="Poppins" panose="00000500000000000000" pitchFamily="2" charset="0"/>
                <a:cs typeface="Poppins" panose="00000500000000000000" pitchFamily="2" charset="0"/>
              </a:defRPr>
            </a:lvl1pPr>
          </a:lstStyle>
          <a:p>
            <a:endParaRPr lang="en-US" dirty="0"/>
          </a:p>
        </p:txBody>
      </p:sp>
    </p:spTree>
    <p:extLst>
      <p:ext uri="{BB962C8B-B14F-4D97-AF65-F5344CB8AC3E}">
        <p14:creationId xmlns:p14="http://schemas.microsoft.com/office/powerpoint/2010/main" val="4058982554"/>
      </p:ext>
    </p:extLst>
  </p:cSld>
  <p:clrMapOvr>
    <a:masterClrMapping/>
  </p:clrMapOvr>
  <p:hf sldNum="0"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AB6C38-4F68-0838-0A46-293C52AF1904}"/>
              </a:ext>
            </a:extLst>
          </p:cNvPr>
          <p:cNvSpPr/>
          <p:nvPr userDrawn="1"/>
        </p:nvSpPr>
        <p:spPr>
          <a:xfrm>
            <a:off x="0" y="0"/>
            <a:ext cx="12192000" cy="600075"/>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83DE1A8-95B5-76FB-0A06-BC4AC6FE909C}"/>
              </a:ext>
            </a:extLst>
          </p:cNvPr>
          <p:cNvCxnSpPr/>
          <p:nvPr userDrawn="1"/>
        </p:nvCxnSpPr>
        <p:spPr>
          <a:xfrm>
            <a:off x="0" y="593942"/>
            <a:ext cx="1219200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896DA1B-7507-8F7A-6F37-5D0B9A42F4C7}"/>
              </a:ext>
            </a:extLst>
          </p:cNvPr>
          <p:cNvSpPr txBox="1"/>
          <p:nvPr userDrawn="1"/>
        </p:nvSpPr>
        <p:spPr>
          <a:xfrm>
            <a:off x="11277600" y="199638"/>
            <a:ext cx="914400" cy="276999"/>
          </a:xfrm>
          <a:prstGeom prst="rect">
            <a:avLst/>
          </a:prstGeom>
          <a:noFill/>
        </p:spPr>
        <p:txBody>
          <a:bodyPr wrap="square" lIns="0" tIns="0" rIns="0" bIns="0" rtlCol="0" anchor="b" anchorCtr="0">
            <a:spAutoFit/>
          </a:bodyPr>
          <a:lstStyle/>
          <a:p>
            <a:pPr algn="ctr"/>
            <a:fld id="{1BBE4A68-54C8-47EB-9840-E8C662FD4D7D}" type="slidenum">
              <a:rPr lang="en-US" smtClean="0">
                <a:solidFill>
                  <a:srgbClr val="68B7E6"/>
                </a:solidFill>
                <a:latin typeface="Poppins ExtraBold" panose="00000900000000000000" pitchFamily="2" charset="0"/>
                <a:cs typeface="Poppins ExtraBold" panose="00000900000000000000" pitchFamily="2" charset="0"/>
              </a:rPr>
              <a:pPr algn="ctr"/>
              <a:t>‹#›</a:t>
            </a:fld>
            <a:endParaRPr lang="en-US" dirty="0">
              <a:solidFill>
                <a:srgbClr val="68B7E6"/>
              </a:solidFill>
              <a:latin typeface="Poppins ExtraBold" panose="00000900000000000000" pitchFamily="2" charset="0"/>
              <a:cs typeface="Poppins ExtraBold" panose="00000900000000000000" pitchFamily="2" charset="0"/>
            </a:endParaRPr>
          </a:p>
        </p:txBody>
      </p:sp>
      <p:cxnSp>
        <p:nvCxnSpPr>
          <p:cNvPr id="12" name="Straight Connector 11">
            <a:extLst>
              <a:ext uri="{FF2B5EF4-FFF2-40B4-BE49-F238E27FC236}">
                <a16:creationId xmlns:a16="http://schemas.microsoft.com/office/drawing/2014/main" id="{DE8A3C27-E802-E9F4-02CB-3F4B1A624849}"/>
              </a:ext>
            </a:extLst>
          </p:cNvPr>
          <p:cNvCxnSpPr>
            <a:cxnSpLocks/>
          </p:cNvCxnSpPr>
          <p:nvPr userDrawn="1"/>
        </p:nvCxnSpPr>
        <p:spPr>
          <a:xfrm>
            <a:off x="11247120" y="-4762"/>
            <a:ext cx="0" cy="604837"/>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C8412C89-5625-934A-EC48-7200E12D33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77525" y="122891"/>
            <a:ext cx="342900" cy="342900"/>
          </a:xfrm>
          <a:prstGeom prst="rect">
            <a:avLst/>
          </a:prstGeom>
        </p:spPr>
      </p:pic>
      <p:pic>
        <p:nvPicPr>
          <p:cNvPr id="17" name="Graphic 16">
            <a:extLst>
              <a:ext uri="{FF2B5EF4-FFF2-40B4-BE49-F238E27FC236}">
                <a16:creationId xmlns:a16="http://schemas.microsoft.com/office/drawing/2014/main" id="{501023F9-82BB-7A72-5639-D562576BA11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78035" y="151466"/>
            <a:ext cx="342900" cy="342900"/>
          </a:xfrm>
          <a:prstGeom prst="rect">
            <a:avLst/>
          </a:prstGeom>
        </p:spPr>
      </p:pic>
      <p:pic>
        <p:nvPicPr>
          <p:cNvPr id="19" name="Graphic 18">
            <a:extLst>
              <a:ext uri="{FF2B5EF4-FFF2-40B4-BE49-F238E27FC236}">
                <a16:creationId xmlns:a16="http://schemas.microsoft.com/office/drawing/2014/main" id="{33119CD7-06AD-6052-8A0B-EED9A0CF5C8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08428" y="114473"/>
            <a:ext cx="342900" cy="342900"/>
          </a:xfrm>
          <a:prstGeom prst="rect">
            <a:avLst/>
          </a:prstGeom>
        </p:spPr>
      </p:pic>
      <p:sp>
        <p:nvSpPr>
          <p:cNvPr id="6" name="Rectangle 5">
            <a:extLst>
              <a:ext uri="{FF2B5EF4-FFF2-40B4-BE49-F238E27FC236}">
                <a16:creationId xmlns:a16="http://schemas.microsoft.com/office/drawing/2014/main" id="{0DDA87C6-6DE9-8CE9-CD1B-584B848B8068}"/>
              </a:ext>
            </a:extLst>
          </p:cNvPr>
          <p:cNvSpPr/>
          <p:nvPr userDrawn="1"/>
        </p:nvSpPr>
        <p:spPr>
          <a:xfrm>
            <a:off x="0" y="6629400"/>
            <a:ext cx="12192000" cy="228600"/>
          </a:xfrm>
          <a:prstGeom prst="rect">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F5EE29-6764-393B-85AA-05B8260EC8EB}"/>
              </a:ext>
            </a:extLst>
          </p:cNvPr>
          <p:cNvSpPr txBox="1"/>
          <p:nvPr userDrawn="1"/>
        </p:nvSpPr>
        <p:spPr>
          <a:xfrm>
            <a:off x="695325" y="228600"/>
            <a:ext cx="523875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Poppins" panose="00000500000000000000" pitchFamily="2" charset="0"/>
                <a:cs typeface="Poppins" panose="00000500000000000000" pitchFamily="2" charset="0"/>
              </a:rPr>
              <a:t>walk.</a:t>
            </a:r>
            <a:r>
              <a:rPr lang="en-US" sz="1200" b="1" dirty="0">
                <a:latin typeface="Poppins" panose="00000500000000000000" pitchFamily="2" charset="0"/>
                <a:cs typeface="Poppins" panose="00000500000000000000" pitchFamily="2" charset="0"/>
              </a:rPr>
              <a:t> </a:t>
            </a:r>
            <a:r>
              <a:rPr lang="en-US" sz="1200" b="1" dirty="0">
                <a:solidFill>
                  <a:srgbClr val="68B7E6"/>
                </a:solidFill>
                <a:latin typeface="Poppins" panose="00000500000000000000" pitchFamily="2" charset="0"/>
                <a:cs typeface="Poppins" panose="00000500000000000000" pitchFamily="2" charset="0"/>
              </a:rPr>
              <a:t>roll.</a:t>
            </a:r>
            <a:r>
              <a:rPr lang="en-US" sz="1200" b="1" dirty="0">
                <a:latin typeface="Poppins" panose="00000500000000000000" pitchFamily="2" charset="0"/>
                <a:cs typeface="Poppins" panose="00000500000000000000" pitchFamily="2" charset="0"/>
              </a:rPr>
              <a:t> </a:t>
            </a:r>
            <a:r>
              <a:rPr lang="en-US" sz="1200" b="1" dirty="0" err="1">
                <a:solidFill>
                  <a:srgbClr val="FF7F30"/>
                </a:solidFill>
                <a:latin typeface="Poppins" panose="00000500000000000000" pitchFamily="2" charset="0"/>
                <a:cs typeface="Poppins" panose="00000500000000000000" pitchFamily="2" charset="0"/>
              </a:rPr>
              <a:t>illinois</a:t>
            </a:r>
            <a:r>
              <a:rPr lang="en-US" sz="1200" b="1" dirty="0">
                <a:solidFill>
                  <a:srgbClr val="FF7F30"/>
                </a:solidFill>
                <a:latin typeface="Poppins" panose="00000500000000000000" pitchFamily="2" charset="0"/>
                <a:cs typeface="Poppins" panose="00000500000000000000" pitchFamily="2" charset="0"/>
              </a:rPr>
              <a:t>. active transportation plan</a:t>
            </a:r>
          </a:p>
        </p:txBody>
      </p:sp>
      <p:sp>
        <p:nvSpPr>
          <p:cNvPr id="3" name="Picture Placeholder 8">
            <a:extLst>
              <a:ext uri="{FF2B5EF4-FFF2-40B4-BE49-F238E27FC236}">
                <a16:creationId xmlns:a16="http://schemas.microsoft.com/office/drawing/2014/main" id="{AFAC5557-AA8F-419E-79E0-C617A9C9917D}"/>
              </a:ext>
            </a:extLst>
          </p:cNvPr>
          <p:cNvSpPr>
            <a:spLocks noGrp="1"/>
          </p:cNvSpPr>
          <p:nvPr>
            <p:ph type="pic" sz="quarter" idx="12"/>
          </p:nvPr>
        </p:nvSpPr>
        <p:spPr>
          <a:xfrm>
            <a:off x="295275" y="868680"/>
            <a:ext cx="5577840" cy="5486400"/>
          </a:xfrm>
          <a:solidFill>
            <a:schemeClr val="bg1">
              <a:lumMod val="95000"/>
            </a:schemeClr>
          </a:solidFill>
        </p:spPr>
        <p:txBody>
          <a:bodyPr lIns="457200" tIns="457200"/>
          <a:lstStyle>
            <a:lvl1pPr>
              <a:defRPr>
                <a:latin typeface="Poppins" panose="00000500000000000000" pitchFamily="2" charset="0"/>
                <a:cs typeface="Poppins" panose="00000500000000000000" pitchFamily="2" charset="0"/>
              </a:defRPr>
            </a:lvl1pPr>
          </a:lstStyle>
          <a:p>
            <a:endParaRPr lang="en-US" dirty="0"/>
          </a:p>
        </p:txBody>
      </p:sp>
      <p:sp>
        <p:nvSpPr>
          <p:cNvPr id="2" name="Picture Placeholder 8">
            <a:extLst>
              <a:ext uri="{FF2B5EF4-FFF2-40B4-BE49-F238E27FC236}">
                <a16:creationId xmlns:a16="http://schemas.microsoft.com/office/drawing/2014/main" id="{A3E6EE02-7F9C-5CF2-A778-41B4332A39B9}"/>
              </a:ext>
            </a:extLst>
          </p:cNvPr>
          <p:cNvSpPr>
            <a:spLocks noGrp="1"/>
          </p:cNvSpPr>
          <p:nvPr>
            <p:ph type="pic" sz="quarter" idx="13"/>
          </p:nvPr>
        </p:nvSpPr>
        <p:spPr>
          <a:xfrm>
            <a:off x="6315075" y="866774"/>
            <a:ext cx="5577840" cy="5486400"/>
          </a:xfrm>
          <a:solidFill>
            <a:schemeClr val="bg1">
              <a:lumMod val="95000"/>
            </a:schemeClr>
          </a:solidFill>
        </p:spPr>
        <p:txBody>
          <a:bodyPr lIns="457200" tIns="457200"/>
          <a:lstStyle>
            <a:lvl1pPr>
              <a:defRPr>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308918559"/>
      </p:ext>
    </p:extLst>
  </p:cSld>
  <p:clrMapOvr>
    <a:masterClrMapping/>
  </p:clrMapOvr>
  <p:hf sldNum="0"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60F9B1-70FB-86A5-68AD-3A96140D74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0C425D-E224-FF1B-9C1F-B67384CDA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2E2A7-9F93-2B07-44E9-D8B67AB6F4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60EDE-ACE6-4B51-8869-5CCCFE362DE3}" type="datetimeFigureOut">
              <a:rPr lang="en-US" smtClean="0"/>
              <a:t>1/18/2024</a:t>
            </a:fld>
            <a:endParaRPr lang="en-US"/>
          </a:p>
        </p:txBody>
      </p:sp>
      <p:sp>
        <p:nvSpPr>
          <p:cNvPr id="5" name="Footer Placeholder 4">
            <a:extLst>
              <a:ext uri="{FF2B5EF4-FFF2-40B4-BE49-F238E27FC236}">
                <a16:creationId xmlns:a16="http://schemas.microsoft.com/office/drawing/2014/main" id="{336552D1-1082-9E52-C7B6-6BF228FEDB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5868E6-C4B6-5036-7D56-E72AC22F5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23B7E-B3AD-40FC-A065-1D5033B495CD}" type="slidenum">
              <a:rPr lang="en-US" smtClean="0"/>
              <a:t>‹#›</a:t>
            </a:fld>
            <a:endParaRPr lang="en-US"/>
          </a:p>
        </p:txBody>
      </p:sp>
    </p:spTree>
    <p:extLst>
      <p:ext uri="{BB962C8B-B14F-4D97-AF65-F5344CB8AC3E}">
        <p14:creationId xmlns:p14="http://schemas.microsoft.com/office/powerpoint/2010/main" val="1579565249"/>
      </p:ext>
    </p:extLst>
  </p:cSld>
  <p:clrMap bg1="lt1" tx1="dk1" bg2="lt2" tx2="dk2" accent1="accent1" accent2="accent2" accent3="accent3" accent4="accent4" accent5="accent5" accent6="accent6" hlink="hlink" folHlink="folHlink"/>
  <p:sldLayoutIdLst>
    <p:sldLayoutId id="2147483674" r:id="rId1"/>
    <p:sldLayoutId id="2147483663" r:id="rId2"/>
    <p:sldLayoutId id="2147483662" r:id="rId3"/>
    <p:sldLayoutId id="2147483687" r:id="rId4"/>
    <p:sldLayoutId id="2147483676" r:id="rId5"/>
    <p:sldLayoutId id="2147483682" r:id="rId6"/>
    <p:sldLayoutId id="2147483683" r:id="rId7"/>
    <p:sldLayoutId id="2147483684" r:id="rId8"/>
    <p:sldLayoutId id="2147483685" r:id="rId9"/>
    <p:sldLayoutId id="2147483681"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tiff"/><Relationship Id="rId7"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emf"/><Relationship Id="rId11" Type="http://schemas.openxmlformats.org/officeDocument/2006/relationships/image" Target="../media/image36.png"/><Relationship Id="rId5" Type="http://schemas.openxmlformats.org/officeDocument/2006/relationships/image" Target="../media/image31.emf"/><Relationship Id="rId10" Type="http://schemas.openxmlformats.org/officeDocument/2006/relationships/image" Target="../media/image35.png"/><Relationship Id="rId4" Type="http://schemas.openxmlformats.org/officeDocument/2006/relationships/image" Target="../media/image30.jpe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37.tiff"/><Relationship Id="rId7"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1.emf"/><Relationship Id="rId5" Type="http://schemas.openxmlformats.org/officeDocument/2006/relationships/image" Target="../media/image33.emf"/><Relationship Id="rId4" Type="http://schemas.openxmlformats.org/officeDocument/2006/relationships/image" Target="../media/image38.jpe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40.tiff"/><Relationship Id="rId7"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1.emf"/><Relationship Id="rId5" Type="http://schemas.openxmlformats.org/officeDocument/2006/relationships/image" Target="../media/image33.emf"/><Relationship Id="rId4" Type="http://schemas.openxmlformats.org/officeDocument/2006/relationships/image" Target="../media/image41.jpe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43.tiff"/><Relationship Id="rId7"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1.emf"/><Relationship Id="rId5" Type="http://schemas.openxmlformats.org/officeDocument/2006/relationships/image" Target="../media/image33.emf"/><Relationship Id="rId4" Type="http://schemas.openxmlformats.org/officeDocument/2006/relationships/image" Target="../media/image44.jpe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46.tiff"/><Relationship Id="rId7"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1.emf"/><Relationship Id="rId5" Type="http://schemas.openxmlformats.org/officeDocument/2006/relationships/image" Target="../media/image33.emf"/><Relationship Id="rId4" Type="http://schemas.openxmlformats.org/officeDocument/2006/relationships/image" Target="../media/image47.jpe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49.tiff"/><Relationship Id="rId7"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1.emf"/><Relationship Id="rId5" Type="http://schemas.openxmlformats.org/officeDocument/2006/relationships/image" Target="../media/image33.emf"/><Relationship Id="rId4" Type="http://schemas.openxmlformats.org/officeDocument/2006/relationships/image" Target="../media/image50.jpe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52.tiff"/><Relationship Id="rId7"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1.emf"/><Relationship Id="rId5" Type="http://schemas.openxmlformats.org/officeDocument/2006/relationships/image" Target="../media/image33.emf"/><Relationship Id="rId4" Type="http://schemas.openxmlformats.org/officeDocument/2006/relationships/image" Target="../media/image53.jpe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55.tiff"/><Relationship Id="rId7"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1.emf"/><Relationship Id="rId5" Type="http://schemas.openxmlformats.org/officeDocument/2006/relationships/image" Target="../media/image33.emf"/><Relationship Id="rId4" Type="http://schemas.openxmlformats.org/officeDocument/2006/relationships/image" Target="../media/image56.jpe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58.tiff"/><Relationship Id="rId7"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1.emf"/><Relationship Id="rId5" Type="http://schemas.openxmlformats.org/officeDocument/2006/relationships/image" Target="../media/image33.emf"/><Relationship Id="rId4" Type="http://schemas.openxmlformats.org/officeDocument/2006/relationships/image" Target="../media/image59.jpe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84.emf"/><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3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79.jpg"/><Relationship Id="rId5" Type="http://schemas.openxmlformats.org/officeDocument/2006/relationships/image" Target="../media/image87.jpeg"/><Relationship Id="rId4" Type="http://schemas.openxmlformats.org/officeDocument/2006/relationships/image" Target="../media/image8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8.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03.emf"/></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06.emf"/></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109.emf"/><Relationship Id="rId7" Type="http://schemas.openxmlformats.org/officeDocument/2006/relationships/image" Target="../media/image113.emf"/><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e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www.moveillinois2024.com/"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hyperlink" Target="https://meethdr.webex.com/webappng/sites/meethdr/meeting/register/beded7971b864500b870ea72ee853fdd?ticket=4832534b0000000619abd3a175b5abf23b130713acb0e022fdb82600e3f0bd775516deb50cd6ab56&amp;timestamp=1701194914565&amp;RGID=r119da56484a5e475ebef9e3a24be7d44" TargetMode="External"/><Relationship Id="rId4" Type="http://schemas.openxmlformats.org/officeDocument/2006/relationships/hyperlink" Target="https://meethdr.webex.com/webappng/sites/meethdr/meeting/register/141623d3acaa4d249f32b944868a1997?ticket=4832534b000000061ebd2a59fa03bda616f35e6410540e8af1e77879e10f5966c67edcf910803d17&amp;timestamp=1701194658635&amp;RGID=r4737579eaf853105b673ef6fde639580"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38A759-26C3-35AD-EFF9-726394285897}"/>
              </a:ext>
            </a:extLst>
          </p:cNvPr>
          <p:cNvSpPr>
            <a:spLocks noGrp="1"/>
          </p:cNvSpPr>
          <p:nvPr>
            <p:ph type="ctrTitle"/>
          </p:nvPr>
        </p:nvSpPr>
        <p:spPr/>
        <p:txBody>
          <a:bodyPr/>
          <a:lstStyle/>
          <a:p>
            <a:r>
              <a:rPr lang="en-US" dirty="0"/>
              <a:t>IDOT Active Transportation Plan</a:t>
            </a:r>
          </a:p>
        </p:txBody>
      </p:sp>
      <p:sp>
        <p:nvSpPr>
          <p:cNvPr id="8" name="Subtitle 7">
            <a:extLst>
              <a:ext uri="{FF2B5EF4-FFF2-40B4-BE49-F238E27FC236}">
                <a16:creationId xmlns:a16="http://schemas.microsoft.com/office/drawing/2014/main" id="{24F6E653-5A04-2248-CBA5-89C535651EE9}"/>
              </a:ext>
            </a:extLst>
          </p:cNvPr>
          <p:cNvSpPr>
            <a:spLocks noGrp="1"/>
          </p:cNvSpPr>
          <p:nvPr>
            <p:ph type="subTitle" idx="1"/>
          </p:nvPr>
        </p:nvSpPr>
        <p:spPr>
          <a:xfrm>
            <a:off x="5212079" y="3279569"/>
            <a:ext cx="6514254" cy="867412"/>
          </a:xfrm>
        </p:spPr>
        <p:txBody>
          <a:bodyPr>
            <a:normAutofit/>
          </a:bodyPr>
          <a:lstStyle/>
          <a:p>
            <a:r>
              <a:rPr lang="en-US" dirty="0"/>
              <a:t>Joint Meeting for the Steering Committee &amp; Stakeholder Advisory Group</a:t>
            </a:r>
          </a:p>
        </p:txBody>
      </p:sp>
      <p:sp>
        <p:nvSpPr>
          <p:cNvPr id="4" name="Text Placeholder 3">
            <a:extLst>
              <a:ext uri="{FF2B5EF4-FFF2-40B4-BE49-F238E27FC236}">
                <a16:creationId xmlns:a16="http://schemas.microsoft.com/office/drawing/2014/main" id="{5982DBEC-EB1F-E0FE-7D3A-EF308430CA69}"/>
              </a:ext>
            </a:extLst>
          </p:cNvPr>
          <p:cNvSpPr>
            <a:spLocks noGrp="1"/>
          </p:cNvSpPr>
          <p:nvPr>
            <p:ph type="body" sz="quarter" idx="11"/>
          </p:nvPr>
        </p:nvSpPr>
        <p:spPr/>
        <p:txBody>
          <a:bodyPr/>
          <a:lstStyle/>
          <a:p>
            <a:r>
              <a:rPr lang="en-US" dirty="0"/>
              <a:t>11.30.2023</a:t>
            </a:r>
          </a:p>
        </p:txBody>
      </p:sp>
    </p:spTree>
    <p:extLst>
      <p:ext uri="{BB962C8B-B14F-4D97-AF65-F5344CB8AC3E}">
        <p14:creationId xmlns:p14="http://schemas.microsoft.com/office/powerpoint/2010/main" val="4186377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Statewide Results</a:t>
            </a:r>
          </a:p>
        </p:txBody>
      </p:sp>
      <p:pic>
        <p:nvPicPr>
          <p:cNvPr id="4" name="Picture 3" descr="A screenshot of a phone&#10;&#10;Description automatically generated">
            <a:extLst>
              <a:ext uri="{FF2B5EF4-FFF2-40B4-BE49-F238E27FC236}">
                <a16:creationId xmlns:a16="http://schemas.microsoft.com/office/drawing/2014/main" id="{15BCC027-82A0-2E1F-BF40-328A59C41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2250629"/>
            <a:ext cx="11252200" cy="4003557"/>
          </a:xfrm>
          <a:prstGeom prst="rect">
            <a:avLst/>
          </a:prstGeom>
        </p:spPr>
      </p:pic>
    </p:spTree>
    <p:extLst>
      <p:ext uri="{BB962C8B-B14F-4D97-AF65-F5344CB8AC3E}">
        <p14:creationId xmlns:p14="http://schemas.microsoft.com/office/powerpoint/2010/main" val="1753044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EAE6AE-3E86-3FD7-223A-58E3CF50CF96}"/>
              </a:ext>
            </a:extLst>
          </p:cNvPr>
          <p:cNvSpPr>
            <a:spLocks noGrp="1"/>
          </p:cNvSpPr>
          <p:nvPr>
            <p:ph type="title"/>
          </p:nvPr>
        </p:nvSpPr>
        <p:spPr/>
        <p:txBody>
          <a:bodyPr/>
          <a:lstStyle/>
          <a:p>
            <a:r>
              <a:rPr lang="en-US"/>
              <a:t>District 1</a:t>
            </a:r>
            <a:endParaRPr lang="en-US" dirty="0"/>
          </a:p>
        </p:txBody>
      </p:sp>
      <p:pic>
        <p:nvPicPr>
          <p:cNvPr id="15" name="Picture 14" descr="A map of the state of michigan&#10;&#10;Description automatically generated">
            <a:extLst>
              <a:ext uri="{FF2B5EF4-FFF2-40B4-BE49-F238E27FC236}">
                <a16:creationId xmlns:a16="http://schemas.microsoft.com/office/drawing/2014/main" id="{1E7FE7AF-6968-1790-75AC-E230F4F55D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6942" y="607575"/>
            <a:ext cx="4335058" cy="6022752"/>
          </a:xfrm>
          <a:prstGeom prst="rect">
            <a:avLst/>
          </a:prstGeom>
        </p:spPr>
      </p:pic>
      <p:pic>
        <p:nvPicPr>
          <p:cNvPr id="20" name="Picture 19" descr="A map of illinois with several states&#10;&#10;Description automatically generated">
            <a:extLst>
              <a:ext uri="{FF2B5EF4-FFF2-40B4-BE49-F238E27FC236}">
                <a16:creationId xmlns:a16="http://schemas.microsoft.com/office/drawing/2014/main" id="{D72EE75E-F411-00CE-3DBD-0B55289F6D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045" y="2330541"/>
            <a:ext cx="1450975" cy="1934633"/>
          </a:xfrm>
          <a:prstGeom prst="rect">
            <a:avLst/>
          </a:prstGeom>
        </p:spPr>
      </p:pic>
      <p:sp>
        <p:nvSpPr>
          <p:cNvPr id="3" name="Content Placeholder 2">
            <a:extLst>
              <a:ext uri="{FF2B5EF4-FFF2-40B4-BE49-F238E27FC236}">
                <a16:creationId xmlns:a16="http://schemas.microsoft.com/office/drawing/2014/main" id="{F50B3AEF-6ADE-6C17-74B1-1AA7EFD97A87}"/>
              </a:ext>
            </a:extLst>
          </p:cNvPr>
          <p:cNvSpPr txBox="1">
            <a:spLocks/>
          </p:cNvSpPr>
          <p:nvPr/>
        </p:nvSpPr>
        <p:spPr>
          <a:xfrm>
            <a:off x="2712591" y="2330541"/>
            <a:ext cx="2438545" cy="2133742"/>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2800" b="1" dirty="0">
                <a:solidFill>
                  <a:srgbClr val="68B7E6"/>
                </a:solidFill>
                <a:latin typeface="Poppins" pitchFamily="2" charset="77"/>
              </a:rPr>
              <a:t>8,439,776</a:t>
            </a:r>
            <a:r>
              <a:rPr lang="en-US" b="1" dirty="0">
                <a:solidFill>
                  <a:srgbClr val="72E0FF"/>
                </a:solidFill>
                <a:latin typeface="Poppins" pitchFamily="2" charset="77"/>
              </a:rPr>
              <a:t> </a:t>
            </a:r>
            <a:r>
              <a:rPr lang="en-US" sz="2000" b="1" dirty="0">
                <a:solidFill>
                  <a:srgbClr val="222D55"/>
                </a:solidFill>
                <a:latin typeface="Poppins" pitchFamily="2" charset="77"/>
              </a:rPr>
              <a:t>residents</a:t>
            </a:r>
            <a:r>
              <a:rPr lang="en-US" b="1" dirty="0">
                <a:solidFill>
                  <a:srgbClr val="72E0FF"/>
                </a:solidFill>
                <a:latin typeface="Poppins" pitchFamily="2" charset="77"/>
              </a:rPr>
              <a:t> </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$44,707</a:t>
            </a:r>
            <a:br>
              <a:rPr lang="en-US" b="1" dirty="0">
                <a:solidFill>
                  <a:srgbClr val="72E0FF"/>
                </a:solidFill>
                <a:latin typeface="Poppins" pitchFamily="2" charset="77"/>
              </a:rPr>
            </a:br>
            <a:r>
              <a:rPr lang="en-US" sz="2000" b="1" dirty="0">
                <a:solidFill>
                  <a:srgbClr val="00004C"/>
                </a:solidFill>
                <a:latin typeface="Poppins" pitchFamily="2" charset="77"/>
              </a:rPr>
              <a:t>median income</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709</a:t>
            </a:r>
            <a:br>
              <a:rPr lang="en-US" sz="1600" b="1" dirty="0">
                <a:solidFill>
                  <a:srgbClr val="00004C"/>
                </a:solidFill>
                <a:latin typeface="Poppins" pitchFamily="2" charset="77"/>
              </a:rPr>
            </a:br>
            <a:r>
              <a:rPr lang="en-US" sz="2000" b="1" dirty="0">
                <a:solidFill>
                  <a:srgbClr val="00004C"/>
                </a:solidFill>
                <a:latin typeface="Poppins" pitchFamily="2" charset="77"/>
              </a:rPr>
              <a:t>miles of bikeways</a:t>
            </a:r>
            <a:endParaRPr lang="en-US" sz="2000" dirty="0">
              <a:solidFill>
                <a:srgbClr val="00004C"/>
              </a:solidFill>
              <a:latin typeface="Poppins SemiBold" pitchFamily="2" charset="77"/>
            </a:endParaRPr>
          </a:p>
          <a:p>
            <a:pPr marL="0" indent="0">
              <a:buFont typeface="Poppins ExtraBold" panose="00000900000000000000" pitchFamily="2" charset="0"/>
              <a:buNone/>
            </a:pPr>
            <a:endParaRPr lang="en-US" dirty="0">
              <a:solidFill>
                <a:srgbClr val="72E0FF"/>
              </a:solidFill>
              <a:latin typeface="Poppins" pitchFamily="2" charset="77"/>
            </a:endParaRPr>
          </a:p>
        </p:txBody>
      </p:sp>
      <p:pic>
        <p:nvPicPr>
          <p:cNvPr id="4" name="Picture 3">
            <a:extLst>
              <a:ext uri="{FF2B5EF4-FFF2-40B4-BE49-F238E27FC236}">
                <a16:creationId xmlns:a16="http://schemas.microsoft.com/office/drawing/2014/main" id="{4B24F22A-5042-5FAD-6974-BC2CE782F995}"/>
              </a:ext>
            </a:extLst>
          </p:cNvPr>
          <p:cNvPicPr>
            <a:picLocks noChangeAspect="1"/>
          </p:cNvPicPr>
          <p:nvPr/>
        </p:nvPicPr>
        <p:blipFill>
          <a:blip r:embed="rId5"/>
          <a:stretch>
            <a:fillRect/>
          </a:stretch>
        </p:blipFill>
        <p:spPr>
          <a:xfrm>
            <a:off x="2134324" y="2939269"/>
            <a:ext cx="288837" cy="288837"/>
          </a:xfrm>
          <a:prstGeom prst="rect">
            <a:avLst/>
          </a:prstGeom>
        </p:spPr>
      </p:pic>
      <p:pic>
        <p:nvPicPr>
          <p:cNvPr id="5" name="Picture 4">
            <a:extLst>
              <a:ext uri="{FF2B5EF4-FFF2-40B4-BE49-F238E27FC236}">
                <a16:creationId xmlns:a16="http://schemas.microsoft.com/office/drawing/2014/main" id="{D37D65BB-DF6D-CFE9-09F3-85E44970D887}"/>
              </a:ext>
            </a:extLst>
          </p:cNvPr>
          <p:cNvPicPr>
            <a:picLocks noChangeAspect="1"/>
          </p:cNvPicPr>
          <p:nvPr/>
        </p:nvPicPr>
        <p:blipFill>
          <a:blip r:embed="rId6"/>
          <a:stretch>
            <a:fillRect/>
          </a:stretch>
        </p:blipFill>
        <p:spPr>
          <a:xfrm>
            <a:off x="2012806" y="2330541"/>
            <a:ext cx="407334" cy="288837"/>
          </a:xfrm>
          <a:prstGeom prst="rect">
            <a:avLst/>
          </a:prstGeom>
        </p:spPr>
      </p:pic>
      <p:pic>
        <p:nvPicPr>
          <p:cNvPr id="6" name="Picture 5" descr="A chart of different colors&#10;&#10;Description automatically generated">
            <a:extLst>
              <a:ext uri="{FF2B5EF4-FFF2-40B4-BE49-F238E27FC236}">
                <a16:creationId xmlns:a16="http://schemas.microsoft.com/office/drawing/2014/main" id="{1359809C-A182-C876-507B-A41056A6AA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8787" y="5352202"/>
            <a:ext cx="1080134" cy="1098598"/>
          </a:xfrm>
          <a:prstGeom prst="rect">
            <a:avLst/>
          </a:prstGeom>
        </p:spPr>
      </p:pic>
      <p:pic>
        <p:nvPicPr>
          <p:cNvPr id="8" name="Picture 7">
            <a:extLst>
              <a:ext uri="{FF2B5EF4-FFF2-40B4-BE49-F238E27FC236}">
                <a16:creationId xmlns:a16="http://schemas.microsoft.com/office/drawing/2014/main" id="{89710FB6-BD5E-A16D-369D-C95B3D87359C}"/>
              </a:ext>
            </a:extLst>
          </p:cNvPr>
          <p:cNvPicPr>
            <a:picLocks noChangeAspect="1"/>
          </p:cNvPicPr>
          <p:nvPr/>
        </p:nvPicPr>
        <p:blipFill>
          <a:blip r:embed="rId8"/>
          <a:stretch>
            <a:fillRect/>
          </a:stretch>
        </p:blipFill>
        <p:spPr>
          <a:xfrm>
            <a:off x="1994419" y="3675659"/>
            <a:ext cx="428742" cy="261758"/>
          </a:xfrm>
          <a:prstGeom prst="rect">
            <a:avLst/>
          </a:prstGeom>
        </p:spPr>
      </p:pic>
      <p:pic>
        <p:nvPicPr>
          <p:cNvPr id="7" name="Picture 6" descr="A screenshot of a phone&#10;&#10;Description automatically generated">
            <a:extLst>
              <a:ext uri="{FF2B5EF4-FFF2-40B4-BE49-F238E27FC236}">
                <a16:creationId xmlns:a16="http://schemas.microsoft.com/office/drawing/2014/main" id="{3E85310F-82E4-D380-CDD0-DC31B3474B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45" y="4505264"/>
            <a:ext cx="4254762" cy="1941015"/>
          </a:xfrm>
          <a:prstGeom prst="rect">
            <a:avLst/>
          </a:prstGeom>
        </p:spPr>
      </p:pic>
      <p:pic>
        <p:nvPicPr>
          <p:cNvPr id="12" name="Picture 11">
            <a:extLst>
              <a:ext uri="{FF2B5EF4-FFF2-40B4-BE49-F238E27FC236}">
                <a16:creationId xmlns:a16="http://schemas.microsoft.com/office/drawing/2014/main" id="{103BE76E-531F-238C-3273-68CEBA1A575F}"/>
              </a:ext>
            </a:extLst>
          </p:cNvPr>
          <p:cNvPicPr>
            <a:picLocks noChangeAspect="1"/>
          </p:cNvPicPr>
          <p:nvPr/>
        </p:nvPicPr>
        <p:blipFill>
          <a:blip r:embed="rId10"/>
          <a:stretch>
            <a:fillRect/>
          </a:stretch>
        </p:blipFill>
        <p:spPr>
          <a:xfrm>
            <a:off x="2691707" y="5688360"/>
            <a:ext cx="465831" cy="137172"/>
          </a:xfrm>
          <a:prstGeom prst="rect">
            <a:avLst/>
          </a:prstGeom>
        </p:spPr>
      </p:pic>
      <p:pic>
        <p:nvPicPr>
          <p:cNvPr id="14" name="Picture 13">
            <a:extLst>
              <a:ext uri="{FF2B5EF4-FFF2-40B4-BE49-F238E27FC236}">
                <a16:creationId xmlns:a16="http://schemas.microsoft.com/office/drawing/2014/main" id="{98ED4C9C-D65B-DBF8-F28A-3A4797F49E2D}"/>
              </a:ext>
            </a:extLst>
          </p:cNvPr>
          <p:cNvPicPr>
            <a:picLocks noChangeAspect="1"/>
          </p:cNvPicPr>
          <p:nvPr/>
        </p:nvPicPr>
        <p:blipFill>
          <a:blip r:embed="rId11"/>
          <a:stretch>
            <a:fillRect/>
          </a:stretch>
        </p:blipFill>
        <p:spPr>
          <a:xfrm>
            <a:off x="2730905" y="5688360"/>
            <a:ext cx="426633" cy="128982"/>
          </a:xfrm>
          <a:prstGeom prst="rect">
            <a:avLst/>
          </a:prstGeom>
        </p:spPr>
      </p:pic>
    </p:spTree>
    <p:extLst>
      <p:ext uri="{BB962C8B-B14F-4D97-AF65-F5344CB8AC3E}">
        <p14:creationId xmlns:p14="http://schemas.microsoft.com/office/powerpoint/2010/main" val="2151806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District 2</a:t>
            </a:r>
          </a:p>
        </p:txBody>
      </p:sp>
      <p:pic>
        <p:nvPicPr>
          <p:cNvPr id="7" name="Picture 6" descr="A map of minnesota state&#10;&#10;Description automatically generated">
            <a:extLst>
              <a:ext uri="{FF2B5EF4-FFF2-40B4-BE49-F238E27FC236}">
                <a16:creationId xmlns:a16="http://schemas.microsoft.com/office/drawing/2014/main" id="{2749318B-ABC2-8311-4CA4-0E002F1A10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1900" y="2004575"/>
            <a:ext cx="5880100" cy="4622800"/>
          </a:xfrm>
          <a:prstGeom prst="rect">
            <a:avLst/>
          </a:prstGeom>
        </p:spPr>
      </p:pic>
      <p:pic>
        <p:nvPicPr>
          <p:cNvPr id="9" name="Picture 8" descr="A map of illinois with several states&#10;&#10;Description automatically generated">
            <a:extLst>
              <a:ext uri="{FF2B5EF4-FFF2-40B4-BE49-F238E27FC236}">
                <a16:creationId xmlns:a16="http://schemas.microsoft.com/office/drawing/2014/main" id="{C2E21D9C-25A0-E615-F95A-DA32921D62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046" y="2330541"/>
            <a:ext cx="1450975" cy="1934633"/>
          </a:xfrm>
          <a:prstGeom prst="rect">
            <a:avLst/>
          </a:prstGeom>
        </p:spPr>
      </p:pic>
      <p:sp>
        <p:nvSpPr>
          <p:cNvPr id="3" name="Content Placeholder 2">
            <a:extLst>
              <a:ext uri="{FF2B5EF4-FFF2-40B4-BE49-F238E27FC236}">
                <a16:creationId xmlns:a16="http://schemas.microsoft.com/office/drawing/2014/main" id="{5031AF29-76C6-523E-F3A1-578428EBE6A8}"/>
              </a:ext>
            </a:extLst>
          </p:cNvPr>
          <p:cNvSpPr>
            <a:spLocks noGrp="1"/>
          </p:cNvSpPr>
          <p:nvPr>
            <p:ph idx="1"/>
          </p:nvPr>
        </p:nvSpPr>
        <p:spPr>
          <a:xfrm>
            <a:off x="2712591" y="2330541"/>
            <a:ext cx="2438545" cy="2133742"/>
          </a:xfrm>
        </p:spPr>
        <p:txBody>
          <a:bodyPr>
            <a:normAutofit fontScale="92500" lnSpcReduction="20000"/>
          </a:bodyPr>
          <a:lstStyle/>
          <a:p>
            <a:pPr marL="0" indent="0">
              <a:lnSpc>
                <a:spcPct val="100000"/>
              </a:lnSpc>
              <a:buNone/>
            </a:pPr>
            <a:r>
              <a:rPr lang="en-US" sz="2800" b="1" dirty="0">
                <a:solidFill>
                  <a:srgbClr val="68B7E6"/>
                </a:solidFill>
                <a:effectLst/>
                <a:latin typeface="Poppins" pitchFamily="2" charset="77"/>
              </a:rPr>
              <a:t>757,659</a:t>
            </a:r>
            <a:r>
              <a:rPr lang="en-US" b="1" dirty="0">
                <a:solidFill>
                  <a:srgbClr val="72E0FF"/>
                </a:solidFill>
                <a:effectLst/>
                <a:latin typeface="Poppins" pitchFamily="2" charset="77"/>
              </a:rPr>
              <a:t> </a:t>
            </a:r>
            <a:r>
              <a:rPr lang="en-US" sz="2000" b="1" dirty="0">
                <a:solidFill>
                  <a:srgbClr val="222D55"/>
                </a:solidFill>
                <a:effectLst/>
                <a:latin typeface="Poppins" pitchFamily="2" charset="77"/>
              </a:rPr>
              <a:t>residents</a:t>
            </a:r>
            <a:r>
              <a:rPr lang="en-US" b="1" dirty="0">
                <a:solidFill>
                  <a:srgbClr val="72E0FF"/>
                </a:solidFill>
                <a:effectLst/>
                <a:latin typeface="Poppins" pitchFamily="2" charset="77"/>
              </a:rPr>
              <a:t> </a:t>
            </a:r>
          </a:p>
          <a:p>
            <a:pPr marL="0" indent="0">
              <a:lnSpc>
                <a:spcPct val="100000"/>
              </a:lnSpc>
              <a:buNone/>
            </a:pPr>
            <a:r>
              <a:rPr lang="en-US" sz="2800" b="1" dirty="0">
                <a:solidFill>
                  <a:srgbClr val="68B7E6"/>
                </a:solidFill>
                <a:effectLst/>
                <a:latin typeface="Poppins" pitchFamily="2" charset="77"/>
              </a:rPr>
              <a:t>$</a:t>
            </a:r>
            <a:r>
              <a:rPr lang="en-US" sz="2800" b="1" dirty="0">
                <a:solidFill>
                  <a:srgbClr val="68B7E6"/>
                </a:solidFill>
                <a:latin typeface="Poppins" pitchFamily="2" charset="77"/>
              </a:rPr>
              <a:t>32</a:t>
            </a:r>
            <a:r>
              <a:rPr lang="en-US" sz="2800" b="1" dirty="0">
                <a:solidFill>
                  <a:srgbClr val="68B7E6"/>
                </a:solidFill>
                <a:effectLst/>
                <a:latin typeface="Poppins" pitchFamily="2" charset="77"/>
              </a:rPr>
              <a:t>,186</a:t>
            </a:r>
            <a:br>
              <a:rPr lang="en-US" b="1" dirty="0">
                <a:solidFill>
                  <a:srgbClr val="72E0FF"/>
                </a:solidFill>
                <a:effectLst/>
                <a:latin typeface="Poppins" pitchFamily="2" charset="77"/>
              </a:rPr>
            </a:br>
            <a:r>
              <a:rPr lang="en-US" sz="2000" b="1" dirty="0">
                <a:solidFill>
                  <a:srgbClr val="00004C"/>
                </a:solidFill>
                <a:effectLst/>
                <a:latin typeface="Poppins" pitchFamily="2" charset="77"/>
              </a:rPr>
              <a:t>median income</a:t>
            </a:r>
          </a:p>
          <a:p>
            <a:pPr marL="0" indent="0">
              <a:lnSpc>
                <a:spcPct val="100000"/>
              </a:lnSpc>
              <a:buNone/>
            </a:pPr>
            <a:r>
              <a:rPr lang="en-US" sz="2800" b="1" dirty="0">
                <a:solidFill>
                  <a:srgbClr val="68B7E6"/>
                </a:solidFill>
                <a:effectLst/>
                <a:latin typeface="Poppins" pitchFamily="2" charset="77"/>
              </a:rPr>
              <a:t>186</a:t>
            </a:r>
            <a:br>
              <a:rPr lang="en-US" sz="1600" b="1" dirty="0">
                <a:solidFill>
                  <a:srgbClr val="00004C"/>
                </a:solidFill>
                <a:latin typeface="Poppins" pitchFamily="2" charset="77"/>
              </a:rPr>
            </a:br>
            <a:r>
              <a:rPr lang="en-US" sz="2000" b="1" dirty="0">
                <a:solidFill>
                  <a:srgbClr val="00004C"/>
                </a:solidFill>
                <a:effectLst/>
                <a:latin typeface="Poppins" pitchFamily="2" charset="77"/>
              </a:rPr>
              <a:t>miles of bikeways</a:t>
            </a:r>
            <a:endParaRPr lang="en-US" sz="2000" dirty="0">
              <a:solidFill>
                <a:srgbClr val="00004C"/>
              </a:solidFill>
              <a:effectLst/>
              <a:latin typeface="Poppins SemiBold" pitchFamily="2" charset="77"/>
            </a:endParaRPr>
          </a:p>
          <a:p>
            <a:pPr marL="0" indent="0">
              <a:buNone/>
            </a:pPr>
            <a:endParaRPr lang="en-US" dirty="0">
              <a:solidFill>
                <a:srgbClr val="72E0FF"/>
              </a:solidFill>
              <a:effectLst/>
              <a:latin typeface="Poppins" pitchFamily="2" charset="77"/>
            </a:endParaRPr>
          </a:p>
        </p:txBody>
      </p:sp>
      <p:pic>
        <p:nvPicPr>
          <p:cNvPr id="4" name="Picture 3">
            <a:extLst>
              <a:ext uri="{FF2B5EF4-FFF2-40B4-BE49-F238E27FC236}">
                <a16:creationId xmlns:a16="http://schemas.microsoft.com/office/drawing/2014/main" id="{C084AD3D-CB81-6607-8FF9-8DBFB89A122B}"/>
              </a:ext>
            </a:extLst>
          </p:cNvPr>
          <p:cNvPicPr>
            <a:picLocks noChangeAspect="1"/>
          </p:cNvPicPr>
          <p:nvPr/>
        </p:nvPicPr>
        <p:blipFill>
          <a:blip r:embed="rId5"/>
          <a:stretch>
            <a:fillRect/>
          </a:stretch>
        </p:blipFill>
        <p:spPr>
          <a:xfrm>
            <a:off x="1994419" y="3675659"/>
            <a:ext cx="428742" cy="261758"/>
          </a:xfrm>
          <a:prstGeom prst="rect">
            <a:avLst/>
          </a:prstGeom>
        </p:spPr>
      </p:pic>
      <p:pic>
        <p:nvPicPr>
          <p:cNvPr id="5" name="Picture 4">
            <a:extLst>
              <a:ext uri="{FF2B5EF4-FFF2-40B4-BE49-F238E27FC236}">
                <a16:creationId xmlns:a16="http://schemas.microsoft.com/office/drawing/2014/main" id="{FB0FE541-CD32-487C-8884-700F77B92FD0}"/>
              </a:ext>
            </a:extLst>
          </p:cNvPr>
          <p:cNvPicPr>
            <a:picLocks noChangeAspect="1"/>
          </p:cNvPicPr>
          <p:nvPr/>
        </p:nvPicPr>
        <p:blipFill>
          <a:blip r:embed="rId6"/>
          <a:stretch>
            <a:fillRect/>
          </a:stretch>
        </p:blipFill>
        <p:spPr>
          <a:xfrm>
            <a:off x="2134324" y="2939269"/>
            <a:ext cx="288837" cy="288837"/>
          </a:xfrm>
          <a:prstGeom prst="rect">
            <a:avLst/>
          </a:prstGeom>
        </p:spPr>
      </p:pic>
      <p:pic>
        <p:nvPicPr>
          <p:cNvPr id="6" name="Picture 5">
            <a:extLst>
              <a:ext uri="{FF2B5EF4-FFF2-40B4-BE49-F238E27FC236}">
                <a16:creationId xmlns:a16="http://schemas.microsoft.com/office/drawing/2014/main" id="{496E5665-EE34-E4C6-F766-85EC2265F289}"/>
              </a:ext>
            </a:extLst>
          </p:cNvPr>
          <p:cNvPicPr>
            <a:picLocks noChangeAspect="1"/>
          </p:cNvPicPr>
          <p:nvPr/>
        </p:nvPicPr>
        <p:blipFill>
          <a:blip r:embed="rId7"/>
          <a:stretch>
            <a:fillRect/>
          </a:stretch>
        </p:blipFill>
        <p:spPr>
          <a:xfrm>
            <a:off x="2012806" y="2330541"/>
            <a:ext cx="407334" cy="288837"/>
          </a:xfrm>
          <a:prstGeom prst="rect">
            <a:avLst/>
          </a:prstGeom>
        </p:spPr>
      </p:pic>
      <p:pic>
        <p:nvPicPr>
          <p:cNvPr id="10" name="Picture 9" descr="A chart of different colors&#10;&#10;Description automatically generated">
            <a:extLst>
              <a:ext uri="{FF2B5EF4-FFF2-40B4-BE49-F238E27FC236}">
                <a16:creationId xmlns:a16="http://schemas.microsoft.com/office/drawing/2014/main" id="{7DE88A28-0459-E043-5FA3-98062C36F1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787" y="5352202"/>
            <a:ext cx="1080134" cy="1098598"/>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3638D328-1316-A409-268C-4B81473128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46" y="4509784"/>
            <a:ext cx="4254762" cy="1941015"/>
          </a:xfrm>
          <a:prstGeom prst="rect">
            <a:avLst/>
          </a:prstGeom>
        </p:spPr>
      </p:pic>
    </p:spTree>
    <p:extLst>
      <p:ext uri="{BB962C8B-B14F-4D97-AF65-F5344CB8AC3E}">
        <p14:creationId xmlns:p14="http://schemas.microsoft.com/office/powerpoint/2010/main" val="2843544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District 3</a:t>
            </a:r>
          </a:p>
        </p:txBody>
      </p:sp>
      <p:pic>
        <p:nvPicPr>
          <p:cNvPr id="9" name="Picture 8" descr="A map of a city&#10;&#10;Description automatically generated">
            <a:extLst>
              <a:ext uri="{FF2B5EF4-FFF2-40B4-BE49-F238E27FC236}">
                <a16:creationId xmlns:a16="http://schemas.microsoft.com/office/drawing/2014/main" id="{CC8E8DAE-CD21-3086-201B-FACADA4114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1900" y="2004575"/>
            <a:ext cx="5880100" cy="4622800"/>
          </a:xfrm>
          <a:prstGeom prst="rect">
            <a:avLst/>
          </a:prstGeom>
        </p:spPr>
      </p:pic>
      <p:pic>
        <p:nvPicPr>
          <p:cNvPr id="19" name="Picture 18" descr="A map of illinois with several states&#10;&#10;Description automatically generated">
            <a:extLst>
              <a:ext uri="{FF2B5EF4-FFF2-40B4-BE49-F238E27FC236}">
                <a16:creationId xmlns:a16="http://schemas.microsoft.com/office/drawing/2014/main" id="{0F81E095-C08E-A160-EBDB-6D2F11B867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046" y="2330541"/>
            <a:ext cx="1450975" cy="1934634"/>
          </a:xfrm>
          <a:prstGeom prst="rect">
            <a:avLst/>
          </a:prstGeom>
        </p:spPr>
      </p:pic>
      <p:sp>
        <p:nvSpPr>
          <p:cNvPr id="4" name="Content Placeholder 2">
            <a:extLst>
              <a:ext uri="{FF2B5EF4-FFF2-40B4-BE49-F238E27FC236}">
                <a16:creationId xmlns:a16="http://schemas.microsoft.com/office/drawing/2014/main" id="{CA80803F-3685-5412-54F6-302AEC46F386}"/>
              </a:ext>
            </a:extLst>
          </p:cNvPr>
          <p:cNvSpPr txBox="1">
            <a:spLocks/>
          </p:cNvSpPr>
          <p:nvPr/>
        </p:nvSpPr>
        <p:spPr>
          <a:xfrm>
            <a:off x="2712591" y="2330541"/>
            <a:ext cx="2438545" cy="2133742"/>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2800" b="1" dirty="0">
                <a:solidFill>
                  <a:srgbClr val="68B7E6"/>
                </a:solidFill>
                <a:latin typeface="Poppins" pitchFamily="2" charset="77"/>
              </a:rPr>
              <a:t>612,324</a:t>
            </a:r>
            <a:r>
              <a:rPr lang="en-US" b="1" dirty="0">
                <a:solidFill>
                  <a:srgbClr val="72E0FF"/>
                </a:solidFill>
                <a:latin typeface="Poppins" pitchFamily="2" charset="77"/>
              </a:rPr>
              <a:t> </a:t>
            </a:r>
            <a:r>
              <a:rPr lang="en-US" sz="2000" b="1" dirty="0">
                <a:solidFill>
                  <a:srgbClr val="222D55"/>
                </a:solidFill>
                <a:latin typeface="Poppins" pitchFamily="2" charset="77"/>
              </a:rPr>
              <a:t>residents</a:t>
            </a:r>
            <a:r>
              <a:rPr lang="en-US" b="1" dirty="0">
                <a:solidFill>
                  <a:srgbClr val="72E0FF"/>
                </a:solidFill>
                <a:latin typeface="Poppins" pitchFamily="2" charset="77"/>
              </a:rPr>
              <a:t> </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$33,865</a:t>
            </a:r>
            <a:br>
              <a:rPr lang="en-US" b="1" dirty="0">
                <a:solidFill>
                  <a:srgbClr val="72E0FF"/>
                </a:solidFill>
                <a:latin typeface="Poppins" pitchFamily="2" charset="77"/>
              </a:rPr>
            </a:br>
            <a:r>
              <a:rPr lang="en-US" sz="2000" b="1" dirty="0">
                <a:solidFill>
                  <a:srgbClr val="00004C"/>
                </a:solidFill>
                <a:latin typeface="Poppins" pitchFamily="2" charset="77"/>
              </a:rPr>
              <a:t>median income</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150</a:t>
            </a:r>
            <a:br>
              <a:rPr lang="en-US" sz="1600" b="1" dirty="0">
                <a:solidFill>
                  <a:srgbClr val="00004C"/>
                </a:solidFill>
                <a:latin typeface="Poppins" pitchFamily="2" charset="77"/>
              </a:rPr>
            </a:br>
            <a:r>
              <a:rPr lang="en-US" sz="2000" b="1" dirty="0">
                <a:solidFill>
                  <a:srgbClr val="00004C"/>
                </a:solidFill>
                <a:latin typeface="Poppins" pitchFamily="2" charset="77"/>
              </a:rPr>
              <a:t>miles of bikeways</a:t>
            </a:r>
            <a:endParaRPr lang="en-US" sz="2000" dirty="0">
              <a:solidFill>
                <a:srgbClr val="00004C"/>
              </a:solidFill>
              <a:latin typeface="Poppins SemiBold" pitchFamily="2" charset="77"/>
            </a:endParaRPr>
          </a:p>
          <a:p>
            <a:pPr marL="0" indent="0">
              <a:buFont typeface="Poppins ExtraBold" panose="00000900000000000000" pitchFamily="2" charset="0"/>
              <a:buNone/>
            </a:pPr>
            <a:endParaRPr lang="en-US" dirty="0">
              <a:solidFill>
                <a:srgbClr val="72E0FF"/>
              </a:solidFill>
              <a:latin typeface="Poppins" pitchFamily="2" charset="77"/>
            </a:endParaRPr>
          </a:p>
        </p:txBody>
      </p:sp>
      <p:pic>
        <p:nvPicPr>
          <p:cNvPr id="5" name="Picture 4">
            <a:extLst>
              <a:ext uri="{FF2B5EF4-FFF2-40B4-BE49-F238E27FC236}">
                <a16:creationId xmlns:a16="http://schemas.microsoft.com/office/drawing/2014/main" id="{4C3FAAE8-B9DC-728A-42EC-328F276E710C}"/>
              </a:ext>
            </a:extLst>
          </p:cNvPr>
          <p:cNvPicPr>
            <a:picLocks noChangeAspect="1"/>
          </p:cNvPicPr>
          <p:nvPr/>
        </p:nvPicPr>
        <p:blipFill>
          <a:blip r:embed="rId5"/>
          <a:stretch>
            <a:fillRect/>
          </a:stretch>
        </p:blipFill>
        <p:spPr>
          <a:xfrm>
            <a:off x="1994419" y="3675659"/>
            <a:ext cx="428742" cy="261758"/>
          </a:xfrm>
          <a:prstGeom prst="rect">
            <a:avLst/>
          </a:prstGeom>
        </p:spPr>
      </p:pic>
      <p:pic>
        <p:nvPicPr>
          <p:cNvPr id="6" name="Picture 5">
            <a:extLst>
              <a:ext uri="{FF2B5EF4-FFF2-40B4-BE49-F238E27FC236}">
                <a16:creationId xmlns:a16="http://schemas.microsoft.com/office/drawing/2014/main" id="{A1B1DCC5-40E6-E303-148A-FFBB77069C85}"/>
              </a:ext>
            </a:extLst>
          </p:cNvPr>
          <p:cNvPicPr>
            <a:picLocks noChangeAspect="1"/>
          </p:cNvPicPr>
          <p:nvPr/>
        </p:nvPicPr>
        <p:blipFill>
          <a:blip r:embed="rId6"/>
          <a:stretch>
            <a:fillRect/>
          </a:stretch>
        </p:blipFill>
        <p:spPr>
          <a:xfrm>
            <a:off x="2134324" y="2939269"/>
            <a:ext cx="288837" cy="288837"/>
          </a:xfrm>
          <a:prstGeom prst="rect">
            <a:avLst/>
          </a:prstGeom>
        </p:spPr>
      </p:pic>
      <p:pic>
        <p:nvPicPr>
          <p:cNvPr id="7" name="Picture 6">
            <a:extLst>
              <a:ext uri="{FF2B5EF4-FFF2-40B4-BE49-F238E27FC236}">
                <a16:creationId xmlns:a16="http://schemas.microsoft.com/office/drawing/2014/main" id="{13FC9E93-2F1B-B818-DB46-B7CFBE0BFB99}"/>
              </a:ext>
            </a:extLst>
          </p:cNvPr>
          <p:cNvPicPr>
            <a:picLocks noChangeAspect="1"/>
          </p:cNvPicPr>
          <p:nvPr/>
        </p:nvPicPr>
        <p:blipFill>
          <a:blip r:embed="rId7"/>
          <a:stretch>
            <a:fillRect/>
          </a:stretch>
        </p:blipFill>
        <p:spPr>
          <a:xfrm>
            <a:off x="2012806" y="2330541"/>
            <a:ext cx="407334" cy="288837"/>
          </a:xfrm>
          <a:prstGeom prst="rect">
            <a:avLst/>
          </a:prstGeom>
        </p:spPr>
      </p:pic>
      <p:pic>
        <p:nvPicPr>
          <p:cNvPr id="8" name="Picture 7" descr="A chart of different colors&#10;&#10;Description automatically generated">
            <a:extLst>
              <a:ext uri="{FF2B5EF4-FFF2-40B4-BE49-F238E27FC236}">
                <a16:creationId xmlns:a16="http://schemas.microsoft.com/office/drawing/2014/main" id="{3BE397DD-7639-D309-726E-FFFD2E0443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787" y="5352202"/>
            <a:ext cx="1080134" cy="1098598"/>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B07BB152-2D05-FA78-A24B-E67F549463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46" y="4509784"/>
            <a:ext cx="4254762" cy="1941015"/>
          </a:xfrm>
          <a:prstGeom prst="rect">
            <a:avLst/>
          </a:prstGeom>
        </p:spPr>
      </p:pic>
    </p:spTree>
    <p:extLst>
      <p:ext uri="{BB962C8B-B14F-4D97-AF65-F5344CB8AC3E}">
        <p14:creationId xmlns:p14="http://schemas.microsoft.com/office/powerpoint/2010/main" val="2012480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District 4</a:t>
            </a:r>
          </a:p>
        </p:txBody>
      </p:sp>
      <p:pic>
        <p:nvPicPr>
          <p:cNvPr id="11" name="Picture 10" descr="A map of a state&#10;&#10;Description automatically generated">
            <a:extLst>
              <a:ext uri="{FF2B5EF4-FFF2-40B4-BE49-F238E27FC236}">
                <a16:creationId xmlns:a16="http://schemas.microsoft.com/office/drawing/2014/main" id="{5E35CD4F-0950-4970-5692-3429DDE4A6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1900" y="2004575"/>
            <a:ext cx="5880100" cy="4622800"/>
          </a:xfrm>
          <a:prstGeom prst="rect">
            <a:avLst/>
          </a:prstGeom>
        </p:spPr>
      </p:pic>
      <p:pic>
        <p:nvPicPr>
          <p:cNvPr id="18" name="Picture 17" descr="A map of illinois with several states&#10;&#10;Description automatically generated">
            <a:extLst>
              <a:ext uri="{FF2B5EF4-FFF2-40B4-BE49-F238E27FC236}">
                <a16:creationId xmlns:a16="http://schemas.microsoft.com/office/drawing/2014/main" id="{BD8A67D6-A770-754C-FE50-487243B0FC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046" y="2330541"/>
            <a:ext cx="1450976" cy="1934634"/>
          </a:xfrm>
          <a:prstGeom prst="rect">
            <a:avLst/>
          </a:prstGeom>
        </p:spPr>
      </p:pic>
      <p:sp>
        <p:nvSpPr>
          <p:cNvPr id="4" name="Content Placeholder 2">
            <a:extLst>
              <a:ext uri="{FF2B5EF4-FFF2-40B4-BE49-F238E27FC236}">
                <a16:creationId xmlns:a16="http://schemas.microsoft.com/office/drawing/2014/main" id="{7F693A39-5CB9-25EC-63E1-2B26CA9A456C}"/>
              </a:ext>
            </a:extLst>
          </p:cNvPr>
          <p:cNvSpPr txBox="1">
            <a:spLocks/>
          </p:cNvSpPr>
          <p:nvPr/>
        </p:nvSpPr>
        <p:spPr>
          <a:xfrm>
            <a:off x="2712591" y="2330541"/>
            <a:ext cx="2438545" cy="2133742"/>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2800" b="1" dirty="0">
                <a:solidFill>
                  <a:srgbClr val="68B7E6"/>
                </a:solidFill>
                <a:latin typeface="Poppins" pitchFamily="2" charset="77"/>
              </a:rPr>
              <a:t>526,951</a:t>
            </a:r>
            <a:r>
              <a:rPr lang="en-US" b="1" dirty="0">
                <a:solidFill>
                  <a:srgbClr val="72E0FF"/>
                </a:solidFill>
                <a:latin typeface="Poppins" pitchFamily="2" charset="77"/>
              </a:rPr>
              <a:t> </a:t>
            </a:r>
            <a:r>
              <a:rPr lang="en-US" sz="2000" b="1" dirty="0">
                <a:solidFill>
                  <a:srgbClr val="222D55"/>
                </a:solidFill>
                <a:latin typeface="Poppins" pitchFamily="2" charset="77"/>
              </a:rPr>
              <a:t>residents</a:t>
            </a:r>
            <a:r>
              <a:rPr lang="en-US" b="1" dirty="0">
                <a:solidFill>
                  <a:srgbClr val="72E0FF"/>
                </a:solidFill>
                <a:latin typeface="Poppins" pitchFamily="2" charset="77"/>
              </a:rPr>
              <a:t> </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$31,304</a:t>
            </a:r>
            <a:br>
              <a:rPr lang="en-US" b="1" dirty="0">
                <a:solidFill>
                  <a:srgbClr val="72E0FF"/>
                </a:solidFill>
                <a:latin typeface="Poppins" pitchFamily="2" charset="77"/>
              </a:rPr>
            </a:br>
            <a:r>
              <a:rPr lang="en-US" sz="2000" b="1" dirty="0">
                <a:solidFill>
                  <a:srgbClr val="00004C"/>
                </a:solidFill>
                <a:latin typeface="Poppins" pitchFamily="2" charset="77"/>
              </a:rPr>
              <a:t>median income</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68</a:t>
            </a:r>
            <a:br>
              <a:rPr lang="en-US" sz="1600" b="1" dirty="0">
                <a:solidFill>
                  <a:srgbClr val="00004C"/>
                </a:solidFill>
                <a:latin typeface="Poppins" pitchFamily="2" charset="77"/>
              </a:rPr>
            </a:br>
            <a:r>
              <a:rPr lang="en-US" sz="2000" b="1" dirty="0">
                <a:solidFill>
                  <a:srgbClr val="00004C"/>
                </a:solidFill>
                <a:latin typeface="Poppins" pitchFamily="2" charset="77"/>
              </a:rPr>
              <a:t>miles of bikeways</a:t>
            </a:r>
            <a:endParaRPr lang="en-US" sz="2000" dirty="0">
              <a:solidFill>
                <a:srgbClr val="00004C"/>
              </a:solidFill>
              <a:latin typeface="Poppins SemiBold" pitchFamily="2" charset="77"/>
            </a:endParaRPr>
          </a:p>
          <a:p>
            <a:pPr marL="0" indent="0">
              <a:buFont typeface="Poppins ExtraBold" panose="00000900000000000000" pitchFamily="2" charset="0"/>
              <a:buNone/>
            </a:pPr>
            <a:endParaRPr lang="en-US" dirty="0">
              <a:solidFill>
                <a:srgbClr val="72E0FF"/>
              </a:solidFill>
              <a:latin typeface="Poppins" pitchFamily="2" charset="77"/>
            </a:endParaRPr>
          </a:p>
        </p:txBody>
      </p:sp>
      <p:pic>
        <p:nvPicPr>
          <p:cNvPr id="5" name="Picture 4">
            <a:extLst>
              <a:ext uri="{FF2B5EF4-FFF2-40B4-BE49-F238E27FC236}">
                <a16:creationId xmlns:a16="http://schemas.microsoft.com/office/drawing/2014/main" id="{9E7FBA94-F17C-4C1F-F821-07FFD628F741}"/>
              </a:ext>
            </a:extLst>
          </p:cNvPr>
          <p:cNvPicPr>
            <a:picLocks noChangeAspect="1"/>
          </p:cNvPicPr>
          <p:nvPr/>
        </p:nvPicPr>
        <p:blipFill>
          <a:blip r:embed="rId5"/>
          <a:stretch>
            <a:fillRect/>
          </a:stretch>
        </p:blipFill>
        <p:spPr>
          <a:xfrm>
            <a:off x="1994419" y="3675659"/>
            <a:ext cx="428742" cy="261758"/>
          </a:xfrm>
          <a:prstGeom prst="rect">
            <a:avLst/>
          </a:prstGeom>
        </p:spPr>
      </p:pic>
      <p:pic>
        <p:nvPicPr>
          <p:cNvPr id="6" name="Picture 5">
            <a:extLst>
              <a:ext uri="{FF2B5EF4-FFF2-40B4-BE49-F238E27FC236}">
                <a16:creationId xmlns:a16="http://schemas.microsoft.com/office/drawing/2014/main" id="{5406DF18-DDE6-3867-79FB-06DF353325C7}"/>
              </a:ext>
            </a:extLst>
          </p:cNvPr>
          <p:cNvPicPr>
            <a:picLocks noChangeAspect="1"/>
          </p:cNvPicPr>
          <p:nvPr/>
        </p:nvPicPr>
        <p:blipFill>
          <a:blip r:embed="rId6"/>
          <a:stretch>
            <a:fillRect/>
          </a:stretch>
        </p:blipFill>
        <p:spPr>
          <a:xfrm>
            <a:off x="2134324" y="2939269"/>
            <a:ext cx="288837" cy="288837"/>
          </a:xfrm>
          <a:prstGeom prst="rect">
            <a:avLst/>
          </a:prstGeom>
        </p:spPr>
      </p:pic>
      <p:pic>
        <p:nvPicPr>
          <p:cNvPr id="7" name="Picture 6">
            <a:extLst>
              <a:ext uri="{FF2B5EF4-FFF2-40B4-BE49-F238E27FC236}">
                <a16:creationId xmlns:a16="http://schemas.microsoft.com/office/drawing/2014/main" id="{ED6D6026-7676-0E7F-1BEB-CBE7BB0BBF3F}"/>
              </a:ext>
            </a:extLst>
          </p:cNvPr>
          <p:cNvPicPr>
            <a:picLocks noChangeAspect="1"/>
          </p:cNvPicPr>
          <p:nvPr/>
        </p:nvPicPr>
        <p:blipFill>
          <a:blip r:embed="rId7"/>
          <a:stretch>
            <a:fillRect/>
          </a:stretch>
        </p:blipFill>
        <p:spPr>
          <a:xfrm>
            <a:off x="2012806" y="2330541"/>
            <a:ext cx="407334" cy="288837"/>
          </a:xfrm>
          <a:prstGeom prst="rect">
            <a:avLst/>
          </a:prstGeom>
        </p:spPr>
      </p:pic>
      <p:pic>
        <p:nvPicPr>
          <p:cNvPr id="8" name="Picture 7" descr="A chart of different colors&#10;&#10;Description automatically generated">
            <a:extLst>
              <a:ext uri="{FF2B5EF4-FFF2-40B4-BE49-F238E27FC236}">
                <a16:creationId xmlns:a16="http://schemas.microsoft.com/office/drawing/2014/main" id="{4D8FA171-3BB0-BDDF-7CB7-9FE863F37A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787" y="5352202"/>
            <a:ext cx="1080134" cy="1098598"/>
          </a:xfrm>
          <a:prstGeom prst="rect">
            <a:avLst/>
          </a:prstGeom>
        </p:spPr>
      </p:pic>
      <p:pic>
        <p:nvPicPr>
          <p:cNvPr id="9" name="Picture 8" descr="A screenshot of a phone&#10;&#10;Description automatically generated">
            <a:extLst>
              <a:ext uri="{FF2B5EF4-FFF2-40B4-BE49-F238E27FC236}">
                <a16:creationId xmlns:a16="http://schemas.microsoft.com/office/drawing/2014/main" id="{1D5BA9F9-4FBA-4E03-EBAB-8E09778D5D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46" y="4505559"/>
            <a:ext cx="4254762" cy="1941015"/>
          </a:xfrm>
          <a:prstGeom prst="rect">
            <a:avLst/>
          </a:prstGeom>
        </p:spPr>
      </p:pic>
    </p:spTree>
    <p:extLst>
      <p:ext uri="{BB962C8B-B14F-4D97-AF65-F5344CB8AC3E}">
        <p14:creationId xmlns:p14="http://schemas.microsoft.com/office/powerpoint/2010/main" val="3946560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District 5</a:t>
            </a:r>
          </a:p>
        </p:txBody>
      </p:sp>
      <p:pic>
        <p:nvPicPr>
          <p:cNvPr id="5" name="Picture 4" descr="A map of the state of texas&#10;&#10;Description automatically generated">
            <a:extLst>
              <a:ext uri="{FF2B5EF4-FFF2-40B4-BE49-F238E27FC236}">
                <a16:creationId xmlns:a16="http://schemas.microsoft.com/office/drawing/2014/main" id="{7204F56F-5FBE-6225-6935-27EC932F5E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1900" y="2004575"/>
            <a:ext cx="5880100" cy="4622800"/>
          </a:xfrm>
          <a:prstGeom prst="rect">
            <a:avLst/>
          </a:prstGeom>
        </p:spPr>
      </p:pic>
      <p:pic>
        <p:nvPicPr>
          <p:cNvPr id="12" name="Picture 11" descr="A map of illinois with several states&#10;&#10;Description automatically generated">
            <a:extLst>
              <a:ext uri="{FF2B5EF4-FFF2-40B4-BE49-F238E27FC236}">
                <a16:creationId xmlns:a16="http://schemas.microsoft.com/office/drawing/2014/main" id="{63A2901C-DE67-A1F2-47FE-6931EDA5D3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046" y="2327213"/>
            <a:ext cx="1450976" cy="1934635"/>
          </a:xfrm>
          <a:prstGeom prst="rect">
            <a:avLst/>
          </a:prstGeom>
        </p:spPr>
      </p:pic>
      <p:sp>
        <p:nvSpPr>
          <p:cNvPr id="4" name="Content Placeholder 2">
            <a:extLst>
              <a:ext uri="{FF2B5EF4-FFF2-40B4-BE49-F238E27FC236}">
                <a16:creationId xmlns:a16="http://schemas.microsoft.com/office/drawing/2014/main" id="{70D06BFF-96AB-80D5-99AB-9392B78323FA}"/>
              </a:ext>
            </a:extLst>
          </p:cNvPr>
          <p:cNvSpPr txBox="1">
            <a:spLocks/>
          </p:cNvSpPr>
          <p:nvPr/>
        </p:nvSpPr>
        <p:spPr>
          <a:xfrm>
            <a:off x="2712591" y="2330541"/>
            <a:ext cx="2438545" cy="2133742"/>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2800" b="1" dirty="0">
                <a:solidFill>
                  <a:srgbClr val="68B7E6"/>
                </a:solidFill>
                <a:latin typeface="Poppins" pitchFamily="2" charset="77"/>
              </a:rPr>
              <a:t>522,014</a:t>
            </a:r>
            <a:r>
              <a:rPr lang="en-US" b="1" dirty="0">
                <a:solidFill>
                  <a:srgbClr val="72E0FF"/>
                </a:solidFill>
                <a:latin typeface="Poppins" pitchFamily="2" charset="77"/>
              </a:rPr>
              <a:t> </a:t>
            </a:r>
            <a:r>
              <a:rPr lang="en-US" sz="2000" b="1" dirty="0">
                <a:solidFill>
                  <a:srgbClr val="222D55"/>
                </a:solidFill>
                <a:latin typeface="Poppins" pitchFamily="2" charset="77"/>
              </a:rPr>
              <a:t>residents</a:t>
            </a:r>
            <a:r>
              <a:rPr lang="en-US" b="1" dirty="0">
                <a:solidFill>
                  <a:srgbClr val="72E0FF"/>
                </a:solidFill>
                <a:latin typeface="Poppins" pitchFamily="2" charset="77"/>
              </a:rPr>
              <a:t> </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$33,068</a:t>
            </a:r>
            <a:br>
              <a:rPr lang="en-US" b="1" dirty="0">
                <a:solidFill>
                  <a:srgbClr val="72E0FF"/>
                </a:solidFill>
                <a:latin typeface="Poppins" pitchFamily="2" charset="77"/>
              </a:rPr>
            </a:br>
            <a:r>
              <a:rPr lang="en-US" sz="2000" b="1" dirty="0">
                <a:solidFill>
                  <a:srgbClr val="00004C"/>
                </a:solidFill>
                <a:latin typeface="Poppins" pitchFamily="2" charset="77"/>
              </a:rPr>
              <a:t>median income</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110</a:t>
            </a:r>
            <a:br>
              <a:rPr lang="en-US" sz="1600" b="1" dirty="0">
                <a:solidFill>
                  <a:srgbClr val="00004C"/>
                </a:solidFill>
                <a:latin typeface="Poppins" pitchFamily="2" charset="77"/>
              </a:rPr>
            </a:br>
            <a:r>
              <a:rPr lang="en-US" sz="2000" b="1" dirty="0">
                <a:solidFill>
                  <a:srgbClr val="00004C"/>
                </a:solidFill>
                <a:latin typeface="Poppins" pitchFamily="2" charset="77"/>
              </a:rPr>
              <a:t>miles of bikeways</a:t>
            </a:r>
            <a:endParaRPr lang="en-US" sz="2000" dirty="0">
              <a:solidFill>
                <a:srgbClr val="00004C"/>
              </a:solidFill>
              <a:latin typeface="Poppins SemiBold" pitchFamily="2" charset="77"/>
            </a:endParaRPr>
          </a:p>
          <a:p>
            <a:pPr marL="0" indent="0">
              <a:buFont typeface="Poppins ExtraBold" panose="00000900000000000000" pitchFamily="2" charset="0"/>
              <a:buNone/>
            </a:pPr>
            <a:endParaRPr lang="en-US" dirty="0">
              <a:solidFill>
                <a:srgbClr val="72E0FF"/>
              </a:solidFill>
              <a:latin typeface="Poppins" pitchFamily="2" charset="77"/>
            </a:endParaRPr>
          </a:p>
        </p:txBody>
      </p:sp>
      <p:pic>
        <p:nvPicPr>
          <p:cNvPr id="6" name="Picture 5">
            <a:extLst>
              <a:ext uri="{FF2B5EF4-FFF2-40B4-BE49-F238E27FC236}">
                <a16:creationId xmlns:a16="http://schemas.microsoft.com/office/drawing/2014/main" id="{774B3CD5-2804-4C54-6C0B-E6C70F624391}"/>
              </a:ext>
            </a:extLst>
          </p:cNvPr>
          <p:cNvPicPr>
            <a:picLocks noChangeAspect="1"/>
          </p:cNvPicPr>
          <p:nvPr/>
        </p:nvPicPr>
        <p:blipFill>
          <a:blip r:embed="rId5"/>
          <a:stretch>
            <a:fillRect/>
          </a:stretch>
        </p:blipFill>
        <p:spPr>
          <a:xfrm>
            <a:off x="1994419" y="3675659"/>
            <a:ext cx="428742" cy="261758"/>
          </a:xfrm>
          <a:prstGeom prst="rect">
            <a:avLst/>
          </a:prstGeom>
        </p:spPr>
      </p:pic>
      <p:pic>
        <p:nvPicPr>
          <p:cNvPr id="7" name="Picture 6">
            <a:extLst>
              <a:ext uri="{FF2B5EF4-FFF2-40B4-BE49-F238E27FC236}">
                <a16:creationId xmlns:a16="http://schemas.microsoft.com/office/drawing/2014/main" id="{6DDBA157-6465-6456-55F6-3A51EE7CF21B}"/>
              </a:ext>
            </a:extLst>
          </p:cNvPr>
          <p:cNvPicPr>
            <a:picLocks noChangeAspect="1"/>
          </p:cNvPicPr>
          <p:nvPr/>
        </p:nvPicPr>
        <p:blipFill>
          <a:blip r:embed="rId6"/>
          <a:stretch>
            <a:fillRect/>
          </a:stretch>
        </p:blipFill>
        <p:spPr>
          <a:xfrm>
            <a:off x="2134324" y="2939269"/>
            <a:ext cx="288837" cy="288837"/>
          </a:xfrm>
          <a:prstGeom prst="rect">
            <a:avLst/>
          </a:prstGeom>
        </p:spPr>
      </p:pic>
      <p:pic>
        <p:nvPicPr>
          <p:cNvPr id="8" name="Picture 7">
            <a:extLst>
              <a:ext uri="{FF2B5EF4-FFF2-40B4-BE49-F238E27FC236}">
                <a16:creationId xmlns:a16="http://schemas.microsoft.com/office/drawing/2014/main" id="{9B495938-E4DA-B777-BBE0-5ED0680CE15D}"/>
              </a:ext>
            </a:extLst>
          </p:cNvPr>
          <p:cNvPicPr>
            <a:picLocks noChangeAspect="1"/>
          </p:cNvPicPr>
          <p:nvPr/>
        </p:nvPicPr>
        <p:blipFill>
          <a:blip r:embed="rId7"/>
          <a:stretch>
            <a:fillRect/>
          </a:stretch>
        </p:blipFill>
        <p:spPr>
          <a:xfrm>
            <a:off x="2012806" y="2330541"/>
            <a:ext cx="407334" cy="288837"/>
          </a:xfrm>
          <a:prstGeom prst="rect">
            <a:avLst/>
          </a:prstGeom>
        </p:spPr>
      </p:pic>
      <p:pic>
        <p:nvPicPr>
          <p:cNvPr id="10" name="Picture 9" descr="A chart of different colors&#10;&#10;Description automatically generated">
            <a:extLst>
              <a:ext uri="{FF2B5EF4-FFF2-40B4-BE49-F238E27FC236}">
                <a16:creationId xmlns:a16="http://schemas.microsoft.com/office/drawing/2014/main" id="{7722CABD-7F52-9361-500A-2ECC2FB32D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787" y="5352202"/>
            <a:ext cx="1080134" cy="1098598"/>
          </a:xfrm>
          <a:prstGeom prst="rect">
            <a:avLst/>
          </a:prstGeom>
        </p:spPr>
      </p:pic>
      <p:pic>
        <p:nvPicPr>
          <p:cNvPr id="9" name="Picture 8" descr="A screenshot of a phone&#10;&#10;Description automatically generated">
            <a:extLst>
              <a:ext uri="{FF2B5EF4-FFF2-40B4-BE49-F238E27FC236}">
                <a16:creationId xmlns:a16="http://schemas.microsoft.com/office/drawing/2014/main" id="{CF812671-D4D3-8B5B-9EFB-911A8263D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46" y="4509036"/>
            <a:ext cx="4254762" cy="1941015"/>
          </a:xfrm>
          <a:prstGeom prst="rect">
            <a:avLst/>
          </a:prstGeom>
        </p:spPr>
      </p:pic>
    </p:spTree>
    <p:extLst>
      <p:ext uri="{BB962C8B-B14F-4D97-AF65-F5344CB8AC3E}">
        <p14:creationId xmlns:p14="http://schemas.microsoft.com/office/powerpoint/2010/main" val="2964360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District 6</a:t>
            </a:r>
          </a:p>
        </p:txBody>
      </p:sp>
      <p:pic>
        <p:nvPicPr>
          <p:cNvPr id="5" name="Picture 4" descr="A map of the state of the united states&#10;&#10;Description automatically generated">
            <a:extLst>
              <a:ext uri="{FF2B5EF4-FFF2-40B4-BE49-F238E27FC236}">
                <a16:creationId xmlns:a16="http://schemas.microsoft.com/office/drawing/2014/main" id="{C7078B6B-8567-3292-076F-C76630D60E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1900" y="2004575"/>
            <a:ext cx="5880100" cy="4622800"/>
          </a:xfrm>
          <a:prstGeom prst="rect">
            <a:avLst/>
          </a:prstGeom>
        </p:spPr>
      </p:pic>
      <p:pic>
        <p:nvPicPr>
          <p:cNvPr id="13" name="Picture 12" descr="A map of illinois with several states&#10;&#10;Description automatically generated">
            <a:extLst>
              <a:ext uri="{FF2B5EF4-FFF2-40B4-BE49-F238E27FC236}">
                <a16:creationId xmlns:a16="http://schemas.microsoft.com/office/drawing/2014/main" id="{6B38BC8B-D1C8-A615-9E46-A9BFB0955D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046" y="2327213"/>
            <a:ext cx="1450976" cy="1934635"/>
          </a:xfrm>
          <a:prstGeom prst="rect">
            <a:avLst/>
          </a:prstGeom>
        </p:spPr>
      </p:pic>
      <p:sp>
        <p:nvSpPr>
          <p:cNvPr id="4" name="Content Placeholder 2">
            <a:extLst>
              <a:ext uri="{FF2B5EF4-FFF2-40B4-BE49-F238E27FC236}">
                <a16:creationId xmlns:a16="http://schemas.microsoft.com/office/drawing/2014/main" id="{157BB017-8982-ACF4-7B32-C29A2F02689C}"/>
              </a:ext>
            </a:extLst>
          </p:cNvPr>
          <p:cNvSpPr txBox="1">
            <a:spLocks/>
          </p:cNvSpPr>
          <p:nvPr/>
        </p:nvSpPr>
        <p:spPr>
          <a:xfrm>
            <a:off x="2712591" y="2330541"/>
            <a:ext cx="2438545" cy="2133742"/>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2800" b="1" dirty="0">
                <a:solidFill>
                  <a:srgbClr val="68B7E6"/>
                </a:solidFill>
                <a:latin typeface="Poppins" pitchFamily="2" charset="77"/>
              </a:rPr>
              <a:t>521,241</a:t>
            </a:r>
            <a:r>
              <a:rPr lang="en-US" b="1" dirty="0">
                <a:solidFill>
                  <a:srgbClr val="72E0FF"/>
                </a:solidFill>
                <a:latin typeface="Poppins" pitchFamily="2" charset="77"/>
              </a:rPr>
              <a:t> </a:t>
            </a:r>
            <a:r>
              <a:rPr lang="en-US" sz="2000" b="1" dirty="0">
                <a:solidFill>
                  <a:srgbClr val="222D55"/>
                </a:solidFill>
                <a:latin typeface="Poppins" pitchFamily="2" charset="77"/>
              </a:rPr>
              <a:t>residents</a:t>
            </a:r>
            <a:r>
              <a:rPr lang="en-US" b="1" dirty="0">
                <a:solidFill>
                  <a:srgbClr val="72E0FF"/>
                </a:solidFill>
                <a:latin typeface="Poppins" pitchFamily="2" charset="77"/>
              </a:rPr>
              <a:t> </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$31,841</a:t>
            </a:r>
            <a:br>
              <a:rPr lang="en-US" b="1" dirty="0">
                <a:solidFill>
                  <a:srgbClr val="72E0FF"/>
                </a:solidFill>
                <a:latin typeface="Poppins" pitchFamily="2" charset="77"/>
              </a:rPr>
            </a:br>
            <a:r>
              <a:rPr lang="en-US" sz="2000" b="1" dirty="0">
                <a:solidFill>
                  <a:srgbClr val="00004C"/>
                </a:solidFill>
                <a:latin typeface="Poppins" pitchFamily="2" charset="77"/>
              </a:rPr>
              <a:t>median income</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348</a:t>
            </a:r>
            <a:br>
              <a:rPr lang="en-US" sz="1600" b="1" dirty="0">
                <a:solidFill>
                  <a:srgbClr val="00004C"/>
                </a:solidFill>
                <a:latin typeface="Poppins" pitchFamily="2" charset="77"/>
              </a:rPr>
            </a:br>
            <a:r>
              <a:rPr lang="en-US" sz="2000" b="1" dirty="0">
                <a:solidFill>
                  <a:srgbClr val="00004C"/>
                </a:solidFill>
                <a:latin typeface="Poppins" pitchFamily="2" charset="77"/>
              </a:rPr>
              <a:t>miles of bikeways</a:t>
            </a:r>
            <a:endParaRPr lang="en-US" sz="2000" dirty="0">
              <a:solidFill>
                <a:srgbClr val="00004C"/>
              </a:solidFill>
              <a:latin typeface="Poppins SemiBold" pitchFamily="2" charset="77"/>
            </a:endParaRPr>
          </a:p>
          <a:p>
            <a:pPr marL="0" indent="0">
              <a:buFont typeface="Poppins ExtraBold" panose="00000900000000000000" pitchFamily="2" charset="0"/>
              <a:buNone/>
            </a:pPr>
            <a:endParaRPr lang="en-US" dirty="0">
              <a:solidFill>
                <a:srgbClr val="72E0FF"/>
              </a:solidFill>
              <a:latin typeface="Poppins" pitchFamily="2" charset="77"/>
            </a:endParaRPr>
          </a:p>
        </p:txBody>
      </p:sp>
      <p:pic>
        <p:nvPicPr>
          <p:cNvPr id="6" name="Picture 5">
            <a:extLst>
              <a:ext uri="{FF2B5EF4-FFF2-40B4-BE49-F238E27FC236}">
                <a16:creationId xmlns:a16="http://schemas.microsoft.com/office/drawing/2014/main" id="{3DE053FB-0C96-E3E0-F6A5-7731DB893BF6}"/>
              </a:ext>
            </a:extLst>
          </p:cNvPr>
          <p:cNvPicPr>
            <a:picLocks noChangeAspect="1"/>
          </p:cNvPicPr>
          <p:nvPr/>
        </p:nvPicPr>
        <p:blipFill>
          <a:blip r:embed="rId5"/>
          <a:stretch>
            <a:fillRect/>
          </a:stretch>
        </p:blipFill>
        <p:spPr>
          <a:xfrm>
            <a:off x="1994419" y="3675659"/>
            <a:ext cx="428742" cy="261758"/>
          </a:xfrm>
          <a:prstGeom prst="rect">
            <a:avLst/>
          </a:prstGeom>
        </p:spPr>
      </p:pic>
      <p:pic>
        <p:nvPicPr>
          <p:cNvPr id="7" name="Picture 6">
            <a:extLst>
              <a:ext uri="{FF2B5EF4-FFF2-40B4-BE49-F238E27FC236}">
                <a16:creationId xmlns:a16="http://schemas.microsoft.com/office/drawing/2014/main" id="{58CF0215-9936-8999-D0DD-B89E0296E429}"/>
              </a:ext>
            </a:extLst>
          </p:cNvPr>
          <p:cNvPicPr>
            <a:picLocks noChangeAspect="1"/>
          </p:cNvPicPr>
          <p:nvPr/>
        </p:nvPicPr>
        <p:blipFill>
          <a:blip r:embed="rId6"/>
          <a:stretch>
            <a:fillRect/>
          </a:stretch>
        </p:blipFill>
        <p:spPr>
          <a:xfrm>
            <a:off x="2134324" y="2939269"/>
            <a:ext cx="288837" cy="288837"/>
          </a:xfrm>
          <a:prstGeom prst="rect">
            <a:avLst/>
          </a:prstGeom>
        </p:spPr>
      </p:pic>
      <p:pic>
        <p:nvPicPr>
          <p:cNvPr id="8" name="Picture 7">
            <a:extLst>
              <a:ext uri="{FF2B5EF4-FFF2-40B4-BE49-F238E27FC236}">
                <a16:creationId xmlns:a16="http://schemas.microsoft.com/office/drawing/2014/main" id="{EC869F51-FADD-6B3A-F913-FAD6078F0D08}"/>
              </a:ext>
            </a:extLst>
          </p:cNvPr>
          <p:cNvPicPr>
            <a:picLocks noChangeAspect="1"/>
          </p:cNvPicPr>
          <p:nvPr/>
        </p:nvPicPr>
        <p:blipFill>
          <a:blip r:embed="rId7"/>
          <a:stretch>
            <a:fillRect/>
          </a:stretch>
        </p:blipFill>
        <p:spPr>
          <a:xfrm>
            <a:off x="2012806" y="2330541"/>
            <a:ext cx="407334" cy="288837"/>
          </a:xfrm>
          <a:prstGeom prst="rect">
            <a:avLst/>
          </a:prstGeom>
        </p:spPr>
      </p:pic>
      <p:pic>
        <p:nvPicPr>
          <p:cNvPr id="9" name="Picture 8" descr="A chart of different colors&#10;&#10;Description automatically generated">
            <a:extLst>
              <a:ext uri="{FF2B5EF4-FFF2-40B4-BE49-F238E27FC236}">
                <a16:creationId xmlns:a16="http://schemas.microsoft.com/office/drawing/2014/main" id="{D780151E-D0EE-2006-590B-BF81916AC7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787" y="5352202"/>
            <a:ext cx="1080134" cy="1098598"/>
          </a:xfrm>
          <a:prstGeom prst="rect">
            <a:avLst/>
          </a:prstGeom>
        </p:spPr>
      </p:pic>
      <p:pic>
        <p:nvPicPr>
          <p:cNvPr id="10" name="Picture 9" descr="A screenshot of a white and orange background with black text&#10;&#10;Description automatically generated">
            <a:extLst>
              <a:ext uri="{FF2B5EF4-FFF2-40B4-BE49-F238E27FC236}">
                <a16:creationId xmlns:a16="http://schemas.microsoft.com/office/drawing/2014/main" id="{3988CF5C-AD8B-8D37-6EFA-5E3426FA20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46" y="4509036"/>
            <a:ext cx="4254762" cy="1941015"/>
          </a:xfrm>
          <a:prstGeom prst="rect">
            <a:avLst/>
          </a:prstGeom>
        </p:spPr>
      </p:pic>
    </p:spTree>
    <p:extLst>
      <p:ext uri="{BB962C8B-B14F-4D97-AF65-F5344CB8AC3E}">
        <p14:creationId xmlns:p14="http://schemas.microsoft.com/office/powerpoint/2010/main" val="3444131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District 7</a:t>
            </a:r>
          </a:p>
        </p:txBody>
      </p:sp>
      <p:pic>
        <p:nvPicPr>
          <p:cNvPr id="5" name="Picture 4" descr="A map of the state of illinois&#10;&#10;Description automatically generated">
            <a:extLst>
              <a:ext uri="{FF2B5EF4-FFF2-40B4-BE49-F238E27FC236}">
                <a16:creationId xmlns:a16="http://schemas.microsoft.com/office/drawing/2014/main" id="{A10DDA67-9535-3888-9AD0-848C8D0EEC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1900" y="2004575"/>
            <a:ext cx="5880100" cy="4622800"/>
          </a:xfrm>
          <a:prstGeom prst="rect">
            <a:avLst/>
          </a:prstGeom>
        </p:spPr>
      </p:pic>
      <p:pic>
        <p:nvPicPr>
          <p:cNvPr id="9" name="Picture 8" descr="A map of illinois with several states&#10;&#10;Description automatically generated">
            <a:extLst>
              <a:ext uri="{FF2B5EF4-FFF2-40B4-BE49-F238E27FC236}">
                <a16:creationId xmlns:a16="http://schemas.microsoft.com/office/drawing/2014/main" id="{471D3F4C-EEEC-55FC-FBCA-7FEC29E025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046" y="2327213"/>
            <a:ext cx="1450976" cy="1934635"/>
          </a:xfrm>
          <a:prstGeom prst="rect">
            <a:avLst/>
          </a:prstGeom>
        </p:spPr>
      </p:pic>
      <p:sp>
        <p:nvSpPr>
          <p:cNvPr id="4" name="Content Placeholder 2">
            <a:extLst>
              <a:ext uri="{FF2B5EF4-FFF2-40B4-BE49-F238E27FC236}">
                <a16:creationId xmlns:a16="http://schemas.microsoft.com/office/drawing/2014/main" id="{C5143AE3-1140-852B-B4D1-58A786690629}"/>
              </a:ext>
            </a:extLst>
          </p:cNvPr>
          <p:cNvSpPr txBox="1">
            <a:spLocks/>
          </p:cNvSpPr>
          <p:nvPr/>
        </p:nvSpPr>
        <p:spPr>
          <a:xfrm>
            <a:off x="2712591" y="2330541"/>
            <a:ext cx="2438545" cy="2133742"/>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2800" b="1" dirty="0">
                <a:solidFill>
                  <a:srgbClr val="68B7E6"/>
                </a:solidFill>
                <a:latin typeface="Poppins" pitchFamily="2" charset="77"/>
              </a:rPr>
              <a:t>376,572</a:t>
            </a:r>
            <a:r>
              <a:rPr lang="en-US" b="1" dirty="0">
                <a:solidFill>
                  <a:srgbClr val="72E0FF"/>
                </a:solidFill>
                <a:latin typeface="Poppins" pitchFamily="2" charset="77"/>
              </a:rPr>
              <a:t> </a:t>
            </a:r>
            <a:r>
              <a:rPr lang="en-US" sz="2000" b="1" dirty="0">
                <a:solidFill>
                  <a:srgbClr val="222D55"/>
                </a:solidFill>
                <a:latin typeface="Poppins" pitchFamily="2" charset="77"/>
              </a:rPr>
              <a:t>residents</a:t>
            </a:r>
            <a:r>
              <a:rPr lang="en-US" b="1" dirty="0">
                <a:solidFill>
                  <a:srgbClr val="72E0FF"/>
                </a:solidFill>
                <a:latin typeface="Poppins" pitchFamily="2" charset="77"/>
              </a:rPr>
              <a:t> </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$30,682</a:t>
            </a:r>
            <a:br>
              <a:rPr lang="en-US" b="1" dirty="0">
                <a:solidFill>
                  <a:srgbClr val="72E0FF"/>
                </a:solidFill>
                <a:latin typeface="Poppins" pitchFamily="2" charset="77"/>
              </a:rPr>
            </a:br>
            <a:r>
              <a:rPr lang="en-US" sz="2000" b="1" dirty="0">
                <a:solidFill>
                  <a:srgbClr val="00004C"/>
                </a:solidFill>
                <a:latin typeface="Poppins" pitchFamily="2" charset="77"/>
              </a:rPr>
              <a:t>median income</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7</a:t>
            </a:r>
            <a:br>
              <a:rPr lang="en-US" sz="1600" b="1" dirty="0">
                <a:solidFill>
                  <a:srgbClr val="00004C"/>
                </a:solidFill>
                <a:latin typeface="Poppins" pitchFamily="2" charset="77"/>
              </a:rPr>
            </a:br>
            <a:r>
              <a:rPr lang="en-US" sz="2000" b="1" dirty="0">
                <a:solidFill>
                  <a:srgbClr val="00004C"/>
                </a:solidFill>
                <a:latin typeface="Poppins" pitchFamily="2" charset="77"/>
              </a:rPr>
              <a:t>miles of bikeways</a:t>
            </a:r>
            <a:endParaRPr lang="en-US" sz="2000" dirty="0">
              <a:solidFill>
                <a:srgbClr val="00004C"/>
              </a:solidFill>
              <a:latin typeface="Poppins SemiBold" pitchFamily="2" charset="77"/>
            </a:endParaRPr>
          </a:p>
          <a:p>
            <a:pPr marL="0" indent="0">
              <a:buFont typeface="Poppins ExtraBold" panose="00000900000000000000" pitchFamily="2" charset="0"/>
              <a:buNone/>
            </a:pPr>
            <a:endParaRPr lang="en-US" dirty="0">
              <a:solidFill>
                <a:srgbClr val="72E0FF"/>
              </a:solidFill>
              <a:latin typeface="Poppins" pitchFamily="2" charset="77"/>
            </a:endParaRPr>
          </a:p>
        </p:txBody>
      </p:sp>
      <p:pic>
        <p:nvPicPr>
          <p:cNvPr id="6" name="Picture 5">
            <a:extLst>
              <a:ext uri="{FF2B5EF4-FFF2-40B4-BE49-F238E27FC236}">
                <a16:creationId xmlns:a16="http://schemas.microsoft.com/office/drawing/2014/main" id="{E9E9A1BF-6108-14D9-B044-FE089B67BD71}"/>
              </a:ext>
            </a:extLst>
          </p:cNvPr>
          <p:cNvPicPr>
            <a:picLocks noChangeAspect="1"/>
          </p:cNvPicPr>
          <p:nvPr/>
        </p:nvPicPr>
        <p:blipFill>
          <a:blip r:embed="rId5"/>
          <a:stretch>
            <a:fillRect/>
          </a:stretch>
        </p:blipFill>
        <p:spPr>
          <a:xfrm>
            <a:off x="1994419" y="3675659"/>
            <a:ext cx="428742" cy="261758"/>
          </a:xfrm>
          <a:prstGeom prst="rect">
            <a:avLst/>
          </a:prstGeom>
        </p:spPr>
      </p:pic>
      <p:pic>
        <p:nvPicPr>
          <p:cNvPr id="7" name="Picture 6">
            <a:extLst>
              <a:ext uri="{FF2B5EF4-FFF2-40B4-BE49-F238E27FC236}">
                <a16:creationId xmlns:a16="http://schemas.microsoft.com/office/drawing/2014/main" id="{62467B07-5EC1-47A6-D28E-6B3431F22490}"/>
              </a:ext>
            </a:extLst>
          </p:cNvPr>
          <p:cNvPicPr>
            <a:picLocks noChangeAspect="1"/>
          </p:cNvPicPr>
          <p:nvPr/>
        </p:nvPicPr>
        <p:blipFill>
          <a:blip r:embed="rId6"/>
          <a:stretch>
            <a:fillRect/>
          </a:stretch>
        </p:blipFill>
        <p:spPr>
          <a:xfrm>
            <a:off x="2134324" y="2939269"/>
            <a:ext cx="288837" cy="288837"/>
          </a:xfrm>
          <a:prstGeom prst="rect">
            <a:avLst/>
          </a:prstGeom>
        </p:spPr>
      </p:pic>
      <p:pic>
        <p:nvPicPr>
          <p:cNvPr id="8" name="Picture 7">
            <a:extLst>
              <a:ext uri="{FF2B5EF4-FFF2-40B4-BE49-F238E27FC236}">
                <a16:creationId xmlns:a16="http://schemas.microsoft.com/office/drawing/2014/main" id="{A7425071-DED8-E371-F00A-80D2D9E0A321}"/>
              </a:ext>
            </a:extLst>
          </p:cNvPr>
          <p:cNvPicPr>
            <a:picLocks noChangeAspect="1"/>
          </p:cNvPicPr>
          <p:nvPr/>
        </p:nvPicPr>
        <p:blipFill>
          <a:blip r:embed="rId7"/>
          <a:stretch>
            <a:fillRect/>
          </a:stretch>
        </p:blipFill>
        <p:spPr>
          <a:xfrm>
            <a:off x="2012806" y="2330541"/>
            <a:ext cx="407334" cy="288837"/>
          </a:xfrm>
          <a:prstGeom prst="rect">
            <a:avLst/>
          </a:prstGeom>
        </p:spPr>
      </p:pic>
      <p:pic>
        <p:nvPicPr>
          <p:cNvPr id="10" name="Picture 9" descr="A chart of different colors&#10;&#10;Description automatically generated">
            <a:extLst>
              <a:ext uri="{FF2B5EF4-FFF2-40B4-BE49-F238E27FC236}">
                <a16:creationId xmlns:a16="http://schemas.microsoft.com/office/drawing/2014/main" id="{9C4A30BD-6912-79BD-A5B5-45894B0B14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787" y="5352202"/>
            <a:ext cx="1080134" cy="1098598"/>
          </a:xfrm>
          <a:prstGeom prst="rect">
            <a:avLst/>
          </a:prstGeom>
        </p:spPr>
      </p:pic>
      <p:pic>
        <p:nvPicPr>
          <p:cNvPr id="11" name="Picture 10" descr="A screenshot of a white and orange background with black text&#10;&#10;Description automatically generated">
            <a:extLst>
              <a:ext uri="{FF2B5EF4-FFF2-40B4-BE49-F238E27FC236}">
                <a16:creationId xmlns:a16="http://schemas.microsoft.com/office/drawing/2014/main" id="{6E10FAB0-99ED-97DF-11B2-07AA8EAE5E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46" y="4509036"/>
            <a:ext cx="4254762" cy="1941015"/>
          </a:xfrm>
          <a:prstGeom prst="rect">
            <a:avLst/>
          </a:prstGeom>
        </p:spPr>
      </p:pic>
    </p:spTree>
    <p:extLst>
      <p:ext uri="{BB962C8B-B14F-4D97-AF65-F5344CB8AC3E}">
        <p14:creationId xmlns:p14="http://schemas.microsoft.com/office/powerpoint/2010/main" val="2617548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District 8</a:t>
            </a:r>
          </a:p>
        </p:txBody>
      </p:sp>
      <p:pic>
        <p:nvPicPr>
          <p:cNvPr id="5" name="Picture 4" descr="A map of the state of missouri&#10;&#10;Description automatically generated">
            <a:extLst>
              <a:ext uri="{FF2B5EF4-FFF2-40B4-BE49-F238E27FC236}">
                <a16:creationId xmlns:a16="http://schemas.microsoft.com/office/drawing/2014/main" id="{F65C16D1-3978-48EB-E3FF-751ECCFA18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1900" y="2004575"/>
            <a:ext cx="5880100" cy="4622800"/>
          </a:xfrm>
          <a:prstGeom prst="rect">
            <a:avLst/>
          </a:prstGeom>
        </p:spPr>
      </p:pic>
      <p:pic>
        <p:nvPicPr>
          <p:cNvPr id="9" name="Picture 8" descr="A map of illinois with several states&#10;&#10;Description automatically generated">
            <a:extLst>
              <a:ext uri="{FF2B5EF4-FFF2-40B4-BE49-F238E27FC236}">
                <a16:creationId xmlns:a16="http://schemas.microsoft.com/office/drawing/2014/main" id="{ADD033AD-B35F-D56E-C920-E5E5AC64C8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046" y="2327213"/>
            <a:ext cx="1450976" cy="1934635"/>
          </a:xfrm>
          <a:prstGeom prst="rect">
            <a:avLst/>
          </a:prstGeom>
        </p:spPr>
      </p:pic>
      <p:sp>
        <p:nvSpPr>
          <p:cNvPr id="4" name="Content Placeholder 2">
            <a:extLst>
              <a:ext uri="{FF2B5EF4-FFF2-40B4-BE49-F238E27FC236}">
                <a16:creationId xmlns:a16="http://schemas.microsoft.com/office/drawing/2014/main" id="{26AA9835-42F2-1F8D-40D1-0FDD627A25C1}"/>
              </a:ext>
            </a:extLst>
          </p:cNvPr>
          <p:cNvSpPr txBox="1">
            <a:spLocks/>
          </p:cNvSpPr>
          <p:nvPr/>
        </p:nvSpPr>
        <p:spPr>
          <a:xfrm>
            <a:off x="2712591" y="2330541"/>
            <a:ext cx="2438545" cy="2133742"/>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2800" b="1" dirty="0">
                <a:solidFill>
                  <a:srgbClr val="68B7E6"/>
                </a:solidFill>
                <a:latin typeface="Poppins" pitchFamily="2" charset="77"/>
              </a:rPr>
              <a:t>733,790</a:t>
            </a:r>
            <a:r>
              <a:rPr lang="en-US" b="1" dirty="0">
                <a:solidFill>
                  <a:srgbClr val="72E0FF"/>
                </a:solidFill>
                <a:latin typeface="Poppins" pitchFamily="2" charset="77"/>
              </a:rPr>
              <a:t> </a:t>
            </a:r>
            <a:r>
              <a:rPr lang="en-US" sz="2000" b="1" dirty="0">
                <a:solidFill>
                  <a:srgbClr val="222D55"/>
                </a:solidFill>
                <a:latin typeface="Poppins" pitchFamily="2" charset="77"/>
              </a:rPr>
              <a:t>residents</a:t>
            </a:r>
            <a:r>
              <a:rPr lang="en-US" b="1" dirty="0">
                <a:solidFill>
                  <a:srgbClr val="72E0FF"/>
                </a:solidFill>
                <a:latin typeface="Poppins" pitchFamily="2" charset="77"/>
              </a:rPr>
              <a:t> </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$33,327</a:t>
            </a:r>
            <a:br>
              <a:rPr lang="en-US" b="1" dirty="0">
                <a:solidFill>
                  <a:srgbClr val="72E0FF"/>
                </a:solidFill>
                <a:latin typeface="Poppins" pitchFamily="2" charset="77"/>
              </a:rPr>
            </a:br>
            <a:r>
              <a:rPr lang="en-US" sz="2000" b="1" dirty="0">
                <a:solidFill>
                  <a:srgbClr val="00004C"/>
                </a:solidFill>
                <a:latin typeface="Poppins" pitchFamily="2" charset="77"/>
              </a:rPr>
              <a:t>median income</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720</a:t>
            </a:r>
            <a:br>
              <a:rPr lang="en-US" sz="1600" b="1" dirty="0">
                <a:solidFill>
                  <a:srgbClr val="00004C"/>
                </a:solidFill>
                <a:latin typeface="Poppins" pitchFamily="2" charset="77"/>
              </a:rPr>
            </a:br>
            <a:r>
              <a:rPr lang="en-US" sz="2000" b="1" dirty="0">
                <a:solidFill>
                  <a:srgbClr val="00004C"/>
                </a:solidFill>
                <a:latin typeface="Poppins" pitchFamily="2" charset="77"/>
              </a:rPr>
              <a:t>miles of bikeways</a:t>
            </a:r>
            <a:endParaRPr lang="en-US" sz="2000" dirty="0">
              <a:solidFill>
                <a:srgbClr val="00004C"/>
              </a:solidFill>
              <a:latin typeface="Poppins SemiBold" pitchFamily="2" charset="77"/>
            </a:endParaRPr>
          </a:p>
          <a:p>
            <a:pPr marL="0" indent="0">
              <a:buFont typeface="Poppins ExtraBold" panose="00000900000000000000" pitchFamily="2" charset="0"/>
              <a:buNone/>
            </a:pPr>
            <a:endParaRPr lang="en-US" dirty="0">
              <a:solidFill>
                <a:srgbClr val="72E0FF"/>
              </a:solidFill>
              <a:latin typeface="Poppins" pitchFamily="2" charset="77"/>
            </a:endParaRPr>
          </a:p>
        </p:txBody>
      </p:sp>
      <p:pic>
        <p:nvPicPr>
          <p:cNvPr id="6" name="Picture 5">
            <a:extLst>
              <a:ext uri="{FF2B5EF4-FFF2-40B4-BE49-F238E27FC236}">
                <a16:creationId xmlns:a16="http://schemas.microsoft.com/office/drawing/2014/main" id="{4F7C1557-FEC1-868D-6780-E63824353B2A}"/>
              </a:ext>
            </a:extLst>
          </p:cNvPr>
          <p:cNvPicPr>
            <a:picLocks noChangeAspect="1"/>
          </p:cNvPicPr>
          <p:nvPr/>
        </p:nvPicPr>
        <p:blipFill>
          <a:blip r:embed="rId5"/>
          <a:stretch>
            <a:fillRect/>
          </a:stretch>
        </p:blipFill>
        <p:spPr>
          <a:xfrm>
            <a:off x="1994419" y="3675659"/>
            <a:ext cx="428742" cy="261758"/>
          </a:xfrm>
          <a:prstGeom prst="rect">
            <a:avLst/>
          </a:prstGeom>
        </p:spPr>
      </p:pic>
      <p:pic>
        <p:nvPicPr>
          <p:cNvPr id="7" name="Picture 6">
            <a:extLst>
              <a:ext uri="{FF2B5EF4-FFF2-40B4-BE49-F238E27FC236}">
                <a16:creationId xmlns:a16="http://schemas.microsoft.com/office/drawing/2014/main" id="{A7B28D42-9364-0407-B6E4-C8620B8BB1FC}"/>
              </a:ext>
            </a:extLst>
          </p:cNvPr>
          <p:cNvPicPr>
            <a:picLocks noChangeAspect="1"/>
          </p:cNvPicPr>
          <p:nvPr/>
        </p:nvPicPr>
        <p:blipFill>
          <a:blip r:embed="rId6"/>
          <a:stretch>
            <a:fillRect/>
          </a:stretch>
        </p:blipFill>
        <p:spPr>
          <a:xfrm>
            <a:off x="2134324" y="2939269"/>
            <a:ext cx="288837" cy="288837"/>
          </a:xfrm>
          <a:prstGeom prst="rect">
            <a:avLst/>
          </a:prstGeom>
        </p:spPr>
      </p:pic>
      <p:pic>
        <p:nvPicPr>
          <p:cNvPr id="8" name="Picture 7">
            <a:extLst>
              <a:ext uri="{FF2B5EF4-FFF2-40B4-BE49-F238E27FC236}">
                <a16:creationId xmlns:a16="http://schemas.microsoft.com/office/drawing/2014/main" id="{41E22F1C-4889-16C6-B584-1521DB3300DC}"/>
              </a:ext>
            </a:extLst>
          </p:cNvPr>
          <p:cNvPicPr>
            <a:picLocks noChangeAspect="1"/>
          </p:cNvPicPr>
          <p:nvPr/>
        </p:nvPicPr>
        <p:blipFill>
          <a:blip r:embed="rId7"/>
          <a:stretch>
            <a:fillRect/>
          </a:stretch>
        </p:blipFill>
        <p:spPr>
          <a:xfrm>
            <a:off x="2012806" y="2330541"/>
            <a:ext cx="407334" cy="288837"/>
          </a:xfrm>
          <a:prstGeom prst="rect">
            <a:avLst/>
          </a:prstGeom>
        </p:spPr>
      </p:pic>
      <p:pic>
        <p:nvPicPr>
          <p:cNvPr id="10" name="Picture 9" descr="A chart of different colors&#10;&#10;Description automatically generated">
            <a:extLst>
              <a:ext uri="{FF2B5EF4-FFF2-40B4-BE49-F238E27FC236}">
                <a16:creationId xmlns:a16="http://schemas.microsoft.com/office/drawing/2014/main" id="{1B5E1BDD-D29B-0EAC-BAAB-60E4EDC2D5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787" y="5352202"/>
            <a:ext cx="1080134" cy="1098598"/>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13EAF226-8A81-8D86-DFE4-48AF29B61A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46" y="4513613"/>
            <a:ext cx="4254762" cy="1941015"/>
          </a:xfrm>
          <a:prstGeom prst="rect">
            <a:avLst/>
          </a:prstGeom>
        </p:spPr>
      </p:pic>
    </p:spTree>
    <p:extLst>
      <p:ext uri="{BB962C8B-B14F-4D97-AF65-F5344CB8AC3E}">
        <p14:creationId xmlns:p14="http://schemas.microsoft.com/office/powerpoint/2010/main" val="270266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District 9</a:t>
            </a:r>
          </a:p>
        </p:txBody>
      </p:sp>
      <p:pic>
        <p:nvPicPr>
          <p:cNvPr id="10" name="Picture 9" descr="A map of the united states&#10;&#10;Description automatically generated">
            <a:extLst>
              <a:ext uri="{FF2B5EF4-FFF2-40B4-BE49-F238E27FC236}">
                <a16:creationId xmlns:a16="http://schemas.microsoft.com/office/drawing/2014/main" id="{B9E9F543-A9EE-641C-836B-1A895273F2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1900" y="2004575"/>
            <a:ext cx="5880100" cy="4622800"/>
          </a:xfrm>
          <a:prstGeom prst="rect">
            <a:avLst/>
          </a:prstGeom>
        </p:spPr>
      </p:pic>
      <p:pic>
        <p:nvPicPr>
          <p:cNvPr id="14" name="Picture 13" descr="A map of illinois with several states&#10;&#10;Description automatically generated">
            <a:extLst>
              <a:ext uri="{FF2B5EF4-FFF2-40B4-BE49-F238E27FC236}">
                <a16:creationId xmlns:a16="http://schemas.microsoft.com/office/drawing/2014/main" id="{2FA0EE67-0566-45B6-9A0F-255D408016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046" y="2327212"/>
            <a:ext cx="1450976" cy="1934635"/>
          </a:xfrm>
          <a:prstGeom prst="rect">
            <a:avLst/>
          </a:prstGeom>
        </p:spPr>
      </p:pic>
      <p:sp>
        <p:nvSpPr>
          <p:cNvPr id="4" name="Content Placeholder 2">
            <a:extLst>
              <a:ext uri="{FF2B5EF4-FFF2-40B4-BE49-F238E27FC236}">
                <a16:creationId xmlns:a16="http://schemas.microsoft.com/office/drawing/2014/main" id="{1B3F34A8-D988-F84E-B749-2536800EAAA2}"/>
              </a:ext>
            </a:extLst>
          </p:cNvPr>
          <p:cNvSpPr txBox="1">
            <a:spLocks/>
          </p:cNvSpPr>
          <p:nvPr/>
        </p:nvSpPr>
        <p:spPr>
          <a:xfrm>
            <a:off x="2712591" y="2330541"/>
            <a:ext cx="2438545" cy="2133742"/>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2800" b="1" dirty="0">
                <a:solidFill>
                  <a:srgbClr val="68B7E6"/>
                </a:solidFill>
                <a:latin typeface="Poppins" pitchFamily="2" charset="77"/>
              </a:rPr>
              <a:t>331,486</a:t>
            </a:r>
            <a:r>
              <a:rPr lang="en-US" b="1" dirty="0">
                <a:solidFill>
                  <a:srgbClr val="72E0FF"/>
                </a:solidFill>
                <a:latin typeface="Poppins" pitchFamily="2" charset="77"/>
              </a:rPr>
              <a:t> </a:t>
            </a:r>
            <a:r>
              <a:rPr lang="en-US" sz="2000" b="1" dirty="0">
                <a:solidFill>
                  <a:srgbClr val="222D55"/>
                </a:solidFill>
                <a:latin typeface="Poppins" pitchFamily="2" charset="77"/>
              </a:rPr>
              <a:t>residents</a:t>
            </a:r>
            <a:r>
              <a:rPr lang="en-US" b="1" dirty="0">
                <a:solidFill>
                  <a:srgbClr val="72E0FF"/>
                </a:solidFill>
                <a:latin typeface="Poppins" pitchFamily="2" charset="77"/>
              </a:rPr>
              <a:t> </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$27,387</a:t>
            </a:r>
            <a:br>
              <a:rPr lang="en-US" b="1" dirty="0">
                <a:solidFill>
                  <a:srgbClr val="72E0FF"/>
                </a:solidFill>
                <a:latin typeface="Poppins" pitchFamily="2" charset="77"/>
              </a:rPr>
            </a:br>
            <a:r>
              <a:rPr lang="en-US" sz="2000" b="1" dirty="0">
                <a:solidFill>
                  <a:srgbClr val="00004C"/>
                </a:solidFill>
                <a:latin typeface="Poppins" pitchFamily="2" charset="77"/>
              </a:rPr>
              <a:t>median income</a:t>
            </a:r>
          </a:p>
          <a:p>
            <a:pPr marL="0" indent="0">
              <a:lnSpc>
                <a:spcPct val="100000"/>
              </a:lnSpc>
              <a:buFont typeface="Poppins ExtraBold" panose="00000900000000000000" pitchFamily="2" charset="0"/>
              <a:buNone/>
            </a:pPr>
            <a:r>
              <a:rPr lang="en-US" sz="2800" b="1" dirty="0">
                <a:solidFill>
                  <a:srgbClr val="68B7E6"/>
                </a:solidFill>
                <a:latin typeface="Poppins" pitchFamily="2" charset="77"/>
              </a:rPr>
              <a:t>315</a:t>
            </a:r>
            <a:br>
              <a:rPr lang="en-US" sz="1600" b="1" dirty="0">
                <a:solidFill>
                  <a:srgbClr val="00004C"/>
                </a:solidFill>
                <a:latin typeface="Poppins" pitchFamily="2" charset="77"/>
              </a:rPr>
            </a:br>
            <a:r>
              <a:rPr lang="en-US" sz="2000" b="1" dirty="0">
                <a:solidFill>
                  <a:srgbClr val="00004C"/>
                </a:solidFill>
                <a:latin typeface="Poppins" pitchFamily="2" charset="77"/>
              </a:rPr>
              <a:t>miles of bikeways</a:t>
            </a:r>
            <a:endParaRPr lang="en-US" sz="2000" dirty="0">
              <a:solidFill>
                <a:srgbClr val="00004C"/>
              </a:solidFill>
              <a:latin typeface="Poppins SemiBold" pitchFamily="2" charset="77"/>
            </a:endParaRPr>
          </a:p>
          <a:p>
            <a:pPr marL="0" indent="0">
              <a:buFont typeface="Poppins ExtraBold" panose="00000900000000000000" pitchFamily="2" charset="0"/>
              <a:buNone/>
            </a:pPr>
            <a:endParaRPr lang="en-US" dirty="0">
              <a:solidFill>
                <a:srgbClr val="72E0FF"/>
              </a:solidFill>
              <a:latin typeface="Poppins" pitchFamily="2" charset="77"/>
            </a:endParaRPr>
          </a:p>
        </p:txBody>
      </p:sp>
      <p:pic>
        <p:nvPicPr>
          <p:cNvPr id="5" name="Picture 4">
            <a:extLst>
              <a:ext uri="{FF2B5EF4-FFF2-40B4-BE49-F238E27FC236}">
                <a16:creationId xmlns:a16="http://schemas.microsoft.com/office/drawing/2014/main" id="{67536C6F-8898-5C66-4EB5-1B68F68F00A6}"/>
              </a:ext>
            </a:extLst>
          </p:cNvPr>
          <p:cNvPicPr>
            <a:picLocks noChangeAspect="1"/>
          </p:cNvPicPr>
          <p:nvPr/>
        </p:nvPicPr>
        <p:blipFill>
          <a:blip r:embed="rId5"/>
          <a:stretch>
            <a:fillRect/>
          </a:stretch>
        </p:blipFill>
        <p:spPr>
          <a:xfrm>
            <a:off x="1994419" y="3675659"/>
            <a:ext cx="428742" cy="261758"/>
          </a:xfrm>
          <a:prstGeom prst="rect">
            <a:avLst/>
          </a:prstGeom>
        </p:spPr>
      </p:pic>
      <p:pic>
        <p:nvPicPr>
          <p:cNvPr id="6" name="Picture 5">
            <a:extLst>
              <a:ext uri="{FF2B5EF4-FFF2-40B4-BE49-F238E27FC236}">
                <a16:creationId xmlns:a16="http://schemas.microsoft.com/office/drawing/2014/main" id="{EBC095C7-3ACE-40A6-DD0A-43E5B4AB73C0}"/>
              </a:ext>
            </a:extLst>
          </p:cNvPr>
          <p:cNvPicPr>
            <a:picLocks noChangeAspect="1"/>
          </p:cNvPicPr>
          <p:nvPr/>
        </p:nvPicPr>
        <p:blipFill>
          <a:blip r:embed="rId6"/>
          <a:stretch>
            <a:fillRect/>
          </a:stretch>
        </p:blipFill>
        <p:spPr>
          <a:xfrm>
            <a:off x="2134324" y="2939269"/>
            <a:ext cx="288837" cy="288837"/>
          </a:xfrm>
          <a:prstGeom prst="rect">
            <a:avLst/>
          </a:prstGeom>
        </p:spPr>
      </p:pic>
      <p:pic>
        <p:nvPicPr>
          <p:cNvPr id="7" name="Picture 6">
            <a:extLst>
              <a:ext uri="{FF2B5EF4-FFF2-40B4-BE49-F238E27FC236}">
                <a16:creationId xmlns:a16="http://schemas.microsoft.com/office/drawing/2014/main" id="{557D15F3-60DE-DC06-B480-1FE284EC90F9}"/>
              </a:ext>
            </a:extLst>
          </p:cNvPr>
          <p:cNvPicPr>
            <a:picLocks noChangeAspect="1"/>
          </p:cNvPicPr>
          <p:nvPr/>
        </p:nvPicPr>
        <p:blipFill>
          <a:blip r:embed="rId7"/>
          <a:stretch>
            <a:fillRect/>
          </a:stretch>
        </p:blipFill>
        <p:spPr>
          <a:xfrm>
            <a:off x="2012806" y="2330541"/>
            <a:ext cx="407334" cy="288837"/>
          </a:xfrm>
          <a:prstGeom prst="rect">
            <a:avLst/>
          </a:prstGeom>
        </p:spPr>
      </p:pic>
      <p:pic>
        <p:nvPicPr>
          <p:cNvPr id="8" name="Picture 7" descr="A chart of different colors&#10;&#10;Description automatically generated">
            <a:extLst>
              <a:ext uri="{FF2B5EF4-FFF2-40B4-BE49-F238E27FC236}">
                <a16:creationId xmlns:a16="http://schemas.microsoft.com/office/drawing/2014/main" id="{8F7C1310-5168-3A78-C853-077F288BA5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8787" y="5352202"/>
            <a:ext cx="1080134" cy="1098598"/>
          </a:xfrm>
          <a:prstGeom prst="rect">
            <a:avLst/>
          </a:prstGeom>
        </p:spPr>
      </p:pic>
      <p:pic>
        <p:nvPicPr>
          <p:cNvPr id="9" name="Picture 8" descr="A screenshot of a phone&#10;&#10;Description automatically generated">
            <a:extLst>
              <a:ext uri="{FF2B5EF4-FFF2-40B4-BE49-F238E27FC236}">
                <a16:creationId xmlns:a16="http://schemas.microsoft.com/office/drawing/2014/main" id="{829FAB46-754F-8A34-3EA8-445DDD5408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46" y="4509785"/>
            <a:ext cx="4254762" cy="1941015"/>
          </a:xfrm>
          <a:prstGeom prst="rect">
            <a:avLst/>
          </a:prstGeom>
        </p:spPr>
      </p:pic>
    </p:spTree>
    <p:extLst>
      <p:ext uri="{BB962C8B-B14F-4D97-AF65-F5344CB8AC3E}">
        <p14:creationId xmlns:p14="http://schemas.microsoft.com/office/powerpoint/2010/main" val="2413540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B1E83F-613B-1379-0168-3DB61B0A8FA0}"/>
              </a:ext>
            </a:extLst>
          </p:cNvPr>
          <p:cNvSpPr>
            <a:spLocks noGrp="1"/>
          </p:cNvSpPr>
          <p:nvPr>
            <p:ph type="title"/>
          </p:nvPr>
        </p:nvSpPr>
        <p:spPr/>
        <p:txBody>
          <a:bodyPr/>
          <a:lstStyle/>
          <a:p>
            <a:r>
              <a:rPr lang="en-US" dirty="0"/>
              <a:t>Core Project Team</a:t>
            </a:r>
          </a:p>
        </p:txBody>
      </p:sp>
      <p:pic>
        <p:nvPicPr>
          <p:cNvPr id="9" name="Picture 8">
            <a:extLst>
              <a:ext uri="{FF2B5EF4-FFF2-40B4-BE49-F238E27FC236}">
                <a16:creationId xmlns:a16="http://schemas.microsoft.com/office/drawing/2014/main" id="{099EB572-222B-8104-B913-DDA916135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317" y="3817958"/>
            <a:ext cx="2985365" cy="2121736"/>
          </a:xfrm>
          <a:prstGeom prst="rect">
            <a:avLst/>
          </a:prstGeom>
        </p:spPr>
      </p:pic>
      <p:pic>
        <p:nvPicPr>
          <p:cNvPr id="11" name="Picture 10">
            <a:extLst>
              <a:ext uri="{FF2B5EF4-FFF2-40B4-BE49-F238E27FC236}">
                <a16:creationId xmlns:a16="http://schemas.microsoft.com/office/drawing/2014/main" id="{72E04AA0-609C-6E82-E388-510FA31EAA34}"/>
              </a:ext>
            </a:extLst>
          </p:cNvPr>
          <p:cNvPicPr>
            <a:picLocks noChangeAspect="1"/>
          </p:cNvPicPr>
          <p:nvPr/>
        </p:nvPicPr>
        <p:blipFill rotWithShape="1">
          <a:blip r:embed="rId4">
            <a:extLst>
              <a:ext uri="{28A0092B-C50C-407E-A947-70E740481C1C}">
                <a14:useLocalDpi xmlns:a14="http://schemas.microsoft.com/office/drawing/2010/main" val="0"/>
              </a:ext>
            </a:extLst>
          </a:blip>
          <a:srcRect b="20922"/>
          <a:stretch/>
        </p:blipFill>
        <p:spPr>
          <a:xfrm>
            <a:off x="8663976" y="4762443"/>
            <a:ext cx="2905125" cy="1242804"/>
          </a:xfrm>
          <a:prstGeom prst="rect">
            <a:avLst/>
          </a:prstGeom>
        </p:spPr>
      </p:pic>
      <p:pic>
        <p:nvPicPr>
          <p:cNvPr id="13" name="Picture 12">
            <a:extLst>
              <a:ext uri="{FF2B5EF4-FFF2-40B4-BE49-F238E27FC236}">
                <a16:creationId xmlns:a16="http://schemas.microsoft.com/office/drawing/2014/main" id="{0CA96FDD-6A44-C609-9252-F3FB3C3A30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418640"/>
            <a:ext cx="4840391" cy="1242803"/>
          </a:xfrm>
          <a:prstGeom prst="rect">
            <a:avLst/>
          </a:prstGeom>
        </p:spPr>
      </p:pic>
      <p:pic>
        <p:nvPicPr>
          <p:cNvPr id="15" name="Picture 14">
            <a:extLst>
              <a:ext uri="{FF2B5EF4-FFF2-40B4-BE49-F238E27FC236}">
                <a16:creationId xmlns:a16="http://schemas.microsoft.com/office/drawing/2014/main" id="{AB227369-9B5C-A02C-63EB-B639A8A20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382" y="4200089"/>
            <a:ext cx="3717804" cy="2367512"/>
          </a:xfrm>
          <a:prstGeom prst="rect">
            <a:avLst/>
          </a:prstGeom>
        </p:spPr>
      </p:pic>
      <p:pic>
        <p:nvPicPr>
          <p:cNvPr id="17" name="Picture 16">
            <a:extLst>
              <a:ext uri="{FF2B5EF4-FFF2-40B4-BE49-F238E27FC236}">
                <a16:creationId xmlns:a16="http://schemas.microsoft.com/office/drawing/2014/main" id="{1AAAE841-3298-5386-3F32-EA5B3B5C6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2418640"/>
            <a:ext cx="4268344" cy="1204003"/>
          </a:xfrm>
          <a:prstGeom prst="rect">
            <a:avLst/>
          </a:prstGeom>
        </p:spPr>
      </p:pic>
    </p:spTree>
    <p:extLst>
      <p:ext uri="{BB962C8B-B14F-4D97-AF65-F5344CB8AC3E}">
        <p14:creationId xmlns:p14="http://schemas.microsoft.com/office/powerpoint/2010/main" val="3456853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2B5DE-CABE-5DF7-C093-665E862D4DE7}"/>
              </a:ext>
            </a:extLst>
          </p:cNvPr>
          <p:cNvSpPr>
            <a:spLocks noGrp="1"/>
          </p:cNvSpPr>
          <p:nvPr>
            <p:ph type="ctrTitle"/>
          </p:nvPr>
        </p:nvSpPr>
        <p:spPr/>
        <p:txBody>
          <a:bodyPr/>
          <a:lstStyle/>
          <a:p>
            <a:r>
              <a:rPr lang="en-US" dirty="0"/>
              <a:t>VRU Safety Assessment 2023</a:t>
            </a:r>
          </a:p>
        </p:txBody>
      </p:sp>
      <p:pic>
        <p:nvPicPr>
          <p:cNvPr id="7" name="Picture Placeholder 6">
            <a:extLst>
              <a:ext uri="{FF2B5EF4-FFF2-40B4-BE49-F238E27FC236}">
                <a16:creationId xmlns:a16="http://schemas.microsoft.com/office/drawing/2014/main" id="{2A5F0231-5012-BC47-C6B3-CFB222367410}"/>
              </a:ext>
            </a:extLst>
          </p:cNvPr>
          <p:cNvPicPr>
            <a:picLocks noGrp="1" noChangeAspect="1"/>
          </p:cNvPicPr>
          <p:nvPr>
            <p:ph type="pic" sz="quarter" idx="10"/>
          </p:nvPr>
        </p:nvPicPr>
        <p:blipFill>
          <a:blip r:embed="rId3"/>
          <a:srcRect l="8402" r="8402"/>
          <a:stretch>
            <a:fillRect/>
          </a:stretch>
        </p:blipFill>
        <p:spPr>
          <a:xfrm>
            <a:off x="7788275" y="0"/>
            <a:ext cx="4403725" cy="6858000"/>
          </a:xfrm>
          <a:prstGeom prst="rect">
            <a:avLst/>
          </a:prstGeom>
        </p:spPr>
      </p:pic>
      <p:sp>
        <p:nvSpPr>
          <p:cNvPr id="5" name="Subtitle 4">
            <a:extLst>
              <a:ext uri="{FF2B5EF4-FFF2-40B4-BE49-F238E27FC236}">
                <a16:creationId xmlns:a16="http://schemas.microsoft.com/office/drawing/2014/main" id="{3659B256-8385-B574-98D5-2D0FB9CFD69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04875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VRU Background</a:t>
            </a:r>
          </a:p>
        </p:txBody>
      </p:sp>
      <p:sp>
        <p:nvSpPr>
          <p:cNvPr id="4" name="Content Placeholder 2">
            <a:extLst>
              <a:ext uri="{FF2B5EF4-FFF2-40B4-BE49-F238E27FC236}">
                <a16:creationId xmlns:a16="http://schemas.microsoft.com/office/drawing/2014/main" id="{0CCE297C-C01D-F169-5A3B-494269227D0A}"/>
              </a:ext>
            </a:extLst>
          </p:cNvPr>
          <p:cNvSpPr>
            <a:spLocks noGrp="1"/>
          </p:cNvSpPr>
          <p:nvPr>
            <p:ph idx="1"/>
          </p:nvPr>
        </p:nvSpPr>
        <p:spPr>
          <a:xfrm>
            <a:off x="838200" y="2423711"/>
            <a:ext cx="10880800" cy="3753252"/>
          </a:xfrm>
        </p:spPr>
        <p:txBody>
          <a:bodyPr vert="horz" lIns="91440" tIns="45720" rIns="91440" bIns="45720" rtlCol="0" anchor="t">
            <a:normAutofit/>
          </a:bodyPr>
          <a:lstStyle/>
          <a:p>
            <a:pPr>
              <a:buClr>
                <a:srgbClr val="FF7F30"/>
              </a:buClr>
            </a:pPr>
            <a:r>
              <a:rPr lang="en-US" dirty="0">
                <a:ea typeface="Calibri"/>
              </a:rPr>
              <a:t>New federal requirement under IIJA</a:t>
            </a:r>
          </a:p>
          <a:p>
            <a:pPr>
              <a:buClr>
                <a:srgbClr val="FF7F30"/>
              </a:buClr>
            </a:pPr>
            <a:r>
              <a:rPr lang="en-US" dirty="0">
                <a:ea typeface="Calibri"/>
              </a:rPr>
              <a:t>VRU definition</a:t>
            </a:r>
          </a:p>
          <a:p>
            <a:pPr>
              <a:buClr>
                <a:srgbClr val="FF7F30"/>
              </a:buClr>
            </a:pPr>
            <a:r>
              <a:rPr lang="en-US" dirty="0">
                <a:ea typeface="Calibri"/>
              </a:rPr>
              <a:t>VRU Safety Assessment definition</a:t>
            </a:r>
          </a:p>
          <a:p>
            <a:pPr>
              <a:buFont typeface="Wingdings" panose="020B0604020202020204" pitchFamily="34" charset="0"/>
              <a:buChar char="§"/>
            </a:pPr>
            <a:endParaRPr lang="en-US" dirty="0"/>
          </a:p>
          <a:p>
            <a:pPr>
              <a:buFont typeface="Wingdings" panose="020B0604020202020204" pitchFamily="34" charset="0"/>
              <a:buChar char="§"/>
            </a:pPr>
            <a:endParaRPr lang="en-US" dirty="0"/>
          </a:p>
        </p:txBody>
      </p:sp>
      <p:sp>
        <p:nvSpPr>
          <p:cNvPr id="5" name="TextBox 4">
            <a:extLst>
              <a:ext uri="{FF2B5EF4-FFF2-40B4-BE49-F238E27FC236}">
                <a16:creationId xmlns:a16="http://schemas.microsoft.com/office/drawing/2014/main" id="{42344498-8765-1C53-DFEE-9EEF1FF3E49E}"/>
              </a:ext>
            </a:extLst>
          </p:cNvPr>
          <p:cNvSpPr txBox="1"/>
          <p:nvPr/>
        </p:nvSpPr>
        <p:spPr>
          <a:xfrm>
            <a:off x="7321256" y="2687320"/>
            <a:ext cx="4265542" cy="3214233"/>
          </a:xfrm>
          <a:prstGeom prst="rect">
            <a:avLst/>
          </a:prstGeom>
          <a:solidFill>
            <a:srgbClr val="DAE3F3"/>
          </a:solidFill>
        </p:spPr>
        <p:txBody>
          <a:bodyPr wrap="square" lIns="274320" tIns="274320" rIns="274320" bIns="182880">
            <a:noAutofit/>
          </a:bodyPr>
          <a:lstStyle/>
          <a:p>
            <a:pPr>
              <a:lnSpc>
                <a:spcPct val="90000"/>
              </a:lnSpc>
              <a:spcAft>
                <a:spcPts val="600"/>
              </a:spcAft>
            </a:pPr>
            <a:r>
              <a:rPr lang="en-US" sz="2400" b="1" dirty="0">
                <a:solidFill>
                  <a:srgbClr val="222D55"/>
                </a:solidFill>
                <a:latin typeface="Myriad Pro Black" panose="020B0803030403020204" pitchFamily="34" charset="0"/>
              </a:rPr>
              <a:t>A vulnerable road user may include:​</a:t>
            </a:r>
          </a:p>
          <a:p>
            <a:pPr marL="285750" indent="-285750">
              <a:spcBef>
                <a:spcPts val="600"/>
              </a:spcBef>
              <a:spcAft>
                <a:spcPts val="600"/>
              </a:spcAft>
              <a:buClr>
                <a:srgbClr val="DE4827"/>
              </a:buClr>
              <a:buFont typeface="Wingdings" panose="05000000000000000000" pitchFamily="2" charset="2"/>
              <a:buChar char="§"/>
            </a:pPr>
            <a:r>
              <a:rPr lang="en-US" dirty="0">
                <a:solidFill>
                  <a:srgbClr val="00263E"/>
                </a:solidFill>
                <a:latin typeface="Myriad Pro" panose="020B0503030403020204" pitchFamily="34" charset="0"/>
              </a:rPr>
              <a:t>People walking, biking, or rolling</a:t>
            </a:r>
          </a:p>
          <a:p>
            <a:pPr marL="285750" indent="-285750">
              <a:spcBef>
                <a:spcPts val="600"/>
              </a:spcBef>
              <a:spcAft>
                <a:spcPts val="600"/>
              </a:spcAft>
              <a:buClr>
                <a:srgbClr val="DE4827"/>
              </a:buClr>
              <a:buFont typeface="Wingdings" panose="05000000000000000000" pitchFamily="2" charset="2"/>
              <a:buChar char="§"/>
            </a:pPr>
            <a:r>
              <a:rPr lang="en-US" dirty="0">
                <a:solidFill>
                  <a:srgbClr val="00263E"/>
                </a:solidFill>
                <a:latin typeface="Myriad Pro" panose="020B0503030403020204" pitchFamily="34" charset="0"/>
              </a:rPr>
              <a:t>Includes a highway worker on foot in a work zone, given they are considered a pedestrian</a:t>
            </a:r>
          </a:p>
          <a:p>
            <a:pPr marL="285750" indent="-285750">
              <a:spcBef>
                <a:spcPts val="600"/>
              </a:spcBef>
              <a:spcAft>
                <a:spcPts val="600"/>
              </a:spcAft>
              <a:buClr>
                <a:srgbClr val="DE4827"/>
              </a:buClr>
              <a:buFont typeface="Wingdings" panose="05000000000000000000" pitchFamily="2" charset="2"/>
              <a:buChar char="§"/>
            </a:pPr>
            <a:r>
              <a:rPr lang="en-US" u="sng" dirty="0">
                <a:solidFill>
                  <a:srgbClr val="00263E"/>
                </a:solidFill>
                <a:latin typeface="Myriad Pro" panose="020B0503030403020204" pitchFamily="34" charset="0"/>
              </a:rPr>
              <a:t>Does not include </a:t>
            </a:r>
            <a:r>
              <a:rPr lang="en-US" dirty="0">
                <a:solidFill>
                  <a:srgbClr val="00263E"/>
                </a:solidFill>
                <a:latin typeface="Myriad Pro" panose="020B0503030403020204" pitchFamily="34" charset="0"/>
              </a:rPr>
              <a:t>a motorcyclist​</a:t>
            </a:r>
          </a:p>
        </p:txBody>
      </p:sp>
      <p:pic>
        <p:nvPicPr>
          <p:cNvPr id="6" name="Picture 5" descr="Qr code&#10;&#10;Description automatically generated">
            <a:extLst>
              <a:ext uri="{FF2B5EF4-FFF2-40B4-BE49-F238E27FC236}">
                <a16:creationId xmlns:a16="http://schemas.microsoft.com/office/drawing/2014/main" id="{274C92AA-1A46-6EF7-629B-98CE29852498}"/>
              </a:ext>
            </a:extLst>
          </p:cNvPr>
          <p:cNvPicPr>
            <a:picLocks noChangeAspect="1"/>
          </p:cNvPicPr>
          <p:nvPr/>
        </p:nvPicPr>
        <p:blipFill>
          <a:blip r:embed="rId3"/>
          <a:stretch>
            <a:fillRect/>
          </a:stretch>
        </p:blipFill>
        <p:spPr>
          <a:xfrm>
            <a:off x="1689373" y="4294437"/>
            <a:ext cx="1884429" cy="1882526"/>
          </a:xfrm>
          <a:prstGeom prst="rect">
            <a:avLst/>
          </a:prstGeom>
        </p:spPr>
      </p:pic>
      <p:pic>
        <p:nvPicPr>
          <p:cNvPr id="7" name="Picture 6" descr="A picture containing letter&#10;&#10;Description automatically generated">
            <a:extLst>
              <a:ext uri="{FF2B5EF4-FFF2-40B4-BE49-F238E27FC236}">
                <a16:creationId xmlns:a16="http://schemas.microsoft.com/office/drawing/2014/main" id="{40565755-6090-204F-4A4D-0F93807D948D}"/>
              </a:ext>
            </a:extLst>
          </p:cNvPr>
          <p:cNvPicPr>
            <a:picLocks noChangeAspect="1"/>
          </p:cNvPicPr>
          <p:nvPr/>
        </p:nvPicPr>
        <p:blipFill>
          <a:blip r:embed="rId4"/>
          <a:stretch>
            <a:fillRect/>
          </a:stretch>
        </p:blipFill>
        <p:spPr>
          <a:xfrm>
            <a:off x="3573802" y="4180749"/>
            <a:ext cx="2838469" cy="2109901"/>
          </a:xfrm>
          <a:prstGeom prst="rect">
            <a:avLst/>
          </a:prstGeom>
        </p:spPr>
      </p:pic>
    </p:spTree>
    <p:extLst>
      <p:ext uri="{BB962C8B-B14F-4D97-AF65-F5344CB8AC3E}">
        <p14:creationId xmlns:p14="http://schemas.microsoft.com/office/powerpoint/2010/main" val="1416196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VRU Safety Assessment 2023</a:t>
            </a:r>
          </a:p>
        </p:txBody>
      </p:sp>
      <p:sp>
        <p:nvSpPr>
          <p:cNvPr id="3" name="Content Placeholder 2">
            <a:extLst>
              <a:ext uri="{FF2B5EF4-FFF2-40B4-BE49-F238E27FC236}">
                <a16:creationId xmlns:a16="http://schemas.microsoft.com/office/drawing/2014/main" id="{98735EB9-739B-DE7E-5231-71C61E57A281}"/>
              </a:ext>
            </a:extLst>
          </p:cNvPr>
          <p:cNvSpPr>
            <a:spLocks noGrp="1"/>
          </p:cNvSpPr>
          <p:nvPr>
            <p:ph idx="1"/>
          </p:nvPr>
        </p:nvSpPr>
        <p:spPr>
          <a:xfrm>
            <a:off x="838200" y="2588963"/>
            <a:ext cx="6702631" cy="3587999"/>
          </a:xfrm>
        </p:spPr>
        <p:txBody>
          <a:bodyPr vert="horz" lIns="91440" tIns="45720" rIns="91440" bIns="45720" rtlCol="0" anchor="t">
            <a:normAutofit/>
          </a:bodyPr>
          <a:lstStyle/>
          <a:p>
            <a:pPr>
              <a:buClr>
                <a:srgbClr val="FF7F30"/>
              </a:buClr>
            </a:pPr>
            <a:r>
              <a:rPr lang="en-US" dirty="0"/>
              <a:t>Overview of Vulnerable Road User Safety Performance</a:t>
            </a:r>
          </a:p>
          <a:p>
            <a:pPr>
              <a:buClr>
                <a:srgbClr val="FF7F30"/>
              </a:buClr>
            </a:pPr>
            <a:r>
              <a:rPr lang="en-US" dirty="0"/>
              <a:t>Summary of Quantitative Analysis</a:t>
            </a:r>
          </a:p>
          <a:p>
            <a:pPr>
              <a:buClr>
                <a:srgbClr val="FF7F30"/>
              </a:buClr>
            </a:pPr>
            <a:r>
              <a:rPr lang="en-US" dirty="0"/>
              <a:t>Summary of Consultation</a:t>
            </a:r>
          </a:p>
          <a:p>
            <a:pPr>
              <a:buClr>
                <a:srgbClr val="FF7F30"/>
              </a:buClr>
            </a:pPr>
            <a:r>
              <a:rPr lang="en-US" dirty="0"/>
              <a:t>Program of Projects or Strategies</a:t>
            </a:r>
          </a:p>
          <a:p>
            <a:pPr>
              <a:buClr>
                <a:srgbClr val="FF7F30"/>
              </a:buClr>
            </a:pPr>
            <a:r>
              <a:rPr lang="en-US" dirty="0"/>
              <a:t>Program Implementation</a:t>
            </a:r>
          </a:p>
        </p:txBody>
      </p:sp>
      <p:pic>
        <p:nvPicPr>
          <p:cNvPr id="4" name="Picture 3">
            <a:extLst>
              <a:ext uri="{FF2B5EF4-FFF2-40B4-BE49-F238E27FC236}">
                <a16:creationId xmlns:a16="http://schemas.microsoft.com/office/drawing/2014/main" id="{8DEBE5CD-7478-AEB4-7033-152376F16E5D}"/>
              </a:ext>
            </a:extLst>
          </p:cNvPr>
          <p:cNvPicPr>
            <a:picLocks noChangeAspect="1"/>
          </p:cNvPicPr>
          <p:nvPr/>
        </p:nvPicPr>
        <p:blipFill>
          <a:blip r:embed="rId3"/>
          <a:stretch>
            <a:fillRect/>
          </a:stretch>
        </p:blipFill>
        <p:spPr>
          <a:xfrm>
            <a:off x="8342811" y="2524040"/>
            <a:ext cx="2819400" cy="3652922"/>
          </a:xfrm>
          <a:prstGeom prst="rect">
            <a:avLst/>
          </a:prstGeom>
        </p:spPr>
      </p:pic>
    </p:spTree>
    <p:extLst>
      <p:ext uri="{BB962C8B-B14F-4D97-AF65-F5344CB8AC3E}">
        <p14:creationId xmlns:p14="http://schemas.microsoft.com/office/powerpoint/2010/main" val="324122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VRU Quantitative Analysis</a:t>
            </a:r>
          </a:p>
        </p:txBody>
      </p:sp>
      <p:graphicFrame>
        <p:nvGraphicFramePr>
          <p:cNvPr id="3" name="Content Placeholder 2">
            <a:extLst>
              <a:ext uri="{FF2B5EF4-FFF2-40B4-BE49-F238E27FC236}">
                <a16:creationId xmlns:a16="http://schemas.microsoft.com/office/drawing/2014/main" id="{F95A11CF-8475-2073-24AF-0370F035979C}"/>
              </a:ext>
            </a:extLst>
          </p:cNvPr>
          <p:cNvGraphicFramePr>
            <a:graphicFrameLocks/>
          </p:cNvGraphicFramePr>
          <p:nvPr>
            <p:extLst>
              <p:ext uri="{D42A27DB-BD31-4B8C-83A1-F6EECF244321}">
                <p14:modId xmlns:p14="http://schemas.microsoft.com/office/powerpoint/2010/main" val="1495411781"/>
              </p:ext>
            </p:extLst>
          </p:nvPr>
        </p:nvGraphicFramePr>
        <p:xfrm>
          <a:off x="150394" y="2222424"/>
          <a:ext cx="1189121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3445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VRU Data Sources</a:t>
            </a:r>
          </a:p>
        </p:txBody>
      </p:sp>
      <p:sp>
        <p:nvSpPr>
          <p:cNvPr id="3" name="Rectangle 2">
            <a:extLst>
              <a:ext uri="{FF2B5EF4-FFF2-40B4-BE49-F238E27FC236}">
                <a16:creationId xmlns:a16="http://schemas.microsoft.com/office/drawing/2014/main" id="{32ABBDF3-B63B-7373-6D78-0F8808D701FF}"/>
              </a:ext>
            </a:extLst>
          </p:cNvPr>
          <p:cNvSpPr/>
          <p:nvPr/>
        </p:nvSpPr>
        <p:spPr>
          <a:xfrm>
            <a:off x="0" y="1979175"/>
            <a:ext cx="12192000" cy="4675013"/>
          </a:xfrm>
          <a:prstGeom prst="rect">
            <a:avLst/>
          </a:prstGeom>
          <a:solidFill>
            <a:srgbClr val="68B7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E68DE84-2675-D928-645A-46FB213F7934}"/>
              </a:ext>
            </a:extLst>
          </p:cNvPr>
          <p:cNvSpPr>
            <a:spLocks noGrp="1"/>
          </p:cNvSpPr>
          <p:nvPr>
            <p:ph idx="1"/>
          </p:nvPr>
        </p:nvSpPr>
        <p:spPr>
          <a:xfrm>
            <a:off x="838200" y="2456400"/>
            <a:ext cx="10515600" cy="4351338"/>
          </a:xfrm>
        </p:spPr>
        <p:txBody>
          <a:bodyPr numCol="2">
            <a:normAutofit lnSpcReduction="10000"/>
          </a:bodyPr>
          <a:lstStyle/>
          <a:p>
            <a:pPr marL="0" indent="0">
              <a:buNone/>
            </a:pPr>
            <a:r>
              <a:rPr lang="en-US" sz="3000" b="1" dirty="0">
                <a:solidFill>
                  <a:schemeClr val="bg1"/>
                </a:solidFill>
              </a:rPr>
              <a:t>Traditional</a:t>
            </a:r>
          </a:p>
          <a:p>
            <a:pPr>
              <a:buClr>
                <a:srgbClr val="222D55"/>
              </a:buClr>
              <a:buFont typeface="Wingdings" panose="05000000000000000000" pitchFamily="2" charset="2"/>
              <a:buChar char="§"/>
            </a:pPr>
            <a:r>
              <a:rPr lang="en-US" dirty="0">
                <a:solidFill>
                  <a:schemeClr val="bg1"/>
                </a:solidFill>
              </a:rPr>
              <a:t>Crash data</a:t>
            </a:r>
          </a:p>
          <a:p>
            <a:pPr>
              <a:buClr>
                <a:srgbClr val="222D55"/>
              </a:buClr>
              <a:buFont typeface="Wingdings" panose="05000000000000000000" pitchFamily="2" charset="2"/>
              <a:buChar char="§"/>
            </a:pPr>
            <a:r>
              <a:rPr lang="en-US" dirty="0">
                <a:solidFill>
                  <a:schemeClr val="bg1"/>
                </a:solidFill>
              </a:rPr>
              <a:t>Inventory data</a:t>
            </a:r>
          </a:p>
          <a:p>
            <a:pPr lvl="1">
              <a:buClr>
                <a:srgbClr val="222D55"/>
              </a:buClr>
              <a:buFont typeface="Arial" panose="020B0604020202020204" pitchFamily="34" charset="0"/>
              <a:buChar char="•"/>
            </a:pPr>
            <a:r>
              <a:rPr lang="en-US" dirty="0">
                <a:solidFill>
                  <a:schemeClr val="bg1"/>
                </a:solidFill>
              </a:rPr>
              <a:t>Roadway segments</a:t>
            </a:r>
          </a:p>
          <a:p>
            <a:pPr lvl="1">
              <a:buClr>
                <a:srgbClr val="222D55"/>
              </a:buClr>
              <a:buFont typeface="Arial" panose="020B0604020202020204" pitchFamily="34" charset="0"/>
              <a:buChar char="•"/>
            </a:pPr>
            <a:r>
              <a:rPr lang="en-US" dirty="0">
                <a:solidFill>
                  <a:schemeClr val="bg1"/>
                </a:solidFill>
              </a:rPr>
              <a:t>Intersections</a:t>
            </a:r>
          </a:p>
          <a:p>
            <a:pPr lvl="1">
              <a:buClr>
                <a:srgbClr val="222D55"/>
              </a:buClr>
              <a:buFont typeface="Arial" panose="020B0604020202020204" pitchFamily="34" charset="0"/>
              <a:buChar char="•"/>
            </a:pPr>
            <a:r>
              <a:rPr lang="en-US" dirty="0">
                <a:solidFill>
                  <a:schemeClr val="bg1"/>
                </a:solidFill>
              </a:rPr>
              <a:t>VRU facilities</a:t>
            </a:r>
          </a:p>
          <a:p>
            <a:pPr>
              <a:buClr>
                <a:srgbClr val="222D55"/>
              </a:buClr>
              <a:buFont typeface="Wingdings" panose="05000000000000000000" pitchFamily="2" charset="2"/>
              <a:buChar char="§"/>
            </a:pPr>
            <a:r>
              <a:rPr lang="en-US" dirty="0">
                <a:solidFill>
                  <a:schemeClr val="bg1"/>
                </a:solidFill>
              </a:rPr>
              <a:t>Land use data</a:t>
            </a:r>
          </a:p>
          <a:p>
            <a:pPr>
              <a:buClr>
                <a:srgbClr val="222D55"/>
              </a:buClr>
              <a:buFont typeface="Wingdings" panose="05000000000000000000" pitchFamily="2" charset="2"/>
              <a:buChar char="§"/>
            </a:pPr>
            <a:r>
              <a:rPr lang="en-US" dirty="0">
                <a:solidFill>
                  <a:schemeClr val="bg1"/>
                </a:solidFill>
              </a:rPr>
              <a:t>Justice40 data </a:t>
            </a:r>
          </a:p>
          <a:p>
            <a:pPr marL="0" indent="0">
              <a:buNone/>
            </a:pPr>
            <a:endParaRPr lang="en-US" dirty="0">
              <a:solidFill>
                <a:schemeClr val="bg1"/>
              </a:solidFill>
            </a:endParaRPr>
          </a:p>
          <a:p>
            <a:pPr marL="0" indent="0">
              <a:buNone/>
            </a:pPr>
            <a:r>
              <a:rPr lang="en-US" sz="3000" b="1" dirty="0">
                <a:solidFill>
                  <a:schemeClr val="bg1"/>
                </a:solidFill>
              </a:rPr>
              <a:t>Non-Traditional</a:t>
            </a:r>
          </a:p>
          <a:p>
            <a:pPr>
              <a:buClr>
                <a:srgbClr val="222D55"/>
              </a:buClr>
              <a:buFont typeface="Wingdings" panose="05000000000000000000" pitchFamily="2" charset="2"/>
              <a:buChar char="§"/>
            </a:pPr>
            <a:r>
              <a:rPr lang="en-US" dirty="0">
                <a:solidFill>
                  <a:schemeClr val="bg1"/>
                </a:solidFill>
              </a:rPr>
              <a:t>NHTSA VIN-decoder</a:t>
            </a:r>
          </a:p>
          <a:p>
            <a:pPr>
              <a:buClr>
                <a:srgbClr val="222D55"/>
              </a:buClr>
              <a:buFont typeface="Wingdings" panose="05000000000000000000" pitchFamily="2" charset="2"/>
              <a:buChar char="§"/>
            </a:pPr>
            <a:r>
              <a:rPr lang="en-US" dirty="0">
                <a:solidFill>
                  <a:schemeClr val="bg1"/>
                </a:solidFill>
              </a:rPr>
              <a:t>Hospital records</a:t>
            </a:r>
          </a:p>
          <a:p>
            <a:pPr>
              <a:buClr>
                <a:srgbClr val="222D55"/>
              </a:buClr>
              <a:buFont typeface="Wingdings" panose="05000000000000000000" pitchFamily="2" charset="2"/>
              <a:buChar char="§"/>
            </a:pPr>
            <a:r>
              <a:rPr lang="en-US" dirty="0">
                <a:solidFill>
                  <a:schemeClr val="bg1"/>
                </a:solidFill>
              </a:rPr>
              <a:t>Composite equity score</a:t>
            </a:r>
          </a:p>
          <a:p>
            <a:pPr>
              <a:buClr>
                <a:srgbClr val="222D55"/>
              </a:buClr>
              <a:buFont typeface="Wingdings" panose="05000000000000000000" pitchFamily="2" charset="2"/>
              <a:buChar char="§"/>
            </a:pPr>
            <a:r>
              <a:rPr lang="en-US" dirty="0">
                <a:solidFill>
                  <a:schemeClr val="bg1"/>
                </a:solidFill>
              </a:rPr>
              <a:t>Perceived safety data</a:t>
            </a:r>
          </a:p>
          <a:p>
            <a:pPr>
              <a:buClr>
                <a:srgbClr val="222D55"/>
              </a:buClr>
              <a:buFont typeface="Wingdings" panose="05000000000000000000" pitchFamily="2" charset="2"/>
              <a:buChar char="§"/>
            </a:pPr>
            <a:r>
              <a:rPr lang="en-US" dirty="0">
                <a:solidFill>
                  <a:schemeClr val="bg1"/>
                </a:solidFill>
              </a:rPr>
              <a:t>Stakeholder strategy selection input </a:t>
            </a:r>
          </a:p>
          <a:p>
            <a:endParaRPr lang="en-US" dirty="0"/>
          </a:p>
          <a:p>
            <a:endParaRPr lang="en-US" dirty="0"/>
          </a:p>
        </p:txBody>
      </p:sp>
    </p:spTree>
    <p:extLst>
      <p:ext uri="{BB962C8B-B14F-4D97-AF65-F5344CB8AC3E}">
        <p14:creationId xmlns:p14="http://schemas.microsoft.com/office/powerpoint/2010/main" val="2022398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VRU Area Classes</a:t>
            </a:r>
          </a:p>
        </p:txBody>
      </p:sp>
      <p:sp>
        <p:nvSpPr>
          <p:cNvPr id="3" name="Content Placeholder 2">
            <a:extLst>
              <a:ext uri="{FF2B5EF4-FFF2-40B4-BE49-F238E27FC236}">
                <a16:creationId xmlns:a16="http://schemas.microsoft.com/office/drawing/2014/main" id="{A917E361-C3E7-60FB-614E-377BA9A95E3B}"/>
              </a:ext>
            </a:extLst>
          </p:cNvPr>
          <p:cNvSpPr>
            <a:spLocks noGrp="1"/>
          </p:cNvSpPr>
          <p:nvPr>
            <p:ph idx="1"/>
          </p:nvPr>
        </p:nvSpPr>
        <p:spPr>
          <a:xfrm>
            <a:off x="466571" y="2362725"/>
            <a:ext cx="7084019" cy="4351338"/>
          </a:xfrm>
        </p:spPr>
        <p:txBody>
          <a:bodyPr vert="horz" lIns="91440" tIns="45720" rIns="91440" bIns="45720" rtlCol="0" anchor="t">
            <a:normAutofit/>
          </a:bodyPr>
          <a:lstStyle/>
          <a:p>
            <a:pPr>
              <a:buClr>
                <a:srgbClr val="FF7F30"/>
              </a:buClr>
            </a:pPr>
            <a:r>
              <a:rPr lang="en-US" sz="2600" dirty="0"/>
              <a:t>To account for population density, we divided the state into 6 area classes:</a:t>
            </a:r>
          </a:p>
          <a:p>
            <a:pPr lvl="1">
              <a:buClr>
                <a:srgbClr val="FF7F30"/>
              </a:buClr>
            </a:pPr>
            <a:r>
              <a:rPr lang="en-US" dirty="0"/>
              <a:t>Chicago </a:t>
            </a:r>
          </a:p>
          <a:p>
            <a:pPr lvl="1">
              <a:buClr>
                <a:srgbClr val="FF7F30"/>
              </a:buClr>
            </a:pPr>
            <a:r>
              <a:rPr lang="en-US" dirty="0"/>
              <a:t>Cook County </a:t>
            </a:r>
          </a:p>
          <a:p>
            <a:pPr lvl="1">
              <a:buClr>
                <a:srgbClr val="FF7F30"/>
              </a:buClr>
            </a:pPr>
            <a:r>
              <a:rPr lang="en-US" dirty="0"/>
              <a:t>Collar Counties </a:t>
            </a:r>
          </a:p>
          <a:p>
            <a:pPr lvl="1">
              <a:buClr>
                <a:srgbClr val="FF7F30"/>
              </a:buClr>
            </a:pPr>
            <a:r>
              <a:rPr lang="en-US" dirty="0"/>
              <a:t>Urbanized Areas </a:t>
            </a:r>
          </a:p>
          <a:p>
            <a:pPr lvl="1">
              <a:buClr>
                <a:srgbClr val="FF7F30"/>
              </a:buClr>
            </a:pPr>
            <a:r>
              <a:rPr lang="en-US" dirty="0"/>
              <a:t>Small Urban Areas </a:t>
            </a:r>
          </a:p>
          <a:p>
            <a:pPr lvl="1">
              <a:buClr>
                <a:srgbClr val="FF7F30"/>
              </a:buClr>
            </a:pPr>
            <a:r>
              <a:rPr lang="en-US" dirty="0"/>
              <a:t>Rural Areas</a:t>
            </a:r>
          </a:p>
          <a:p>
            <a:pPr lvl="1"/>
            <a:endParaRPr lang="en-US" sz="2000" dirty="0"/>
          </a:p>
        </p:txBody>
      </p:sp>
      <p:pic>
        <p:nvPicPr>
          <p:cNvPr id="4" name="Picture 3">
            <a:extLst>
              <a:ext uri="{FF2B5EF4-FFF2-40B4-BE49-F238E27FC236}">
                <a16:creationId xmlns:a16="http://schemas.microsoft.com/office/drawing/2014/main" id="{ADB22F22-B672-D250-06D9-42CAF252CB01}"/>
              </a:ext>
            </a:extLst>
          </p:cNvPr>
          <p:cNvPicPr>
            <a:picLocks noChangeAspect="1"/>
          </p:cNvPicPr>
          <p:nvPr/>
        </p:nvPicPr>
        <p:blipFill>
          <a:blip r:embed="rId3"/>
          <a:stretch>
            <a:fillRect/>
          </a:stretch>
        </p:blipFill>
        <p:spPr>
          <a:xfrm>
            <a:off x="8316686" y="607575"/>
            <a:ext cx="3875314" cy="6019319"/>
          </a:xfrm>
          <a:prstGeom prst="rect">
            <a:avLst/>
          </a:prstGeom>
        </p:spPr>
      </p:pic>
    </p:spTree>
    <p:extLst>
      <p:ext uri="{BB962C8B-B14F-4D97-AF65-F5344CB8AC3E}">
        <p14:creationId xmlns:p14="http://schemas.microsoft.com/office/powerpoint/2010/main" val="3209400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VRU High Injury Network</a:t>
            </a:r>
          </a:p>
        </p:txBody>
      </p:sp>
      <p:sp>
        <p:nvSpPr>
          <p:cNvPr id="3" name="Content Placeholder 2">
            <a:extLst>
              <a:ext uri="{FF2B5EF4-FFF2-40B4-BE49-F238E27FC236}">
                <a16:creationId xmlns:a16="http://schemas.microsoft.com/office/drawing/2014/main" id="{385693F5-9A55-691D-CA06-E5FBDAE3F1EF}"/>
              </a:ext>
            </a:extLst>
          </p:cNvPr>
          <p:cNvSpPr>
            <a:spLocks noGrp="1"/>
          </p:cNvSpPr>
          <p:nvPr>
            <p:ph idx="1"/>
          </p:nvPr>
        </p:nvSpPr>
        <p:spPr>
          <a:xfrm>
            <a:off x="543960" y="2552257"/>
            <a:ext cx="10058401" cy="3698168"/>
          </a:xfrm>
        </p:spPr>
        <p:txBody>
          <a:bodyPr numCol="2">
            <a:normAutofit lnSpcReduction="10000"/>
          </a:bodyPr>
          <a:lstStyle/>
          <a:p>
            <a:pPr marL="342900" marR="0" lvl="0" indent="-342900">
              <a:lnSpc>
                <a:spcPct val="100000"/>
              </a:lnSpc>
              <a:spcBef>
                <a:spcPts val="0"/>
              </a:spcBef>
              <a:spcAft>
                <a:spcPts val="600"/>
              </a:spcAft>
              <a:buClr>
                <a:srgbClr val="FF7F30"/>
              </a:buClr>
              <a:buFont typeface="Wingdings" panose="05000000000000000000" pitchFamily="2" charset="2"/>
              <a:buChar char=""/>
            </a:pPr>
            <a:r>
              <a:rPr lang="en-US" b="1" dirty="0">
                <a:effectLst/>
                <a:ea typeface="MS Mincho" panose="02020609040205080304" pitchFamily="49" charset="-128"/>
              </a:rPr>
              <a:t>297 miles </a:t>
            </a:r>
            <a:r>
              <a:rPr lang="en-US" dirty="0">
                <a:effectLst/>
                <a:ea typeface="MS Mincho" panose="02020609040205080304" pitchFamily="49" charset="-128"/>
              </a:rPr>
              <a:t>of high-tier Locations:</a:t>
            </a:r>
          </a:p>
          <a:p>
            <a:pPr marL="800100" lvl="1" indent="-342900">
              <a:lnSpc>
                <a:spcPct val="100000"/>
              </a:lnSpc>
              <a:spcBef>
                <a:spcPts val="0"/>
              </a:spcBef>
              <a:spcAft>
                <a:spcPts val="600"/>
              </a:spcAft>
              <a:buClr>
                <a:srgbClr val="FF7F30"/>
              </a:buClr>
              <a:buFont typeface="Wingdings" panose="05000000000000000000" pitchFamily="2" charset="2"/>
              <a:buChar char=""/>
            </a:pPr>
            <a:r>
              <a:rPr lang="en-US" dirty="0">
                <a:effectLst/>
                <a:ea typeface="MS Mincho" panose="02020609040205080304" pitchFamily="49" charset="-128"/>
              </a:rPr>
              <a:t>105 mi in Chicago</a:t>
            </a:r>
          </a:p>
          <a:p>
            <a:pPr marL="800100" lvl="1" indent="-342900">
              <a:lnSpc>
                <a:spcPct val="100000"/>
              </a:lnSpc>
              <a:spcBef>
                <a:spcPts val="0"/>
              </a:spcBef>
              <a:spcAft>
                <a:spcPts val="600"/>
              </a:spcAft>
              <a:buClr>
                <a:srgbClr val="FF7F30"/>
              </a:buClr>
              <a:buFont typeface="Wingdings" panose="05000000000000000000" pitchFamily="2" charset="2"/>
              <a:buChar char=""/>
            </a:pPr>
            <a:r>
              <a:rPr lang="en-US" dirty="0">
                <a:effectLst/>
                <a:ea typeface="MS Mincho" panose="02020609040205080304" pitchFamily="49" charset="-128"/>
              </a:rPr>
              <a:t>69 mi in Cook County</a:t>
            </a:r>
          </a:p>
          <a:p>
            <a:pPr marL="800100" lvl="1" indent="-342900">
              <a:lnSpc>
                <a:spcPct val="100000"/>
              </a:lnSpc>
              <a:spcBef>
                <a:spcPts val="0"/>
              </a:spcBef>
              <a:spcAft>
                <a:spcPts val="600"/>
              </a:spcAft>
              <a:buClr>
                <a:srgbClr val="FF7F30"/>
              </a:buClr>
              <a:buFont typeface="Wingdings" panose="05000000000000000000" pitchFamily="2" charset="2"/>
              <a:buChar char=""/>
            </a:pPr>
            <a:r>
              <a:rPr lang="en-US" dirty="0">
                <a:effectLst/>
                <a:ea typeface="MS Mincho" panose="02020609040205080304" pitchFamily="49" charset="-128"/>
              </a:rPr>
              <a:t>79.5 mi in Collar </a:t>
            </a:r>
            <a:r>
              <a:rPr lang="en-US" dirty="0">
                <a:ea typeface="MS Mincho" panose="02020609040205080304" pitchFamily="49" charset="-128"/>
              </a:rPr>
              <a:t>C</a:t>
            </a:r>
            <a:r>
              <a:rPr lang="en-US" dirty="0">
                <a:effectLst/>
                <a:ea typeface="MS Mincho" panose="02020609040205080304" pitchFamily="49" charset="-128"/>
              </a:rPr>
              <a:t>ounties</a:t>
            </a:r>
          </a:p>
          <a:p>
            <a:pPr marL="800100" lvl="1" indent="-342900">
              <a:lnSpc>
                <a:spcPct val="100000"/>
              </a:lnSpc>
              <a:spcBef>
                <a:spcPts val="0"/>
              </a:spcBef>
              <a:spcAft>
                <a:spcPts val="600"/>
              </a:spcAft>
              <a:buClr>
                <a:srgbClr val="FF7F30"/>
              </a:buClr>
              <a:buFont typeface="Wingdings" panose="05000000000000000000" pitchFamily="2" charset="2"/>
              <a:buChar char=""/>
            </a:pPr>
            <a:r>
              <a:rPr lang="en-US" dirty="0">
                <a:effectLst/>
                <a:ea typeface="MS Mincho" panose="02020609040205080304" pitchFamily="49" charset="-128"/>
              </a:rPr>
              <a:t>38.5 mi in Urbanized Areas</a:t>
            </a:r>
          </a:p>
          <a:p>
            <a:pPr marL="800100" lvl="1" indent="-342900">
              <a:lnSpc>
                <a:spcPct val="100000"/>
              </a:lnSpc>
              <a:spcBef>
                <a:spcPts val="0"/>
              </a:spcBef>
              <a:spcAft>
                <a:spcPts val="600"/>
              </a:spcAft>
              <a:buClr>
                <a:srgbClr val="FF7F30"/>
              </a:buClr>
              <a:buFont typeface="Wingdings" panose="05000000000000000000" pitchFamily="2" charset="2"/>
              <a:buChar char=""/>
            </a:pPr>
            <a:r>
              <a:rPr lang="en-US" dirty="0">
                <a:effectLst/>
                <a:ea typeface="MS Mincho" panose="02020609040205080304" pitchFamily="49" charset="-128"/>
              </a:rPr>
              <a:t>4.5 mi in Urban </a:t>
            </a:r>
            <a:r>
              <a:rPr lang="en-US" dirty="0">
                <a:ea typeface="MS Mincho" panose="02020609040205080304" pitchFamily="49" charset="-128"/>
              </a:rPr>
              <a:t>A</a:t>
            </a:r>
            <a:r>
              <a:rPr lang="en-US" dirty="0">
                <a:effectLst/>
                <a:ea typeface="MS Mincho" panose="02020609040205080304" pitchFamily="49" charset="-128"/>
              </a:rPr>
              <a:t>reas</a:t>
            </a:r>
          </a:p>
          <a:p>
            <a:pPr marL="800100" lvl="1" indent="-342900">
              <a:lnSpc>
                <a:spcPct val="100000"/>
              </a:lnSpc>
              <a:spcBef>
                <a:spcPts val="0"/>
              </a:spcBef>
              <a:spcAft>
                <a:spcPts val="600"/>
              </a:spcAft>
              <a:buClr>
                <a:srgbClr val="FF7F30"/>
              </a:buClr>
              <a:buFont typeface="Wingdings" panose="05000000000000000000" pitchFamily="2" charset="2"/>
              <a:buChar char=""/>
            </a:pPr>
            <a:r>
              <a:rPr lang="en-US" dirty="0">
                <a:effectLst/>
                <a:ea typeface="MS Mincho" panose="02020609040205080304" pitchFamily="49" charset="-128"/>
              </a:rPr>
              <a:t>0.5 mi in Rural Areas</a:t>
            </a:r>
          </a:p>
          <a:p>
            <a:pPr marL="342900" marR="0" lvl="0" indent="-342900">
              <a:lnSpc>
                <a:spcPct val="100000"/>
              </a:lnSpc>
              <a:spcBef>
                <a:spcPts val="0"/>
              </a:spcBef>
              <a:spcAft>
                <a:spcPts val="600"/>
              </a:spcAft>
              <a:buFont typeface="Wingdings" panose="05000000000000000000" pitchFamily="2" charset="2"/>
              <a:buChar char=""/>
            </a:pPr>
            <a:endParaRPr lang="en-US" dirty="0">
              <a:effectLst/>
              <a:ea typeface="MS Mincho" panose="02020609040205080304" pitchFamily="49" charset="-128"/>
            </a:endParaRPr>
          </a:p>
          <a:p>
            <a:pPr marL="342900" marR="0" lvl="0" indent="-342900">
              <a:lnSpc>
                <a:spcPct val="100000"/>
              </a:lnSpc>
              <a:spcBef>
                <a:spcPts val="0"/>
              </a:spcBef>
              <a:spcAft>
                <a:spcPts val="600"/>
              </a:spcAft>
              <a:buFont typeface="Wingdings" panose="05000000000000000000" pitchFamily="2" charset="2"/>
              <a:buChar char=""/>
            </a:pPr>
            <a:endParaRPr lang="en-US" dirty="0">
              <a:effectLst/>
              <a:ea typeface="MS Mincho" panose="02020609040205080304" pitchFamily="49" charset="-128"/>
            </a:endParaRPr>
          </a:p>
          <a:p>
            <a:pPr marL="342900" marR="0" lvl="0" indent="-342900">
              <a:lnSpc>
                <a:spcPct val="100000"/>
              </a:lnSpc>
              <a:spcBef>
                <a:spcPts val="0"/>
              </a:spcBef>
              <a:spcAft>
                <a:spcPts val="600"/>
              </a:spcAft>
              <a:buClr>
                <a:srgbClr val="FF7F30"/>
              </a:buClr>
              <a:buFont typeface="Wingdings" panose="05000000000000000000" pitchFamily="2" charset="2"/>
              <a:buChar char=""/>
            </a:pPr>
            <a:r>
              <a:rPr lang="en-US" b="1" dirty="0">
                <a:effectLst/>
                <a:ea typeface="MS Mincho" panose="02020609040205080304" pitchFamily="49" charset="-128"/>
              </a:rPr>
              <a:t>52% </a:t>
            </a:r>
            <a:r>
              <a:rPr lang="en-US" dirty="0">
                <a:effectLst/>
                <a:ea typeface="MS Mincho" panose="02020609040205080304" pitchFamily="49" charset="-128"/>
              </a:rPr>
              <a:t>of high-tier locations are in </a:t>
            </a:r>
            <a:r>
              <a:rPr lang="en-US" b="1" dirty="0">
                <a:effectLst/>
                <a:ea typeface="MS Mincho" panose="02020609040205080304" pitchFamily="49" charset="-128"/>
              </a:rPr>
              <a:t>disadvantaged areas </a:t>
            </a:r>
            <a:r>
              <a:rPr lang="en-US" dirty="0">
                <a:effectLst/>
                <a:ea typeface="MS Mincho" panose="02020609040205080304" pitchFamily="49" charset="-128"/>
              </a:rPr>
              <a:t>as defined by Justice40 data</a:t>
            </a:r>
          </a:p>
          <a:p>
            <a:pPr marL="0" marR="0" lvl="0" indent="0">
              <a:lnSpc>
                <a:spcPct val="100000"/>
              </a:lnSpc>
              <a:spcBef>
                <a:spcPts val="0"/>
              </a:spcBef>
              <a:spcAft>
                <a:spcPts val="600"/>
              </a:spcAft>
              <a:buClr>
                <a:srgbClr val="FF7F30"/>
              </a:buClr>
              <a:buNone/>
            </a:pPr>
            <a:endParaRPr lang="en-US" dirty="0">
              <a:effectLst/>
              <a:ea typeface="MS Mincho" panose="02020609040205080304" pitchFamily="49" charset="-128"/>
            </a:endParaRPr>
          </a:p>
          <a:p>
            <a:pPr marL="342900" marR="0" lvl="0" indent="-342900">
              <a:lnSpc>
                <a:spcPct val="100000"/>
              </a:lnSpc>
              <a:spcBef>
                <a:spcPts val="0"/>
              </a:spcBef>
              <a:spcAft>
                <a:spcPts val="600"/>
              </a:spcAft>
              <a:buClr>
                <a:srgbClr val="FF7F30"/>
              </a:buClr>
              <a:buFont typeface="Wingdings" panose="05000000000000000000" pitchFamily="2" charset="2"/>
              <a:buChar char=""/>
            </a:pPr>
            <a:r>
              <a:rPr lang="en-US" b="1" dirty="0">
                <a:effectLst/>
                <a:ea typeface="MS Mincho" panose="02020609040205080304" pitchFamily="49" charset="-128"/>
              </a:rPr>
              <a:t>75% </a:t>
            </a:r>
            <a:r>
              <a:rPr lang="en-US" dirty="0">
                <a:effectLst/>
                <a:ea typeface="MS Mincho" panose="02020609040205080304" pitchFamily="49" charset="-128"/>
              </a:rPr>
              <a:t>of high-tier locations are identified by </a:t>
            </a:r>
            <a:r>
              <a:rPr lang="en-US" b="1" dirty="0">
                <a:effectLst/>
                <a:ea typeface="MS Mincho" panose="02020609040205080304" pitchFamily="49" charset="-128"/>
              </a:rPr>
              <a:t>observed </a:t>
            </a:r>
            <a:r>
              <a:rPr lang="en-US" dirty="0">
                <a:effectLst/>
                <a:ea typeface="MS Mincho" panose="02020609040205080304" pitchFamily="49" charset="-128"/>
              </a:rPr>
              <a:t>safety and </a:t>
            </a:r>
            <a:r>
              <a:rPr lang="en-US" b="1" dirty="0">
                <a:effectLst/>
                <a:ea typeface="MS Mincho" panose="02020609040205080304" pitchFamily="49" charset="-128"/>
              </a:rPr>
              <a:t>25% </a:t>
            </a:r>
            <a:r>
              <a:rPr lang="en-US" dirty="0">
                <a:effectLst/>
                <a:ea typeface="MS Mincho" panose="02020609040205080304" pitchFamily="49" charset="-128"/>
              </a:rPr>
              <a:t>are identified based on perceived safety</a:t>
            </a:r>
          </a:p>
          <a:p>
            <a:endParaRPr lang="en-US" dirty="0"/>
          </a:p>
        </p:txBody>
      </p:sp>
    </p:spTree>
    <p:extLst>
      <p:ext uri="{BB962C8B-B14F-4D97-AF65-F5344CB8AC3E}">
        <p14:creationId xmlns:p14="http://schemas.microsoft.com/office/powerpoint/2010/main" val="3574103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a:xfrm>
            <a:off x="658640" y="607575"/>
            <a:ext cx="10058400" cy="1371600"/>
          </a:xfrm>
        </p:spPr>
        <p:txBody>
          <a:bodyPr/>
          <a:lstStyle/>
          <a:p>
            <a:r>
              <a:rPr lang="en-US" dirty="0"/>
              <a:t>VRU Clusters</a:t>
            </a:r>
          </a:p>
        </p:txBody>
      </p:sp>
      <p:graphicFrame>
        <p:nvGraphicFramePr>
          <p:cNvPr id="3" name="Table 2">
            <a:extLst>
              <a:ext uri="{FF2B5EF4-FFF2-40B4-BE49-F238E27FC236}">
                <a16:creationId xmlns:a16="http://schemas.microsoft.com/office/drawing/2014/main" id="{AF666532-B169-6580-6B6B-1D7AA387A4B9}"/>
              </a:ext>
            </a:extLst>
          </p:cNvPr>
          <p:cNvGraphicFramePr>
            <a:graphicFrameLocks noGrp="1"/>
          </p:cNvGraphicFramePr>
          <p:nvPr>
            <p:extLst>
              <p:ext uri="{D42A27DB-BD31-4B8C-83A1-F6EECF244321}">
                <p14:modId xmlns:p14="http://schemas.microsoft.com/office/powerpoint/2010/main" val="1549606060"/>
              </p:ext>
            </p:extLst>
          </p:nvPr>
        </p:nvGraphicFramePr>
        <p:xfrm>
          <a:off x="468116" y="2972341"/>
          <a:ext cx="7761483" cy="3000855"/>
        </p:xfrm>
        <a:graphic>
          <a:graphicData uri="http://schemas.openxmlformats.org/drawingml/2006/table">
            <a:tbl>
              <a:tblPr firstRow="1" firstCol="1" bandRow="1"/>
              <a:tblGrid>
                <a:gridCol w="3003038">
                  <a:extLst>
                    <a:ext uri="{9D8B030D-6E8A-4147-A177-3AD203B41FA5}">
                      <a16:colId xmlns:a16="http://schemas.microsoft.com/office/drawing/2014/main" val="1022139711"/>
                    </a:ext>
                  </a:extLst>
                </a:gridCol>
                <a:gridCol w="1383054">
                  <a:extLst>
                    <a:ext uri="{9D8B030D-6E8A-4147-A177-3AD203B41FA5}">
                      <a16:colId xmlns:a16="http://schemas.microsoft.com/office/drawing/2014/main" val="776026047"/>
                    </a:ext>
                  </a:extLst>
                </a:gridCol>
                <a:gridCol w="1424535">
                  <a:extLst>
                    <a:ext uri="{9D8B030D-6E8A-4147-A177-3AD203B41FA5}">
                      <a16:colId xmlns:a16="http://schemas.microsoft.com/office/drawing/2014/main" val="1182885722"/>
                    </a:ext>
                  </a:extLst>
                </a:gridCol>
                <a:gridCol w="1950856">
                  <a:extLst>
                    <a:ext uri="{9D8B030D-6E8A-4147-A177-3AD203B41FA5}">
                      <a16:colId xmlns:a16="http://schemas.microsoft.com/office/drawing/2014/main" val="130822724"/>
                    </a:ext>
                  </a:extLst>
                </a:gridCol>
              </a:tblGrid>
              <a:tr h="514770">
                <a:tc gridSpan="4">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US" sz="2000" b="1" dirty="0">
                          <a:effectLst/>
                          <a:latin typeface="Poppins" panose="00000500000000000000" pitchFamily="2" charset="0"/>
                          <a:ea typeface="MS Mincho" panose="02020609040205080304" pitchFamily="49" charset="-128"/>
                          <a:cs typeface="Poppins" panose="00000500000000000000" pitchFamily="2" charset="0"/>
                        </a:rPr>
                        <a:t>Top 3 Pedestrian Cluster Locations in Chicago</a:t>
                      </a:r>
                    </a:p>
                  </a:txBody>
                  <a:tcPr marL="31278" marR="3127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nSpc>
                          <a:spcPct val="107000"/>
                        </a:lnSpc>
                        <a:spcBef>
                          <a:spcPts val="300"/>
                        </a:spcBef>
                        <a:spcAft>
                          <a:spcPts val="300"/>
                        </a:spcAft>
                      </a:pPr>
                      <a:endParaRPr lang="en-US" sz="1600" b="1">
                        <a:effectLst/>
                        <a:latin typeface="Myriad Pro" panose="020B0503030403020204"/>
                        <a:ea typeface="MS Mincho" panose="02020609040205080304" pitchFamily="49" charset="-128"/>
                        <a:cs typeface="Times New Roman" panose="02020603050405020304" pitchFamily="18" charset="0"/>
                      </a:endParaRPr>
                    </a:p>
                  </a:txBody>
                  <a:tcPr marL="31278" marR="312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07000"/>
                        </a:lnSpc>
                        <a:spcBef>
                          <a:spcPts val="300"/>
                        </a:spcBef>
                        <a:spcAft>
                          <a:spcPts val="300"/>
                        </a:spcAft>
                      </a:pPr>
                      <a:endParaRPr lang="en-US" sz="1600" b="1">
                        <a:effectLst/>
                        <a:latin typeface="Myriad Pro" panose="020B0503030403020204"/>
                        <a:ea typeface="MS Mincho" panose="02020609040205080304" pitchFamily="49" charset="-128"/>
                        <a:cs typeface="Times New Roman" panose="02020603050405020304" pitchFamily="18" charset="0"/>
                      </a:endParaRPr>
                    </a:p>
                  </a:txBody>
                  <a:tcPr marL="31278" marR="312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07000"/>
                        </a:lnSpc>
                        <a:spcBef>
                          <a:spcPts val="300"/>
                        </a:spcBef>
                        <a:spcAft>
                          <a:spcPts val="300"/>
                        </a:spcAft>
                      </a:pPr>
                      <a:endParaRPr lang="en-US" sz="1600" b="1">
                        <a:effectLst/>
                        <a:latin typeface="Myriad Pro" panose="020B0503030403020204"/>
                        <a:ea typeface="MS Mincho" panose="02020609040205080304" pitchFamily="49" charset="-128"/>
                        <a:cs typeface="Times New Roman" panose="02020603050405020304" pitchFamily="18" charset="0"/>
                      </a:endParaRPr>
                    </a:p>
                  </a:txBody>
                  <a:tcPr marL="31278" marR="312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514789"/>
                  </a:ext>
                </a:extLst>
              </a:tr>
              <a:tr h="742415">
                <a:tc>
                  <a:txBody>
                    <a:bodyPr/>
                    <a:lstStyle/>
                    <a:p>
                      <a:pPr marL="0" marR="0">
                        <a:lnSpc>
                          <a:spcPct val="107000"/>
                        </a:lnSpc>
                        <a:spcBef>
                          <a:spcPts val="300"/>
                        </a:spcBef>
                        <a:spcAft>
                          <a:spcPts val="300"/>
                        </a:spcAft>
                      </a:pPr>
                      <a:r>
                        <a:rPr lang="en-US" sz="1600" b="1" dirty="0">
                          <a:effectLst/>
                          <a:latin typeface="Poppins" panose="00000500000000000000" pitchFamily="2" charset="0"/>
                          <a:ea typeface="MS Mincho" panose="02020609040205080304" pitchFamily="49" charset="-128"/>
                          <a:cs typeface="Poppins" panose="00000500000000000000" pitchFamily="2" charset="0"/>
                        </a:rPr>
                        <a:t>Locations Description</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600" b="1">
                          <a:effectLst/>
                          <a:latin typeface="Poppins" panose="00000500000000000000" pitchFamily="2" charset="0"/>
                          <a:ea typeface="MS Mincho" panose="02020609040205080304" pitchFamily="49" charset="-128"/>
                          <a:cs typeface="Poppins" panose="00000500000000000000" pitchFamily="2" charset="0"/>
                        </a:rPr>
                        <a:t>Total Crashes</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600" b="1">
                          <a:effectLst/>
                          <a:latin typeface="Poppins" panose="00000500000000000000" pitchFamily="2" charset="0"/>
                          <a:ea typeface="MS Mincho" panose="02020609040205080304" pitchFamily="49" charset="-128"/>
                          <a:cs typeface="Poppins" panose="00000500000000000000" pitchFamily="2" charset="0"/>
                        </a:rPr>
                        <a:t>Adjusted Crashes per Year</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300"/>
                        </a:spcBef>
                        <a:spcAft>
                          <a:spcPts val="300"/>
                        </a:spcAft>
                      </a:pPr>
                      <a:r>
                        <a:rPr lang="en-US" sz="1600" b="1">
                          <a:effectLst/>
                          <a:latin typeface="Poppins" panose="00000500000000000000" pitchFamily="2" charset="0"/>
                          <a:ea typeface="MS Mincho" panose="02020609040205080304" pitchFamily="49" charset="-128"/>
                          <a:cs typeface="Poppins" panose="00000500000000000000" pitchFamily="2" charset="0"/>
                        </a:rPr>
                        <a:t>Justice 40</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3933753"/>
                  </a:ext>
                </a:extLst>
              </a:tr>
              <a:tr h="426871">
                <a:tc>
                  <a:txBody>
                    <a:bodyPr/>
                    <a:lstStyle/>
                    <a:p>
                      <a:pPr marL="0" marR="0">
                        <a:lnSpc>
                          <a:spcPct val="107000"/>
                        </a:lnSpc>
                        <a:spcBef>
                          <a:spcPts val="200"/>
                        </a:spcBef>
                        <a:spcAft>
                          <a:spcPts val="200"/>
                        </a:spcAft>
                      </a:pPr>
                      <a:r>
                        <a:rPr lang="en-US" sz="1600" dirty="0">
                          <a:effectLst/>
                          <a:latin typeface="Poppins" panose="00000500000000000000" pitchFamily="2" charset="0"/>
                          <a:ea typeface="MS Mincho" panose="02020609040205080304" pitchFamily="49" charset="-128"/>
                          <a:cs typeface="Poppins" panose="00000500000000000000" pitchFamily="2" charset="0"/>
                        </a:rPr>
                        <a:t>Pulaski, Adams to Arthington</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200"/>
                        </a:spcAft>
                      </a:pPr>
                      <a:r>
                        <a:rPr lang="en-US" sz="1600">
                          <a:effectLst/>
                          <a:latin typeface="Poppins" panose="00000500000000000000" pitchFamily="2" charset="0"/>
                          <a:ea typeface="MS Mincho" panose="02020609040205080304" pitchFamily="49" charset="-128"/>
                          <a:cs typeface="Poppins" panose="00000500000000000000" pitchFamily="2" charset="0"/>
                        </a:rPr>
                        <a:t>241</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200"/>
                        </a:spcAft>
                      </a:pPr>
                      <a:r>
                        <a:rPr lang="en-US" sz="1600" dirty="0">
                          <a:effectLst/>
                          <a:latin typeface="Poppins" panose="00000500000000000000" pitchFamily="2" charset="0"/>
                          <a:ea typeface="MS Mincho" panose="02020609040205080304" pitchFamily="49" charset="-128"/>
                          <a:cs typeface="Poppins" panose="00000500000000000000" pitchFamily="2" charset="0"/>
                        </a:rPr>
                        <a:t>21.63</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200"/>
                        </a:spcAft>
                      </a:pPr>
                      <a:r>
                        <a:rPr lang="en-US" sz="1600">
                          <a:effectLst/>
                          <a:latin typeface="Poppins" panose="00000500000000000000" pitchFamily="2" charset="0"/>
                          <a:ea typeface="MS Mincho" panose="02020609040205080304" pitchFamily="49" charset="-128"/>
                          <a:cs typeface="Poppins" panose="00000500000000000000" pitchFamily="2" charset="0"/>
                        </a:rPr>
                        <a:t>Disadvantaged</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2087992"/>
                  </a:ext>
                </a:extLst>
              </a:tr>
              <a:tr h="542353">
                <a:tc>
                  <a:txBody>
                    <a:bodyPr/>
                    <a:lstStyle/>
                    <a:p>
                      <a:pPr marL="0" marR="0">
                        <a:lnSpc>
                          <a:spcPct val="107000"/>
                        </a:lnSpc>
                        <a:spcBef>
                          <a:spcPts val="200"/>
                        </a:spcBef>
                        <a:spcAft>
                          <a:spcPts val="200"/>
                        </a:spcAft>
                      </a:pPr>
                      <a:r>
                        <a:rPr lang="en-US" sz="1600">
                          <a:effectLst/>
                          <a:latin typeface="Poppins" panose="00000500000000000000" pitchFamily="2" charset="0"/>
                          <a:ea typeface="MS Mincho" panose="02020609040205080304" pitchFamily="49" charset="-128"/>
                          <a:cs typeface="Poppins" panose="00000500000000000000" pitchFamily="2" charset="0"/>
                        </a:rPr>
                        <a:t>Broadway, Farewell to Thorndale</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200"/>
                        </a:spcAft>
                      </a:pPr>
                      <a:r>
                        <a:rPr lang="en-US" sz="1600">
                          <a:effectLst/>
                          <a:latin typeface="Poppins" panose="00000500000000000000" pitchFamily="2" charset="0"/>
                          <a:ea typeface="MS Mincho" panose="02020609040205080304" pitchFamily="49" charset="-128"/>
                          <a:cs typeface="Poppins" panose="00000500000000000000" pitchFamily="2" charset="0"/>
                        </a:rPr>
                        <a:t>278</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200"/>
                        </a:spcAft>
                      </a:pPr>
                      <a:r>
                        <a:rPr lang="en-US" sz="1600" dirty="0">
                          <a:effectLst/>
                          <a:latin typeface="Poppins" panose="00000500000000000000" pitchFamily="2" charset="0"/>
                          <a:ea typeface="MS Mincho" panose="02020609040205080304" pitchFamily="49" charset="-128"/>
                          <a:cs typeface="Poppins" panose="00000500000000000000" pitchFamily="2" charset="0"/>
                        </a:rPr>
                        <a:t>19.05</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200"/>
                        </a:spcAft>
                      </a:pPr>
                      <a:r>
                        <a:rPr lang="en-US" sz="1600">
                          <a:effectLst/>
                          <a:latin typeface="Poppins" panose="00000500000000000000" pitchFamily="2" charset="0"/>
                          <a:ea typeface="MS Mincho" panose="02020609040205080304" pitchFamily="49" charset="-128"/>
                          <a:cs typeface="Poppins" panose="00000500000000000000" pitchFamily="2" charset="0"/>
                        </a:rPr>
                        <a:t>Disadvantaged</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1464350"/>
                  </a:ext>
                </a:extLst>
              </a:tr>
              <a:tr h="742415">
                <a:tc>
                  <a:txBody>
                    <a:bodyPr/>
                    <a:lstStyle/>
                    <a:p>
                      <a:pPr marL="0" marR="0">
                        <a:lnSpc>
                          <a:spcPct val="107000"/>
                        </a:lnSpc>
                        <a:spcBef>
                          <a:spcPts val="200"/>
                        </a:spcBef>
                        <a:spcAft>
                          <a:spcPts val="200"/>
                        </a:spcAft>
                      </a:pPr>
                      <a:r>
                        <a:rPr lang="en-US" sz="1600">
                          <a:effectLst/>
                          <a:latin typeface="Poppins" panose="00000500000000000000" pitchFamily="2" charset="0"/>
                          <a:ea typeface="MS Mincho" panose="02020609040205080304" pitchFamily="49" charset="-128"/>
                          <a:cs typeface="Poppins" panose="00000500000000000000" pitchFamily="2" charset="0"/>
                        </a:rPr>
                        <a:t>Illinois to Chicago, Wells to Orleans</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200"/>
                        </a:spcAft>
                      </a:pPr>
                      <a:r>
                        <a:rPr lang="en-US" sz="1600">
                          <a:effectLst/>
                          <a:latin typeface="Poppins" panose="00000500000000000000" pitchFamily="2" charset="0"/>
                          <a:ea typeface="MS Mincho" panose="02020609040205080304" pitchFamily="49" charset="-128"/>
                          <a:cs typeface="Poppins" panose="00000500000000000000" pitchFamily="2" charset="0"/>
                        </a:rPr>
                        <a:t>292</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200"/>
                        </a:spcAft>
                      </a:pPr>
                      <a:r>
                        <a:rPr lang="en-US" sz="1600" dirty="0">
                          <a:effectLst/>
                          <a:latin typeface="Poppins" panose="00000500000000000000" pitchFamily="2" charset="0"/>
                          <a:ea typeface="MS Mincho" panose="02020609040205080304" pitchFamily="49" charset="-128"/>
                          <a:cs typeface="Poppins" panose="00000500000000000000" pitchFamily="2" charset="0"/>
                        </a:rPr>
                        <a:t>16.64</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200"/>
                        </a:spcBef>
                        <a:spcAft>
                          <a:spcPts val="200"/>
                        </a:spcAft>
                      </a:pPr>
                      <a:r>
                        <a:rPr lang="en-US" sz="1600" dirty="0">
                          <a:effectLst/>
                          <a:latin typeface="Poppins" panose="00000500000000000000" pitchFamily="2" charset="0"/>
                          <a:ea typeface="MS Mincho" panose="02020609040205080304" pitchFamily="49" charset="-128"/>
                          <a:cs typeface="Poppins" panose="00000500000000000000" pitchFamily="2" charset="0"/>
                        </a:rPr>
                        <a:t>Not Disadvantaged</a:t>
                      </a:r>
                    </a:p>
                  </a:txBody>
                  <a:tcPr marL="31278" marR="312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357668"/>
                  </a:ext>
                </a:extLst>
              </a:tr>
            </a:tbl>
          </a:graphicData>
        </a:graphic>
      </p:graphicFrame>
      <p:pic>
        <p:nvPicPr>
          <p:cNvPr id="4" name="Picture 3">
            <a:extLst>
              <a:ext uri="{FF2B5EF4-FFF2-40B4-BE49-F238E27FC236}">
                <a16:creationId xmlns:a16="http://schemas.microsoft.com/office/drawing/2014/main" id="{D4CE1CB4-E47F-4ECB-E22F-B0AEE0AE66E3}"/>
              </a:ext>
            </a:extLst>
          </p:cNvPr>
          <p:cNvPicPr>
            <a:picLocks noChangeAspect="1"/>
          </p:cNvPicPr>
          <p:nvPr/>
        </p:nvPicPr>
        <p:blipFill rotWithShape="1">
          <a:blip r:embed="rId3"/>
          <a:srcRect l="27181" t="49986" r="63208" b="5713"/>
          <a:stretch/>
        </p:blipFill>
        <p:spPr>
          <a:xfrm>
            <a:off x="8593157" y="1979175"/>
            <a:ext cx="3598843" cy="4665592"/>
          </a:xfrm>
          <a:prstGeom prst="rect">
            <a:avLst/>
          </a:prstGeom>
        </p:spPr>
      </p:pic>
      <p:sp>
        <p:nvSpPr>
          <p:cNvPr id="5" name="Rectangle 4">
            <a:extLst>
              <a:ext uri="{FF2B5EF4-FFF2-40B4-BE49-F238E27FC236}">
                <a16:creationId xmlns:a16="http://schemas.microsoft.com/office/drawing/2014/main" id="{D8700CA1-9FFF-4814-4CD0-3154D2D2197F}"/>
              </a:ext>
            </a:extLst>
          </p:cNvPr>
          <p:cNvSpPr/>
          <p:nvPr/>
        </p:nvSpPr>
        <p:spPr>
          <a:xfrm>
            <a:off x="468116" y="4671152"/>
            <a:ext cx="7761483" cy="561860"/>
          </a:xfrm>
          <a:prstGeom prst="rect">
            <a:avLst/>
          </a:prstGeom>
          <a:noFill/>
          <a:ln w="57150">
            <a:solidFill>
              <a:srgbClr val="FF7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4985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Common Factors in VRU Crashes</a:t>
            </a:r>
          </a:p>
        </p:txBody>
      </p:sp>
      <mc:AlternateContent xmlns:mc="http://schemas.openxmlformats.org/markup-compatibility/2006" xmlns:cx1="http://schemas.microsoft.com/office/drawing/2015/9/8/chartex">
        <mc:Choice Requires="cx1">
          <p:graphicFrame>
            <p:nvGraphicFramePr>
              <p:cNvPr id="3" name="Chart 2">
                <a:extLst>
                  <a:ext uri="{FF2B5EF4-FFF2-40B4-BE49-F238E27FC236}">
                    <a16:creationId xmlns:a16="http://schemas.microsoft.com/office/drawing/2014/main" id="{8F99DB8C-AF2F-DA15-0FDE-6B213E36EDEF}"/>
                  </a:ext>
                </a:extLst>
              </p:cNvPr>
              <p:cNvGraphicFramePr/>
              <p:nvPr>
                <p:extLst>
                  <p:ext uri="{D42A27DB-BD31-4B8C-83A1-F6EECF244321}">
                    <p14:modId xmlns:p14="http://schemas.microsoft.com/office/powerpoint/2010/main" val="3592025487"/>
                  </p:ext>
                </p:extLst>
              </p:nvPr>
            </p:nvGraphicFramePr>
            <p:xfrm>
              <a:off x="395724" y="2181340"/>
              <a:ext cx="11400552" cy="427621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a:extLst>
                  <a:ext uri="{FF2B5EF4-FFF2-40B4-BE49-F238E27FC236}">
                    <a16:creationId xmlns:a16="http://schemas.microsoft.com/office/drawing/2014/main" id="{8F99DB8C-AF2F-DA15-0FDE-6B213E36EDEF}"/>
                  </a:ext>
                </a:extLst>
              </p:cNvPr>
              <p:cNvPicPr>
                <a:picLocks noGrp="1" noRot="1" noChangeAspect="1" noMove="1" noResize="1" noEditPoints="1" noAdjustHandles="1" noChangeArrowheads="1" noChangeShapeType="1"/>
              </p:cNvPicPr>
              <p:nvPr/>
            </p:nvPicPr>
            <p:blipFill>
              <a:blip r:embed="rId4"/>
              <a:stretch>
                <a:fillRect/>
              </a:stretch>
            </p:blipFill>
            <p:spPr>
              <a:xfrm>
                <a:off x="395724" y="2181340"/>
                <a:ext cx="11400552" cy="4276210"/>
              </a:xfrm>
              <a:prstGeom prst="rect">
                <a:avLst/>
              </a:prstGeom>
            </p:spPr>
          </p:pic>
        </mc:Fallback>
      </mc:AlternateContent>
    </p:spTree>
    <p:extLst>
      <p:ext uri="{BB962C8B-B14F-4D97-AF65-F5344CB8AC3E}">
        <p14:creationId xmlns:p14="http://schemas.microsoft.com/office/powerpoint/2010/main" val="2408364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VRU : Systemic Safety Analysis</a:t>
            </a:r>
          </a:p>
        </p:txBody>
      </p:sp>
      <p:graphicFrame>
        <p:nvGraphicFramePr>
          <p:cNvPr id="4" name="Content Placeholder 7">
            <a:extLst>
              <a:ext uri="{FF2B5EF4-FFF2-40B4-BE49-F238E27FC236}">
                <a16:creationId xmlns:a16="http://schemas.microsoft.com/office/drawing/2014/main" id="{7324B54F-E99F-936A-EC54-0C600E4C0422}"/>
              </a:ext>
            </a:extLst>
          </p:cNvPr>
          <p:cNvGraphicFramePr>
            <a:graphicFrameLocks noGrp="1"/>
          </p:cNvGraphicFramePr>
          <p:nvPr>
            <p:ph idx="1"/>
            <p:extLst>
              <p:ext uri="{D42A27DB-BD31-4B8C-83A1-F6EECF244321}">
                <p14:modId xmlns:p14="http://schemas.microsoft.com/office/powerpoint/2010/main" val="2687691"/>
              </p:ext>
            </p:extLst>
          </p:nvPr>
        </p:nvGraphicFramePr>
        <p:xfrm>
          <a:off x="301148" y="2087296"/>
          <a:ext cx="11589703" cy="4468902"/>
        </p:xfrm>
        <a:graphic>
          <a:graphicData uri="http://schemas.openxmlformats.org/drawingml/2006/table">
            <a:tbl>
              <a:tblPr firstRow="1" firstCol="1" bandRow="1"/>
              <a:tblGrid>
                <a:gridCol w="1565394">
                  <a:extLst>
                    <a:ext uri="{9D8B030D-6E8A-4147-A177-3AD203B41FA5}">
                      <a16:colId xmlns:a16="http://schemas.microsoft.com/office/drawing/2014/main" val="1447337812"/>
                    </a:ext>
                  </a:extLst>
                </a:gridCol>
                <a:gridCol w="1434498">
                  <a:extLst>
                    <a:ext uri="{9D8B030D-6E8A-4147-A177-3AD203B41FA5}">
                      <a16:colId xmlns:a16="http://schemas.microsoft.com/office/drawing/2014/main" val="354994136"/>
                    </a:ext>
                  </a:extLst>
                </a:gridCol>
                <a:gridCol w="1524621">
                  <a:extLst>
                    <a:ext uri="{9D8B030D-6E8A-4147-A177-3AD203B41FA5}">
                      <a16:colId xmlns:a16="http://schemas.microsoft.com/office/drawing/2014/main" val="970347230"/>
                    </a:ext>
                  </a:extLst>
                </a:gridCol>
                <a:gridCol w="1524621">
                  <a:extLst>
                    <a:ext uri="{9D8B030D-6E8A-4147-A177-3AD203B41FA5}">
                      <a16:colId xmlns:a16="http://schemas.microsoft.com/office/drawing/2014/main" val="2648561264"/>
                    </a:ext>
                  </a:extLst>
                </a:gridCol>
                <a:gridCol w="1434498">
                  <a:extLst>
                    <a:ext uri="{9D8B030D-6E8A-4147-A177-3AD203B41FA5}">
                      <a16:colId xmlns:a16="http://schemas.microsoft.com/office/drawing/2014/main" val="3192031153"/>
                    </a:ext>
                  </a:extLst>
                </a:gridCol>
                <a:gridCol w="1524621">
                  <a:extLst>
                    <a:ext uri="{9D8B030D-6E8A-4147-A177-3AD203B41FA5}">
                      <a16:colId xmlns:a16="http://schemas.microsoft.com/office/drawing/2014/main" val="717745704"/>
                    </a:ext>
                  </a:extLst>
                </a:gridCol>
                <a:gridCol w="1524621">
                  <a:extLst>
                    <a:ext uri="{9D8B030D-6E8A-4147-A177-3AD203B41FA5}">
                      <a16:colId xmlns:a16="http://schemas.microsoft.com/office/drawing/2014/main" val="4177345477"/>
                    </a:ext>
                  </a:extLst>
                </a:gridCol>
                <a:gridCol w="1056829">
                  <a:extLst>
                    <a:ext uri="{9D8B030D-6E8A-4147-A177-3AD203B41FA5}">
                      <a16:colId xmlns:a16="http://schemas.microsoft.com/office/drawing/2014/main" val="3439735117"/>
                    </a:ext>
                  </a:extLst>
                </a:gridCol>
              </a:tblGrid>
              <a:tr h="198170">
                <a:tc rowSpan="3">
                  <a:txBody>
                    <a:bodyPr/>
                    <a:lstStyle/>
                    <a:p>
                      <a:pPr marL="0" marR="0" algn="ctr">
                        <a:lnSpc>
                          <a:spcPct val="107000"/>
                        </a:lnSpc>
                        <a:spcBef>
                          <a:spcPts val="200"/>
                        </a:spcBef>
                        <a:spcAft>
                          <a:spcPts val="200"/>
                        </a:spcAft>
                      </a:pPr>
                      <a:r>
                        <a:rPr lang="en-US" sz="1800" b="1" dirty="0">
                          <a:solidFill>
                            <a:srgbClr val="000000"/>
                          </a:solidFill>
                          <a:effectLst/>
                          <a:latin typeface="Myriad Pro" panose="020B0503030403020204"/>
                          <a:ea typeface="Times New Roman" panose="02020603050405020304" pitchFamily="18" charset="0"/>
                          <a:cs typeface="Jacobs Chronos" panose="020B0603030503030204" pitchFamily="34" charset="0"/>
                        </a:rPr>
                        <a:t>Area Class</a:t>
                      </a:r>
                      <a:endParaRPr lang="en-US" sz="1800" dirty="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marL="0" marR="0" algn="ctr">
                        <a:lnSpc>
                          <a:spcPct val="107000"/>
                        </a:lnSpc>
                        <a:spcBef>
                          <a:spcPts val="200"/>
                        </a:spcBef>
                        <a:spcAft>
                          <a:spcPts val="200"/>
                        </a:spcAft>
                      </a:pPr>
                      <a:r>
                        <a:rPr lang="en-US" sz="2200" b="1">
                          <a:solidFill>
                            <a:srgbClr val="000000"/>
                          </a:solidFill>
                          <a:effectLst/>
                          <a:latin typeface="Myriad Pro" panose="020B0503030403020204"/>
                          <a:ea typeface="Times New Roman" panose="02020603050405020304" pitchFamily="18" charset="0"/>
                          <a:cs typeface="Jacobs Chronos" panose="020B0603030503030204" pitchFamily="34" charset="0"/>
                        </a:rPr>
                        <a:t>VRU Crashes by Mode, Location, and Area Class</a:t>
                      </a:r>
                      <a:endParaRPr lang="en-US" sz="22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algn="ctr">
                        <a:lnSpc>
                          <a:spcPct val="107000"/>
                        </a:lnSpc>
                        <a:spcBef>
                          <a:spcPts val="200"/>
                        </a:spcBef>
                        <a:spcAft>
                          <a:spcPts val="200"/>
                        </a:spcAft>
                      </a:pPr>
                      <a:r>
                        <a:rPr lang="en-US" sz="1800" b="1">
                          <a:solidFill>
                            <a:srgbClr val="000000"/>
                          </a:solidFill>
                          <a:effectLst/>
                          <a:latin typeface="Myriad Pro" panose="020B0503030403020204"/>
                          <a:ea typeface="Times New Roman" panose="02020603050405020304" pitchFamily="18" charset="0"/>
                          <a:cs typeface="Jacobs Chronos" panose="020B0603030503030204" pitchFamily="34" charset="0"/>
                        </a:rPr>
                        <a:t>Total</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5793361"/>
                  </a:ext>
                </a:extLst>
              </a:tr>
              <a:tr h="198170">
                <a:tc vMerge="1">
                  <a:txBody>
                    <a:bodyPr/>
                    <a:lstStyle/>
                    <a:p>
                      <a:endParaRPr lang="en-US"/>
                    </a:p>
                  </a:txBody>
                  <a:tcPr/>
                </a:tc>
                <a:tc gridSpan="3">
                  <a:txBody>
                    <a:bodyPr/>
                    <a:lstStyle/>
                    <a:p>
                      <a:pPr marL="0" marR="0" algn="ctr">
                        <a:lnSpc>
                          <a:spcPct val="107000"/>
                        </a:lnSpc>
                        <a:spcBef>
                          <a:spcPts val="200"/>
                        </a:spcBef>
                        <a:spcAft>
                          <a:spcPts val="200"/>
                        </a:spcAft>
                      </a:pPr>
                      <a:r>
                        <a:rPr lang="en-US" sz="1800" b="1">
                          <a:solidFill>
                            <a:srgbClr val="000000"/>
                          </a:solidFill>
                          <a:effectLst/>
                          <a:latin typeface="Myriad Pro" panose="020B0503030403020204"/>
                          <a:ea typeface="Times New Roman" panose="02020603050405020304" pitchFamily="18" charset="0"/>
                          <a:cs typeface="Jacobs Chronos" panose="020B0603030503030204" pitchFamily="34" charset="0"/>
                        </a:rPr>
                        <a:t>Bicycle</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200"/>
                        </a:spcBef>
                        <a:spcAft>
                          <a:spcPts val="200"/>
                        </a:spcAft>
                      </a:pPr>
                      <a:r>
                        <a:rPr lang="en-US" sz="1800" b="1">
                          <a:solidFill>
                            <a:srgbClr val="000000"/>
                          </a:solidFill>
                          <a:effectLst/>
                          <a:latin typeface="Myriad Pro" panose="020B0503030403020204"/>
                          <a:ea typeface="Times New Roman" panose="02020603050405020304" pitchFamily="18" charset="0"/>
                          <a:cs typeface="Jacobs Chronos" panose="020B0603030503030204" pitchFamily="34" charset="0"/>
                        </a:rPr>
                        <a:t>Pedestrian</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855309862"/>
                  </a:ext>
                </a:extLst>
              </a:tr>
              <a:tr h="828257">
                <a:tc vMerge="1">
                  <a:txBody>
                    <a:bodyPr/>
                    <a:lstStyle/>
                    <a:p>
                      <a:endParaRPr lang="en-US"/>
                    </a:p>
                  </a:txBody>
                  <a:tcPr/>
                </a:tc>
                <a:tc>
                  <a:txBody>
                    <a:bodyPr/>
                    <a:lstStyle/>
                    <a:p>
                      <a:pPr marL="0" marR="0" algn="ctr">
                        <a:lnSpc>
                          <a:spcPct val="107000"/>
                        </a:lnSpc>
                        <a:spcBef>
                          <a:spcPts val="200"/>
                        </a:spcBef>
                        <a:spcAft>
                          <a:spcPts val="200"/>
                        </a:spcAft>
                      </a:pPr>
                      <a:r>
                        <a:rPr lang="en-US" sz="1800" b="1">
                          <a:solidFill>
                            <a:srgbClr val="000000"/>
                          </a:solidFill>
                          <a:effectLst/>
                          <a:latin typeface="Myriad Pro" panose="020B0503030403020204"/>
                          <a:ea typeface="Times New Roman" panose="02020603050405020304" pitchFamily="18" charset="0"/>
                          <a:cs typeface="Jacobs Chronos" panose="020B0603030503030204" pitchFamily="34" charset="0"/>
                        </a:rPr>
                        <a:t>Along Corridor</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00"/>
                        </a:spcBef>
                        <a:spcAft>
                          <a:spcPts val="200"/>
                        </a:spcAft>
                      </a:pPr>
                      <a:r>
                        <a:rPr lang="en-US" sz="1800" b="1">
                          <a:solidFill>
                            <a:srgbClr val="000000"/>
                          </a:solidFill>
                          <a:effectLst/>
                          <a:latin typeface="Myriad Pro" panose="020B0503030403020204"/>
                          <a:ea typeface="Times New Roman" panose="02020603050405020304" pitchFamily="18" charset="0"/>
                          <a:cs typeface="Jacobs Chronos" panose="020B0603030503030204" pitchFamily="34" charset="0"/>
                        </a:rPr>
                        <a:t>Signalized Intersection</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00"/>
                        </a:spcBef>
                        <a:spcAft>
                          <a:spcPts val="200"/>
                        </a:spcAft>
                      </a:pPr>
                      <a:r>
                        <a:rPr lang="en-US" sz="1800" b="1">
                          <a:solidFill>
                            <a:srgbClr val="000000"/>
                          </a:solidFill>
                          <a:effectLst/>
                          <a:latin typeface="Myriad Pro" panose="020B0503030403020204"/>
                          <a:ea typeface="Times New Roman" panose="02020603050405020304" pitchFamily="18" charset="0"/>
                          <a:cs typeface="Jacobs Chronos" panose="020B0603030503030204" pitchFamily="34" charset="0"/>
                        </a:rPr>
                        <a:t>Unsignalized Intersection</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00"/>
                        </a:spcBef>
                        <a:spcAft>
                          <a:spcPts val="200"/>
                        </a:spcAft>
                      </a:pPr>
                      <a:r>
                        <a:rPr lang="en-US" sz="1800" b="1">
                          <a:solidFill>
                            <a:srgbClr val="000000"/>
                          </a:solidFill>
                          <a:effectLst/>
                          <a:latin typeface="Myriad Pro" panose="020B0503030403020204"/>
                          <a:ea typeface="Times New Roman" panose="02020603050405020304" pitchFamily="18" charset="0"/>
                          <a:cs typeface="Jacobs Chronos" panose="020B0603030503030204" pitchFamily="34" charset="0"/>
                        </a:rPr>
                        <a:t>Along Corridor</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00"/>
                        </a:spcBef>
                        <a:spcAft>
                          <a:spcPts val="200"/>
                        </a:spcAft>
                      </a:pPr>
                      <a:r>
                        <a:rPr lang="en-US" sz="1800" b="1">
                          <a:solidFill>
                            <a:srgbClr val="000000"/>
                          </a:solidFill>
                          <a:effectLst/>
                          <a:latin typeface="Myriad Pro" panose="020B0503030403020204"/>
                          <a:ea typeface="Times New Roman" panose="02020603050405020304" pitchFamily="18" charset="0"/>
                          <a:cs typeface="Jacobs Chronos" panose="020B0603030503030204" pitchFamily="34" charset="0"/>
                        </a:rPr>
                        <a:t>Signalized Intersection</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200"/>
                        </a:spcBef>
                        <a:spcAft>
                          <a:spcPts val="200"/>
                        </a:spcAft>
                      </a:pPr>
                      <a:r>
                        <a:rPr lang="en-US" sz="1800" b="1">
                          <a:solidFill>
                            <a:srgbClr val="000000"/>
                          </a:solidFill>
                          <a:effectLst/>
                          <a:latin typeface="Myriad Pro" panose="020B0503030403020204"/>
                          <a:ea typeface="Times New Roman" panose="02020603050405020304" pitchFamily="18" charset="0"/>
                          <a:cs typeface="Jacobs Chronos" panose="020B0603030503030204" pitchFamily="34" charset="0"/>
                        </a:rPr>
                        <a:t>Unsignalized Intersection</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622799498"/>
                  </a:ext>
                </a:extLst>
              </a:tr>
              <a:tr h="408199">
                <a:tc>
                  <a:txBody>
                    <a:bodyPr/>
                    <a:lstStyle/>
                    <a:p>
                      <a:pPr marL="0" marR="0">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Chicago</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3.2% </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1E4"/>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8.0% </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B9BB"/>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6.6%</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C5C7"/>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7.1%</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C0C3"/>
                    </a:solidFill>
                  </a:tcPr>
                </a:tc>
                <a:tc>
                  <a:txBody>
                    <a:bodyPr/>
                    <a:lstStyle/>
                    <a:p>
                      <a:pPr marL="0" marR="0" algn="r">
                        <a:lnSpc>
                          <a:spcPct val="107000"/>
                        </a:lnSpc>
                        <a:spcBef>
                          <a:spcPts val="200"/>
                        </a:spcBef>
                        <a:spcAft>
                          <a:spcPts val="200"/>
                        </a:spcAft>
                      </a:pPr>
                      <a:r>
                        <a:rPr lang="en-US" sz="1800" dirty="0">
                          <a:solidFill>
                            <a:srgbClr val="000000"/>
                          </a:solidFill>
                          <a:effectLst/>
                          <a:latin typeface="Myriad Pro" panose="020B0503030403020204"/>
                          <a:ea typeface="Times New Roman" panose="02020603050405020304" pitchFamily="18" charset="0"/>
                          <a:cs typeface="Jacobs Chronos" panose="020B0603030503030204" pitchFamily="34" charset="0"/>
                        </a:rPr>
                        <a:t>17.3%</a:t>
                      </a:r>
                      <a:endParaRPr lang="en-US" sz="1800" dirty="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11.4%</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9C9E"/>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53.6%</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065107"/>
                  </a:ext>
                </a:extLst>
              </a:tr>
              <a:tr h="408199">
                <a:tc>
                  <a:txBody>
                    <a:bodyPr/>
                    <a:lstStyle/>
                    <a:p>
                      <a:pPr marL="0" marR="0">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Cook County</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1.2% </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2F5"/>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2.7% </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5E8"/>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3.7%</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DE0"/>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2.3%</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9EC"/>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3.6%</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EE1"/>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4.1%</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ADC"/>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17.6%</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1735979"/>
                  </a:ext>
                </a:extLst>
              </a:tr>
              <a:tr h="408199">
                <a:tc>
                  <a:txBody>
                    <a:bodyPr/>
                    <a:lstStyle/>
                    <a:p>
                      <a:pPr marL="0" marR="0">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Collar Counties</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1.2% </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2F5"/>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1.7%</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EF1"/>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2.7%</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5E8"/>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1.9%</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CEF"/>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1.7%</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F1"/>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2.5%</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EA"/>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11.7%</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622658"/>
                  </a:ext>
                </a:extLst>
              </a:tr>
              <a:tr h="408199">
                <a:tc>
                  <a:txBody>
                    <a:bodyPr/>
                    <a:lstStyle/>
                    <a:p>
                      <a:pPr marL="0" marR="0">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Urbanized</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0.9% </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5F8"/>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1.4%</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1F4"/>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2.5%</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7EA"/>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1.7%</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EF1"/>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1.7%</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F1"/>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2.7%</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6E9"/>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10.8%</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575439"/>
                  </a:ext>
                </a:extLst>
              </a:tr>
              <a:tr h="408199">
                <a:tc>
                  <a:txBody>
                    <a:bodyPr/>
                    <a:lstStyle/>
                    <a:p>
                      <a:pPr marL="0" marR="0">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Urban</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0.3% </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AFD"/>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0.3%</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AFD"/>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1.1%</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4F7"/>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0.5%</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C"/>
                    </a:solidFill>
                  </a:tcPr>
                </a:tc>
                <a:tc>
                  <a:txBody>
                    <a:bodyPr/>
                    <a:lstStyle/>
                    <a:p>
                      <a:pPr marL="0" marR="0" algn="r">
                        <a:lnSpc>
                          <a:spcPct val="107000"/>
                        </a:lnSpc>
                        <a:spcBef>
                          <a:spcPts val="200"/>
                        </a:spcBef>
                        <a:spcAft>
                          <a:spcPts val="200"/>
                        </a:spcAft>
                      </a:pPr>
                      <a:r>
                        <a:rPr lang="en-US" sz="1800" dirty="0">
                          <a:solidFill>
                            <a:srgbClr val="000000"/>
                          </a:solidFill>
                          <a:effectLst/>
                          <a:latin typeface="Myriad Pro" panose="020B0503030403020204"/>
                          <a:ea typeface="Times New Roman" panose="02020603050405020304" pitchFamily="18" charset="0"/>
                          <a:cs typeface="Jacobs Chronos" panose="020B0603030503030204" pitchFamily="34" charset="0"/>
                        </a:rPr>
                        <a:t>0.3%</a:t>
                      </a:r>
                      <a:endParaRPr lang="en-US" sz="1800" dirty="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AFD"/>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0.9%</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5F8"/>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3.3%</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7264296"/>
                  </a:ext>
                </a:extLst>
              </a:tr>
              <a:tr h="408199">
                <a:tc>
                  <a:txBody>
                    <a:bodyPr/>
                    <a:lstStyle/>
                    <a:p>
                      <a:pPr marL="0" marR="0">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Rural</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0.7% </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6F9"/>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0.0%</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CFF"/>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0.3%</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AFD"/>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1.5%</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FF2"/>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0.0%</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CFF"/>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0.4%</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9FC"/>
                    </a:solidFill>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3.0%</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22707"/>
                  </a:ext>
                </a:extLst>
              </a:tr>
              <a:tr h="408199">
                <a:tc>
                  <a:txBody>
                    <a:bodyPr/>
                    <a:lstStyle/>
                    <a:p>
                      <a:pPr marL="0" marR="0">
                        <a:lnSpc>
                          <a:spcPct val="107000"/>
                        </a:lnSpc>
                        <a:spcBef>
                          <a:spcPts val="200"/>
                        </a:spcBef>
                        <a:spcAft>
                          <a:spcPts val="200"/>
                        </a:spcAft>
                      </a:pPr>
                      <a:r>
                        <a:rPr lang="en-US" sz="1800" b="1">
                          <a:solidFill>
                            <a:srgbClr val="000000"/>
                          </a:solidFill>
                          <a:effectLst/>
                          <a:latin typeface="Myriad Pro" panose="020B0503030403020204"/>
                          <a:ea typeface="Times New Roman" panose="02020603050405020304" pitchFamily="18" charset="0"/>
                          <a:cs typeface="Jacobs Chronos" panose="020B0603030503030204" pitchFamily="34" charset="0"/>
                        </a:rPr>
                        <a:t>Total</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7.5%</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14.2%</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16.9%</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15.0%</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24.5%</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200"/>
                        </a:spcBef>
                        <a:spcAft>
                          <a:spcPts val="200"/>
                        </a:spcAft>
                      </a:pPr>
                      <a:r>
                        <a:rPr lang="en-US" sz="1800">
                          <a:solidFill>
                            <a:srgbClr val="000000"/>
                          </a:solidFill>
                          <a:effectLst/>
                          <a:latin typeface="Myriad Pro" panose="020B0503030403020204"/>
                          <a:ea typeface="Times New Roman" panose="02020603050405020304" pitchFamily="18" charset="0"/>
                          <a:cs typeface="Jacobs Chronos" panose="020B0603030503030204" pitchFamily="34" charset="0"/>
                        </a:rPr>
                        <a:t>22.0%</a:t>
                      </a:r>
                      <a:endParaRPr lang="en-US" sz="180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200"/>
                        </a:spcBef>
                        <a:spcAft>
                          <a:spcPts val="200"/>
                        </a:spcAft>
                      </a:pPr>
                      <a:r>
                        <a:rPr lang="en-US" sz="1800" dirty="0">
                          <a:solidFill>
                            <a:srgbClr val="000000"/>
                          </a:solidFill>
                          <a:effectLst/>
                          <a:latin typeface="Myriad Pro" panose="020B0503030403020204"/>
                          <a:ea typeface="Times New Roman" panose="02020603050405020304" pitchFamily="18" charset="0"/>
                          <a:cs typeface="Jacobs Chronos" panose="020B0603030503030204" pitchFamily="34" charset="0"/>
                        </a:rPr>
                        <a:t> </a:t>
                      </a:r>
                      <a:endParaRPr lang="en-US" sz="1800" dirty="0">
                        <a:effectLst/>
                        <a:latin typeface="Jacobs Chronos" panose="020B0603030503030204" pitchFamily="34"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4710259"/>
                  </a:ext>
                </a:extLst>
              </a:tr>
            </a:tbl>
          </a:graphicData>
        </a:graphic>
      </p:graphicFrame>
    </p:spTree>
    <p:extLst>
      <p:ext uri="{BB962C8B-B14F-4D97-AF65-F5344CB8AC3E}">
        <p14:creationId xmlns:p14="http://schemas.microsoft.com/office/powerpoint/2010/main" val="1143183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F7920E-1DA2-BC2E-A49F-E5445FB9DAD1}"/>
              </a:ext>
            </a:extLst>
          </p:cNvPr>
          <p:cNvSpPr>
            <a:spLocks noGrp="1"/>
          </p:cNvSpPr>
          <p:nvPr>
            <p:ph type="ctrTitle"/>
          </p:nvPr>
        </p:nvSpPr>
        <p:spPr/>
        <p:txBody>
          <a:bodyPr/>
          <a:lstStyle/>
          <a:p>
            <a:r>
              <a:rPr lang="en-US" dirty="0"/>
              <a:t>Today’s Agenda</a:t>
            </a:r>
          </a:p>
        </p:txBody>
      </p:sp>
      <p:sp>
        <p:nvSpPr>
          <p:cNvPr id="6" name="Subtitle 5">
            <a:extLst>
              <a:ext uri="{FF2B5EF4-FFF2-40B4-BE49-F238E27FC236}">
                <a16:creationId xmlns:a16="http://schemas.microsoft.com/office/drawing/2014/main" id="{AAA2F34E-9B40-3132-EACF-4BE9F6E8FFC3}"/>
              </a:ext>
            </a:extLst>
          </p:cNvPr>
          <p:cNvSpPr>
            <a:spLocks noGrp="1"/>
          </p:cNvSpPr>
          <p:nvPr>
            <p:ph type="subTitle" idx="1"/>
          </p:nvPr>
        </p:nvSpPr>
        <p:spPr>
          <a:xfrm>
            <a:off x="5303520" y="731520"/>
            <a:ext cx="6248400" cy="5457825"/>
          </a:xfrm>
        </p:spPr>
        <p:txBody>
          <a:bodyPr>
            <a:normAutofit/>
          </a:bodyPr>
          <a:lstStyle/>
          <a:p>
            <a:r>
              <a:rPr lang="en-US" dirty="0"/>
              <a:t>1. Project Schedule</a:t>
            </a:r>
          </a:p>
          <a:p>
            <a:r>
              <a:rPr lang="en-US" dirty="0"/>
              <a:t>2. Existing Conditions</a:t>
            </a:r>
          </a:p>
          <a:p>
            <a:r>
              <a:rPr lang="en-US" dirty="0"/>
              <a:t>3. VRU Safety Assessment</a:t>
            </a:r>
          </a:p>
          <a:p>
            <a:r>
              <a:rPr lang="en-US" dirty="0"/>
              <a:t>4. Public Engagement Update</a:t>
            </a:r>
          </a:p>
          <a:p>
            <a:r>
              <a:rPr lang="en-US" dirty="0"/>
              <a:t>5. Draft Recommendations Framework</a:t>
            </a:r>
          </a:p>
          <a:p>
            <a:r>
              <a:rPr lang="en-US" dirty="0"/>
              <a:t>6. TSG Stakeholder Feedback Round 1</a:t>
            </a:r>
          </a:p>
          <a:p>
            <a:r>
              <a:rPr lang="en-US" dirty="0"/>
              <a:t>7. Next Steps</a:t>
            </a:r>
          </a:p>
          <a:p>
            <a:endParaRPr lang="en-US" dirty="0"/>
          </a:p>
          <a:p>
            <a:endParaRPr lang="en-US" dirty="0"/>
          </a:p>
        </p:txBody>
      </p:sp>
    </p:spTree>
    <p:extLst>
      <p:ext uri="{BB962C8B-B14F-4D97-AF65-F5344CB8AC3E}">
        <p14:creationId xmlns:p14="http://schemas.microsoft.com/office/powerpoint/2010/main" val="3716822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p:txBody>
          <a:bodyPr/>
          <a:lstStyle/>
          <a:p>
            <a:r>
              <a:rPr lang="en-US" dirty="0"/>
              <a:t>VRU : Program of Projects or Strategies</a:t>
            </a:r>
          </a:p>
        </p:txBody>
      </p:sp>
      <p:sp>
        <p:nvSpPr>
          <p:cNvPr id="3" name="Content Placeholder 2">
            <a:extLst>
              <a:ext uri="{FF2B5EF4-FFF2-40B4-BE49-F238E27FC236}">
                <a16:creationId xmlns:a16="http://schemas.microsoft.com/office/drawing/2014/main" id="{C171E30E-10AD-1A6E-9015-F8E0D097E789}"/>
              </a:ext>
            </a:extLst>
          </p:cNvPr>
          <p:cNvSpPr>
            <a:spLocks noGrp="1"/>
          </p:cNvSpPr>
          <p:nvPr>
            <p:ph idx="1"/>
          </p:nvPr>
        </p:nvSpPr>
        <p:spPr>
          <a:xfrm>
            <a:off x="685800" y="2139389"/>
            <a:ext cx="4953946" cy="4351338"/>
          </a:xfrm>
        </p:spPr>
        <p:txBody>
          <a:bodyPr vert="horz" lIns="91440" tIns="45720" rIns="91440" bIns="45720" rtlCol="0" anchor="t">
            <a:noAutofit/>
          </a:bodyPr>
          <a:lstStyle/>
          <a:p>
            <a:pPr>
              <a:buClr>
                <a:srgbClr val="FF7F30"/>
              </a:buClr>
            </a:pPr>
            <a:r>
              <a:rPr lang="en-US" dirty="0"/>
              <a:t>Strategies and Countermeasures</a:t>
            </a:r>
          </a:p>
          <a:p>
            <a:pPr lvl="1">
              <a:buClr>
                <a:srgbClr val="FF7F30"/>
              </a:buClr>
            </a:pPr>
            <a:r>
              <a:rPr lang="en-US" dirty="0"/>
              <a:t>Infrastructure strategies for intersections and segments</a:t>
            </a:r>
          </a:p>
          <a:p>
            <a:pPr lvl="1">
              <a:buClr>
                <a:srgbClr val="FF7F30"/>
              </a:buClr>
            </a:pPr>
            <a:r>
              <a:rPr lang="en-US" dirty="0"/>
              <a:t>Safe System Approach strategies</a:t>
            </a:r>
          </a:p>
          <a:p>
            <a:pPr lvl="1">
              <a:buClr>
                <a:srgbClr val="FF7F30"/>
              </a:buClr>
            </a:pPr>
            <a:r>
              <a:rPr lang="en-US" dirty="0"/>
              <a:t>National research resources</a:t>
            </a:r>
          </a:p>
          <a:p>
            <a:pPr>
              <a:buClr>
                <a:srgbClr val="FF7F30"/>
              </a:buClr>
            </a:pPr>
            <a:r>
              <a:rPr lang="en-US" dirty="0"/>
              <a:t>Application</a:t>
            </a:r>
          </a:p>
          <a:p>
            <a:pPr lvl="1">
              <a:buClr>
                <a:srgbClr val="FF7F30"/>
              </a:buClr>
            </a:pPr>
            <a:r>
              <a:rPr lang="en-US" dirty="0"/>
              <a:t>Systemic analysis</a:t>
            </a:r>
          </a:p>
          <a:p>
            <a:pPr lvl="1">
              <a:buClr>
                <a:srgbClr val="FF7F30"/>
              </a:buClr>
            </a:pPr>
            <a:r>
              <a:rPr lang="en-US" dirty="0"/>
              <a:t>Stakeholder input</a:t>
            </a:r>
          </a:p>
          <a:p>
            <a:pPr marL="0" indent="0">
              <a:lnSpc>
                <a:spcPct val="100000"/>
              </a:lnSpc>
              <a:spcBef>
                <a:spcPts val="1800"/>
              </a:spcBef>
              <a:buNone/>
            </a:pPr>
            <a:r>
              <a:rPr lang="en-US" sz="3200" dirty="0">
                <a:latin typeface="Myriad Pro"/>
              </a:rPr>
              <a:t> ​</a:t>
            </a:r>
          </a:p>
        </p:txBody>
      </p:sp>
      <p:pic>
        <p:nvPicPr>
          <p:cNvPr id="4" name="Picture 3">
            <a:extLst>
              <a:ext uri="{FF2B5EF4-FFF2-40B4-BE49-F238E27FC236}">
                <a16:creationId xmlns:a16="http://schemas.microsoft.com/office/drawing/2014/main" id="{C5156022-E68F-3901-2AF7-7298AA3E0BF6}"/>
              </a:ext>
            </a:extLst>
          </p:cNvPr>
          <p:cNvPicPr>
            <a:picLocks noChangeAspect="1"/>
          </p:cNvPicPr>
          <p:nvPr/>
        </p:nvPicPr>
        <p:blipFill>
          <a:blip r:embed="rId3"/>
          <a:stretch>
            <a:fillRect/>
          </a:stretch>
        </p:blipFill>
        <p:spPr>
          <a:xfrm>
            <a:off x="5639746" y="2453153"/>
            <a:ext cx="6123809" cy="3723809"/>
          </a:xfrm>
          <a:prstGeom prst="rect">
            <a:avLst/>
          </a:prstGeom>
        </p:spPr>
      </p:pic>
    </p:spTree>
    <p:extLst>
      <p:ext uri="{BB962C8B-B14F-4D97-AF65-F5344CB8AC3E}">
        <p14:creationId xmlns:p14="http://schemas.microsoft.com/office/powerpoint/2010/main" val="1117154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D361F52-25E2-B399-3848-15ED6BED12FA}"/>
              </a:ext>
            </a:extLst>
          </p:cNvPr>
          <p:cNvGrpSpPr/>
          <p:nvPr/>
        </p:nvGrpSpPr>
        <p:grpSpPr>
          <a:xfrm>
            <a:off x="5547715" y="609883"/>
            <a:ext cx="6644285" cy="6017008"/>
            <a:chOff x="276044" y="-12"/>
            <a:chExt cx="7315200" cy="6624583"/>
          </a:xfrm>
        </p:grpSpPr>
        <p:pic>
          <p:nvPicPr>
            <p:cNvPr id="4" name="Picture 3">
              <a:extLst>
                <a:ext uri="{FF2B5EF4-FFF2-40B4-BE49-F238E27FC236}">
                  <a16:creationId xmlns:a16="http://schemas.microsoft.com/office/drawing/2014/main" id="{F1A5ECDA-D30C-7C37-C3DF-AA1DEBD9C521}"/>
                </a:ext>
              </a:extLst>
            </p:cNvPr>
            <p:cNvPicPr>
              <a:picLocks noChangeAspect="1"/>
            </p:cNvPicPr>
            <p:nvPr/>
          </p:nvPicPr>
          <p:blipFill rotWithShape="1">
            <a:blip r:embed="rId3"/>
            <a:srcRect b="59664"/>
            <a:stretch/>
          </p:blipFill>
          <p:spPr>
            <a:xfrm>
              <a:off x="276044" y="-12"/>
              <a:ext cx="7315200" cy="3808584"/>
            </a:xfrm>
            <a:prstGeom prst="rect">
              <a:avLst/>
            </a:prstGeom>
          </p:spPr>
        </p:pic>
        <p:pic>
          <p:nvPicPr>
            <p:cNvPr id="5" name="Picture 4">
              <a:extLst>
                <a:ext uri="{FF2B5EF4-FFF2-40B4-BE49-F238E27FC236}">
                  <a16:creationId xmlns:a16="http://schemas.microsoft.com/office/drawing/2014/main" id="{47D40061-C581-4A88-2405-BE746751BA68}"/>
                </a:ext>
              </a:extLst>
            </p:cNvPr>
            <p:cNvPicPr>
              <a:picLocks noChangeAspect="1"/>
            </p:cNvPicPr>
            <p:nvPr/>
          </p:nvPicPr>
          <p:blipFill rotWithShape="1">
            <a:blip r:embed="rId3"/>
            <a:srcRect t="67013"/>
            <a:stretch/>
          </p:blipFill>
          <p:spPr>
            <a:xfrm>
              <a:off x="276044" y="3509854"/>
              <a:ext cx="7315200" cy="3114717"/>
            </a:xfrm>
            <a:prstGeom prst="rect">
              <a:avLst/>
            </a:prstGeom>
          </p:spPr>
        </p:pic>
      </p:grpSp>
      <p:sp>
        <p:nvSpPr>
          <p:cNvPr id="6" name="Rectangle 5">
            <a:extLst>
              <a:ext uri="{FF2B5EF4-FFF2-40B4-BE49-F238E27FC236}">
                <a16:creationId xmlns:a16="http://schemas.microsoft.com/office/drawing/2014/main" id="{04C37E01-A3C8-9DEC-5918-6F807C9963C9}"/>
              </a:ext>
            </a:extLst>
          </p:cNvPr>
          <p:cNvSpPr/>
          <p:nvPr/>
        </p:nvSpPr>
        <p:spPr>
          <a:xfrm>
            <a:off x="0" y="1669056"/>
            <a:ext cx="5547715" cy="4966544"/>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a:xfrm>
            <a:off x="983616" y="1903164"/>
            <a:ext cx="3580481" cy="3051672"/>
          </a:xfrm>
        </p:spPr>
        <p:txBody>
          <a:bodyPr/>
          <a:lstStyle/>
          <a:p>
            <a:r>
              <a:rPr lang="en-US" dirty="0"/>
              <a:t>Common Factors and Strategies for Pedestrians</a:t>
            </a:r>
          </a:p>
        </p:txBody>
      </p:sp>
    </p:spTree>
    <p:extLst>
      <p:ext uri="{BB962C8B-B14F-4D97-AF65-F5344CB8AC3E}">
        <p14:creationId xmlns:p14="http://schemas.microsoft.com/office/powerpoint/2010/main" val="676788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D957EB-5F1A-C62E-6C43-74D543662BD3}"/>
              </a:ext>
            </a:extLst>
          </p:cNvPr>
          <p:cNvSpPr/>
          <p:nvPr/>
        </p:nvSpPr>
        <p:spPr>
          <a:xfrm>
            <a:off x="5310894" y="610958"/>
            <a:ext cx="6881106" cy="6004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4C37E01-A3C8-9DEC-5918-6F807C9963C9}"/>
              </a:ext>
            </a:extLst>
          </p:cNvPr>
          <p:cNvSpPr/>
          <p:nvPr/>
        </p:nvSpPr>
        <p:spPr>
          <a:xfrm>
            <a:off x="0" y="1669056"/>
            <a:ext cx="5310894" cy="4966544"/>
          </a:xfrm>
          <a:prstGeom prst="rect">
            <a:avLst/>
          </a:prstGeom>
          <a:solidFill>
            <a:srgbClr val="222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2E49CA-7677-0FC2-EB52-D5A4B476F159}"/>
              </a:ext>
            </a:extLst>
          </p:cNvPr>
          <p:cNvSpPr>
            <a:spLocks noGrp="1"/>
          </p:cNvSpPr>
          <p:nvPr>
            <p:ph type="title"/>
          </p:nvPr>
        </p:nvSpPr>
        <p:spPr>
          <a:xfrm>
            <a:off x="983616" y="1903164"/>
            <a:ext cx="3580481" cy="3051672"/>
          </a:xfrm>
        </p:spPr>
        <p:txBody>
          <a:bodyPr/>
          <a:lstStyle/>
          <a:p>
            <a:r>
              <a:rPr lang="en-US" dirty="0"/>
              <a:t>Common Factors and Strategies for Bicyclists</a:t>
            </a:r>
          </a:p>
        </p:txBody>
      </p:sp>
      <p:grpSp>
        <p:nvGrpSpPr>
          <p:cNvPr id="7" name="Group 6">
            <a:extLst>
              <a:ext uri="{FF2B5EF4-FFF2-40B4-BE49-F238E27FC236}">
                <a16:creationId xmlns:a16="http://schemas.microsoft.com/office/drawing/2014/main" id="{349D9E47-C1D6-FC75-5C9E-4A934A41BE07}"/>
              </a:ext>
            </a:extLst>
          </p:cNvPr>
          <p:cNvGrpSpPr/>
          <p:nvPr/>
        </p:nvGrpSpPr>
        <p:grpSpPr>
          <a:xfrm>
            <a:off x="5310894" y="610958"/>
            <a:ext cx="6900573" cy="5952676"/>
            <a:chOff x="2126812" y="569891"/>
            <a:chExt cx="7563946" cy="6524924"/>
          </a:xfrm>
        </p:grpSpPr>
        <p:pic>
          <p:nvPicPr>
            <p:cNvPr id="8" name="Picture 7">
              <a:extLst>
                <a:ext uri="{FF2B5EF4-FFF2-40B4-BE49-F238E27FC236}">
                  <a16:creationId xmlns:a16="http://schemas.microsoft.com/office/drawing/2014/main" id="{376F65E1-3455-D3BD-87DE-C27C8A866EEB}"/>
                </a:ext>
              </a:extLst>
            </p:cNvPr>
            <p:cNvPicPr>
              <a:picLocks noChangeAspect="1"/>
            </p:cNvPicPr>
            <p:nvPr/>
          </p:nvPicPr>
          <p:blipFill rotWithShape="1">
            <a:blip r:embed="rId3"/>
            <a:srcRect t="67013"/>
            <a:stretch/>
          </p:blipFill>
          <p:spPr>
            <a:xfrm>
              <a:off x="2126812" y="1329844"/>
              <a:ext cx="7498080" cy="3097123"/>
            </a:xfrm>
            <a:prstGeom prst="rect">
              <a:avLst/>
            </a:prstGeom>
          </p:spPr>
        </p:pic>
        <p:pic>
          <p:nvPicPr>
            <p:cNvPr id="9" name="Picture 8">
              <a:extLst>
                <a:ext uri="{FF2B5EF4-FFF2-40B4-BE49-F238E27FC236}">
                  <a16:creationId xmlns:a16="http://schemas.microsoft.com/office/drawing/2014/main" id="{42DA55EE-91AE-36C3-0F86-6A262EA5B340}"/>
                </a:ext>
              </a:extLst>
            </p:cNvPr>
            <p:cNvPicPr>
              <a:picLocks noChangeAspect="1"/>
            </p:cNvPicPr>
            <p:nvPr/>
          </p:nvPicPr>
          <p:blipFill>
            <a:blip r:embed="rId4"/>
            <a:stretch>
              <a:fillRect/>
            </a:stretch>
          </p:blipFill>
          <p:spPr>
            <a:xfrm>
              <a:off x="2192678" y="3973739"/>
              <a:ext cx="7498080" cy="3121076"/>
            </a:xfrm>
            <a:prstGeom prst="rect">
              <a:avLst/>
            </a:prstGeom>
          </p:spPr>
        </p:pic>
        <p:pic>
          <p:nvPicPr>
            <p:cNvPr id="10" name="Picture 9">
              <a:extLst>
                <a:ext uri="{FF2B5EF4-FFF2-40B4-BE49-F238E27FC236}">
                  <a16:creationId xmlns:a16="http://schemas.microsoft.com/office/drawing/2014/main" id="{0DB36EFF-CD86-7B83-6482-9707999BA31D}"/>
                </a:ext>
              </a:extLst>
            </p:cNvPr>
            <p:cNvPicPr>
              <a:picLocks noChangeAspect="1"/>
            </p:cNvPicPr>
            <p:nvPr/>
          </p:nvPicPr>
          <p:blipFill rotWithShape="1">
            <a:blip r:embed="rId3"/>
            <a:srcRect l="70249" b="90303"/>
            <a:stretch/>
          </p:blipFill>
          <p:spPr>
            <a:xfrm>
              <a:off x="7384339" y="569891"/>
              <a:ext cx="2240280" cy="914318"/>
            </a:xfrm>
            <a:prstGeom prst="rect">
              <a:avLst/>
            </a:prstGeom>
          </p:spPr>
        </p:pic>
      </p:grpSp>
    </p:spTree>
    <p:extLst>
      <p:ext uri="{BB962C8B-B14F-4D97-AF65-F5344CB8AC3E}">
        <p14:creationId xmlns:p14="http://schemas.microsoft.com/office/powerpoint/2010/main" val="3029727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2B5DE-CABE-5DF7-C093-665E862D4DE7}"/>
              </a:ext>
            </a:extLst>
          </p:cNvPr>
          <p:cNvSpPr>
            <a:spLocks noGrp="1"/>
          </p:cNvSpPr>
          <p:nvPr>
            <p:ph type="ctrTitle"/>
          </p:nvPr>
        </p:nvSpPr>
        <p:spPr/>
        <p:txBody>
          <a:bodyPr/>
          <a:lstStyle/>
          <a:p>
            <a:r>
              <a:rPr lang="en-US" dirty="0"/>
              <a:t>Public Engagement </a:t>
            </a:r>
          </a:p>
        </p:txBody>
      </p:sp>
      <p:sp>
        <p:nvSpPr>
          <p:cNvPr id="3" name="Subtitle 2">
            <a:extLst>
              <a:ext uri="{FF2B5EF4-FFF2-40B4-BE49-F238E27FC236}">
                <a16:creationId xmlns:a16="http://schemas.microsoft.com/office/drawing/2014/main" id="{9F0D4540-C6B4-C8B4-B254-4C38D54E1E58}"/>
              </a:ext>
            </a:extLst>
          </p:cNvPr>
          <p:cNvSpPr>
            <a:spLocks noGrp="1"/>
          </p:cNvSpPr>
          <p:nvPr>
            <p:ph type="subTitle" idx="1"/>
          </p:nvPr>
        </p:nvSpPr>
        <p:spPr>
          <a:xfrm>
            <a:off x="1280159" y="4055745"/>
            <a:ext cx="4925907" cy="867412"/>
          </a:xfrm>
        </p:spPr>
        <p:txBody>
          <a:bodyPr>
            <a:normAutofit/>
          </a:bodyPr>
          <a:lstStyle/>
          <a:p>
            <a:r>
              <a:rPr lang="en-US" dirty="0"/>
              <a:t>High-level trends emerging from interactive map &amp; survey</a:t>
            </a:r>
          </a:p>
        </p:txBody>
      </p:sp>
      <p:pic>
        <p:nvPicPr>
          <p:cNvPr id="9" name="Picture Placeholder 8" descr="A person and person posing for a picture&#10;&#10;Description automatically generated">
            <a:extLst>
              <a:ext uri="{FF2B5EF4-FFF2-40B4-BE49-F238E27FC236}">
                <a16:creationId xmlns:a16="http://schemas.microsoft.com/office/drawing/2014/main" id="{C38D0FCA-FFEE-A30F-43AF-2D92667F8FB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191" r="7191"/>
          <a:stretch/>
        </p:blipFill>
        <p:spPr>
          <a:xfrm>
            <a:off x="7788275" y="0"/>
            <a:ext cx="4403725" cy="6858000"/>
          </a:xfrm>
          <a:prstGeom prst="rect">
            <a:avLst/>
          </a:prstGeom>
        </p:spPr>
      </p:pic>
    </p:spTree>
    <p:extLst>
      <p:ext uri="{BB962C8B-B14F-4D97-AF65-F5344CB8AC3E}">
        <p14:creationId xmlns:p14="http://schemas.microsoft.com/office/powerpoint/2010/main" val="585974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2FD3A0B-3920-1779-659B-215C84CA8F77}"/>
              </a:ext>
            </a:extLst>
          </p:cNvPr>
          <p:cNvSpPr txBox="1">
            <a:spLocks/>
          </p:cNvSpPr>
          <p:nvPr/>
        </p:nvSpPr>
        <p:spPr>
          <a:xfrm>
            <a:off x="1713960" y="1556207"/>
            <a:ext cx="3998923" cy="794624"/>
          </a:xfrm>
          <a:prstGeom prst="rect">
            <a:avLst/>
          </a:prstGeom>
        </p:spPr>
        <p:txBody>
          <a:bodyPr vert="horz" lIns="0" tIns="0" rIns="0" bIns="0" rtlCol="0">
            <a:normAutofit fontScale="925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dirty="0">
                <a:solidFill>
                  <a:srgbClr val="FF7F30"/>
                </a:solidFill>
                <a:latin typeface="Poppins" pitchFamily="2" charset="77"/>
              </a:rPr>
              <a:t>Online Public Survey</a:t>
            </a:r>
          </a:p>
          <a:p>
            <a:pPr marL="0" indent="0">
              <a:lnSpc>
                <a:spcPct val="100000"/>
              </a:lnSpc>
              <a:buFont typeface="Poppins ExtraBold" panose="00000900000000000000" pitchFamily="2" charset="0"/>
              <a:buNone/>
            </a:pPr>
            <a:r>
              <a:rPr lang="en-US" sz="3200" b="1" dirty="0">
                <a:solidFill>
                  <a:srgbClr val="68B7E6"/>
                </a:solidFill>
                <a:latin typeface="Poppins" pitchFamily="2" charset="77"/>
              </a:rPr>
              <a:t>2,442</a:t>
            </a:r>
            <a:r>
              <a:rPr lang="en-US" sz="2800" b="1" dirty="0">
                <a:solidFill>
                  <a:srgbClr val="68B7E6"/>
                </a:solidFill>
                <a:latin typeface="Poppins" pitchFamily="2" charset="77"/>
              </a:rPr>
              <a:t> </a:t>
            </a:r>
            <a:r>
              <a:rPr lang="en-US" b="1" dirty="0">
                <a:solidFill>
                  <a:srgbClr val="222D55"/>
                </a:solidFill>
                <a:latin typeface="Poppins" pitchFamily="2" charset="77"/>
              </a:rPr>
              <a:t>Surveys Completed</a:t>
            </a:r>
          </a:p>
        </p:txBody>
      </p:sp>
      <p:sp>
        <p:nvSpPr>
          <p:cNvPr id="17" name="Content Placeholder 2">
            <a:extLst>
              <a:ext uri="{FF2B5EF4-FFF2-40B4-BE49-F238E27FC236}">
                <a16:creationId xmlns:a16="http://schemas.microsoft.com/office/drawing/2014/main" id="{A0A15647-65DA-79CA-8192-889370FAAF4E}"/>
              </a:ext>
            </a:extLst>
          </p:cNvPr>
          <p:cNvSpPr txBox="1">
            <a:spLocks/>
          </p:cNvSpPr>
          <p:nvPr/>
        </p:nvSpPr>
        <p:spPr>
          <a:xfrm>
            <a:off x="1657241" y="3011277"/>
            <a:ext cx="3665061" cy="794624"/>
          </a:xfrm>
          <a:prstGeom prst="rect">
            <a:avLst/>
          </a:prstGeom>
        </p:spPr>
        <p:txBody>
          <a:bodyPr vert="horz" lIns="0" tIns="0" rIns="0" bIns="0" rtlCol="0">
            <a:normAutofit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dirty="0">
                <a:solidFill>
                  <a:srgbClr val="FF7F30"/>
                </a:solidFill>
                <a:latin typeface="Poppins" pitchFamily="2" charset="77"/>
              </a:rPr>
              <a:t>Virtual Open House</a:t>
            </a:r>
          </a:p>
          <a:p>
            <a:pPr marL="0" indent="0">
              <a:lnSpc>
                <a:spcPct val="100000"/>
              </a:lnSpc>
              <a:buFont typeface="Poppins ExtraBold" panose="00000900000000000000" pitchFamily="2" charset="0"/>
              <a:buNone/>
            </a:pPr>
            <a:r>
              <a:rPr lang="en-US" sz="3200" b="1" dirty="0">
                <a:solidFill>
                  <a:srgbClr val="68B7E6"/>
                </a:solidFill>
                <a:latin typeface="Poppins" pitchFamily="2" charset="77"/>
              </a:rPr>
              <a:t>123 </a:t>
            </a:r>
            <a:r>
              <a:rPr lang="en-US" b="1" dirty="0">
                <a:solidFill>
                  <a:srgbClr val="222D55"/>
                </a:solidFill>
                <a:latin typeface="Poppins" pitchFamily="2" charset="77"/>
              </a:rPr>
              <a:t>Visitors</a:t>
            </a:r>
          </a:p>
        </p:txBody>
      </p:sp>
      <p:sp>
        <p:nvSpPr>
          <p:cNvPr id="18" name="Content Placeholder 2">
            <a:extLst>
              <a:ext uri="{FF2B5EF4-FFF2-40B4-BE49-F238E27FC236}">
                <a16:creationId xmlns:a16="http://schemas.microsoft.com/office/drawing/2014/main" id="{C9792F5A-6EE6-E8A7-8382-E956E4C91EAB}"/>
              </a:ext>
            </a:extLst>
          </p:cNvPr>
          <p:cNvSpPr txBox="1">
            <a:spLocks/>
          </p:cNvSpPr>
          <p:nvPr/>
        </p:nvSpPr>
        <p:spPr>
          <a:xfrm>
            <a:off x="1657241" y="4426112"/>
            <a:ext cx="3488915" cy="113029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dirty="0">
                <a:solidFill>
                  <a:srgbClr val="FF7F30"/>
                </a:solidFill>
                <a:latin typeface="Poppins" pitchFamily="2" charset="77"/>
              </a:rPr>
              <a:t>Interactive Map</a:t>
            </a:r>
          </a:p>
          <a:p>
            <a:pPr marL="0" indent="0">
              <a:lnSpc>
                <a:spcPct val="100000"/>
              </a:lnSpc>
              <a:buFont typeface="Poppins ExtraBold" panose="00000900000000000000" pitchFamily="2" charset="0"/>
              <a:buNone/>
            </a:pPr>
            <a:r>
              <a:rPr lang="en-US" sz="3200" b="1" dirty="0">
                <a:solidFill>
                  <a:srgbClr val="68B7E6"/>
                </a:solidFill>
                <a:latin typeface="Poppins" pitchFamily="2" charset="77"/>
              </a:rPr>
              <a:t>4,133</a:t>
            </a:r>
            <a:r>
              <a:rPr lang="en-US" sz="2800" b="1" dirty="0">
                <a:solidFill>
                  <a:srgbClr val="68B7E6"/>
                </a:solidFill>
                <a:latin typeface="Poppins" pitchFamily="2" charset="77"/>
              </a:rPr>
              <a:t> </a:t>
            </a:r>
            <a:r>
              <a:rPr lang="en-US" b="1" dirty="0">
                <a:solidFill>
                  <a:srgbClr val="222D55"/>
                </a:solidFill>
                <a:latin typeface="Poppins" pitchFamily="2" charset="77"/>
              </a:rPr>
              <a:t>Comments</a:t>
            </a:r>
          </a:p>
        </p:txBody>
      </p:sp>
      <p:sp>
        <p:nvSpPr>
          <p:cNvPr id="19" name="Content Placeholder 2">
            <a:extLst>
              <a:ext uri="{FF2B5EF4-FFF2-40B4-BE49-F238E27FC236}">
                <a16:creationId xmlns:a16="http://schemas.microsoft.com/office/drawing/2014/main" id="{EBF7B16B-1F67-7841-15A5-4D0B85B0F5CC}"/>
              </a:ext>
            </a:extLst>
          </p:cNvPr>
          <p:cNvSpPr txBox="1">
            <a:spLocks/>
          </p:cNvSpPr>
          <p:nvPr/>
        </p:nvSpPr>
        <p:spPr>
          <a:xfrm>
            <a:off x="7172445" y="1057894"/>
            <a:ext cx="6096000" cy="2508555"/>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dirty="0">
                <a:solidFill>
                  <a:srgbClr val="FF7F30"/>
                </a:solidFill>
                <a:latin typeface="Poppins" pitchFamily="2" charset="77"/>
              </a:rPr>
              <a:t>Pop-up Events</a:t>
            </a:r>
          </a:p>
          <a:p>
            <a:pPr marL="0" indent="0">
              <a:lnSpc>
                <a:spcPct val="100000"/>
              </a:lnSpc>
              <a:buFont typeface="Poppins ExtraBold" panose="00000900000000000000" pitchFamily="2" charset="0"/>
              <a:buNone/>
            </a:pPr>
            <a:r>
              <a:rPr lang="en-US" sz="3200" b="1" dirty="0">
                <a:solidFill>
                  <a:srgbClr val="68B7E6"/>
                </a:solidFill>
                <a:latin typeface="Poppins" pitchFamily="2" charset="77"/>
              </a:rPr>
              <a:t>14</a:t>
            </a:r>
            <a:r>
              <a:rPr lang="en-US" sz="2800" b="1" dirty="0">
                <a:solidFill>
                  <a:srgbClr val="68B7E6"/>
                </a:solidFill>
                <a:latin typeface="Poppins" pitchFamily="2" charset="77"/>
              </a:rPr>
              <a:t> </a:t>
            </a:r>
            <a:r>
              <a:rPr lang="en-US" b="1" dirty="0">
                <a:solidFill>
                  <a:srgbClr val="222D55"/>
                </a:solidFill>
                <a:latin typeface="Poppins" pitchFamily="2" charset="77"/>
              </a:rPr>
              <a:t>Events with</a:t>
            </a:r>
          </a:p>
          <a:p>
            <a:pPr marL="0" indent="0">
              <a:lnSpc>
                <a:spcPct val="100000"/>
              </a:lnSpc>
              <a:buFont typeface="Poppins ExtraBold" panose="00000900000000000000" pitchFamily="2" charset="0"/>
              <a:buNone/>
            </a:pPr>
            <a:r>
              <a:rPr lang="en-US" sz="3200" b="1" dirty="0">
                <a:solidFill>
                  <a:srgbClr val="68B7E6"/>
                </a:solidFill>
                <a:latin typeface="Poppins" pitchFamily="2" charset="77"/>
              </a:rPr>
              <a:t>340</a:t>
            </a:r>
            <a:r>
              <a:rPr lang="en-US" sz="2400" b="1" dirty="0">
                <a:solidFill>
                  <a:srgbClr val="222D55"/>
                </a:solidFill>
                <a:latin typeface="Poppins" pitchFamily="2" charset="77"/>
              </a:rPr>
              <a:t> Intercept Surveys and</a:t>
            </a:r>
          </a:p>
          <a:p>
            <a:pPr marL="0" indent="0">
              <a:lnSpc>
                <a:spcPct val="100000"/>
              </a:lnSpc>
              <a:buFont typeface="Poppins ExtraBold" panose="00000900000000000000" pitchFamily="2" charset="0"/>
              <a:buNone/>
            </a:pPr>
            <a:r>
              <a:rPr lang="en-US" sz="3200" b="1" dirty="0">
                <a:solidFill>
                  <a:srgbClr val="68B7E6"/>
                </a:solidFill>
                <a:latin typeface="Poppins" pitchFamily="2" charset="77"/>
              </a:rPr>
              <a:t>2,833 </a:t>
            </a:r>
            <a:r>
              <a:rPr lang="en-US" b="1" dirty="0">
                <a:solidFill>
                  <a:srgbClr val="222D55"/>
                </a:solidFill>
                <a:latin typeface="Poppins" pitchFamily="2" charset="77"/>
              </a:rPr>
              <a:t>Project Postcards</a:t>
            </a:r>
            <a:br>
              <a:rPr lang="en-US" b="1" dirty="0">
                <a:solidFill>
                  <a:srgbClr val="222D55"/>
                </a:solidFill>
                <a:latin typeface="Poppins" pitchFamily="2" charset="77"/>
              </a:rPr>
            </a:br>
            <a:r>
              <a:rPr lang="en-US" b="1" dirty="0">
                <a:solidFill>
                  <a:srgbClr val="222D55"/>
                </a:solidFill>
                <a:latin typeface="Poppins" pitchFamily="2" charset="77"/>
              </a:rPr>
              <a:t>	    Distributed</a:t>
            </a:r>
          </a:p>
        </p:txBody>
      </p:sp>
      <p:sp>
        <p:nvSpPr>
          <p:cNvPr id="20" name="Content Placeholder 2">
            <a:extLst>
              <a:ext uri="{FF2B5EF4-FFF2-40B4-BE49-F238E27FC236}">
                <a16:creationId xmlns:a16="http://schemas.microsoft.com/office/drawing/2014/main" id="{DF09404C-1DDE-A787-224D-F439D9C0438D}"/>
              </a:ext>
            </a:extLst>
          </p:cNvPr>
          <p:cNvSpPr txBox="1">
            <a:spLocks/>
          </p:cNvSpPr>
          <p:nvPr/>
        </p:nvSpPr>
        <p:spPr>
          <a:xfrm>
            <a:off x="7172445" y="3805901"/>
            <a:ext cx="4801790" cy="2234226"/>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dirty="0">
                <a:solidFill>
                  <a:srgbClr val="FF7F30"/>
                </a:solidFill>
                <a:latin typeface="Poppins" pitchFamily="2" charset="77"/>
              </a:rPr>
              <a:t>Technical Stakeholder Meetings</a:t>
            </a:r>
          </a:p>
          <a:p>
            <a:pPr marL="0" indent="0">
              <a:lnSpc>
                <a:spcPct val="100000"/>
              </a:lnSpc>
              <a:buNone/>
            </a:pPr>
            <a:r>
              <a:rPr lang="en-US" sz="1800" b="1" dirty="0">
                <a:solidFill>
                  <a:srgbClr val="222D55"/>
                </a:solidFill>
                <a:latin typeface="Poppins" pitchFamily="2" charset="77"/>
                <a:cs typeface="Poppins" pitchFamily="2" charset="77"/>
              </a:rPr>
              <a:t>Meeting #1: Spring 2023</a:t>
            </a:r>
          </a:p>
          <a:p>
            <a:pPr marL="0" indent="0">
              <a:lnSpc>
                <a:spcPct val="100000"/>
              </a:lnSpc>
              <a:buNone/>
            </a:pPr>
            <a:r>
              <a:rPr lang="en-US" sz="1800" b="1" dirty="0">
                <a:solidFill>
                  <a:srgbClr val="222D55"/>
                </a:solidFill>
                <a:latin typeface="Poppins" pitchFamily="2" charset="77"/>
                <a:cs typeface="Poppins" pitchFamily="2" charset="77"/>
              </a:rPr>
              <a:t>Meeting #2: Early 2024</a:t>
            </a:r>
          </a:p>
          <a:p>
            <a:pPr marL="0" indent="0">
              <a:lnSpc>
                <a:spcPct val="100000"/>
              </a:lnSpc>
              <a:buNone/>
            </a:pPr>
            <a:r>
              <a:rPr lang="en-US" sz="1800" b="1" dirty="0">
                <a:solidFill>
                  <a:srgbClr val="222D55"/>
                </a:solidFill>
                <a:latin typeface="Poppins" pitchFamily="2" charset="77"/>
                <a:cs typeface="Poppins" pitchFamily="2" charset="77"/>
              </a:rPr>
              <a:t>Meeting #3: Fall 2024</a:t>
            </a:r>
          </a:p>
          <a:p>
            <a:pPr marL="0" indent="0">
              <a:lnSpc>
                <a:spcPct val="100000"/>
              </a:lnSpc>
              <a:buNone/>
            </a:pPr>
            <a:r>
              <a:rPr lang="en-US" sz="1800" b="1" i="0" dirty="0">
                <a:solidFill>
                  <a:schemeClr val="bg1">
                    <a:lumMod val="75000"/>
                  </a:schemeClr>
                </a:solidFill>
                <a:effectLst/>
                <a:latin typeface="Poppins" pitchFamily="2" charset="77"/>
                <a:cs typeface="Poppins" pitchFamily="2" charset="77"/>
              </a:rPr>
              <a:t>Targeted Focus Groups (DEI)</a:t>
            </a:r>
          </a:p>
          <a:p>
            <a:pPr marL="0" indent="0">
              <a:lnSpc>
                <a:spcPct val="100000"/>
              </a:lnSpc>
              <a:buNone/>
            </a:pPr>
            <a:r>
              <a:rPr lang="en-US" sz="1800" b="1" i="0" dirty="0">
                <a:solidFill>
                  <a:schemeClr val="bg1">
                    <a:lumMod val="75000"/>
                  </a:schemeClr>
                </a:solidFill>
                <a:effectLst/>
                <a:latin typeface="Poppins" pitchFamily="2" charset="77"/>
                <a:cs typeface="Poppins" pitchFamily="2" charset="77"/>
              </a:rPr>
              <a:t>Subject Matter Focus Groups</a:t>
            </a:r>
          </a:p>
          <a:p>
            <a:pPr marL="0" indent="0">
              <a:lnSpc>
                <a:spcPct val="100000"/>
              </a:lnSpc>
              <a:buNone/>
            </a:pPr>
            <a:endParaRPr lang="en-US" b="1" dirty="0">
              <a:solidFill>
                <a:srgbClr val="222D55"/>
              </a:solidFill>
              <a:latin typeface="Poppins" pitchFamily="2" charset="77"/>
            </a:endParaRPr>
          </a:p>
        </p:txBody>
      </p:sp>
      <p:pic>
        <p:nvPicPr>
          <p:cNvPr id="24" name="Picture 23">
            <a:extLst>
              <a:ext uri="{FF2B5EF4-FFF2-40B4-BE49-F238E27FC236}">
                <a16:creationId xmlns:a16="http://schemas.microsoft.com/office/drawing/2014/main" id="{E985485F-A9F7-451C-146E-619062A67920}"/>
              </a:ext>
            </a:extLst>
          </p:cNvPr>
          <p:cNvPicPr>
            <a:picLocks noChangeAspect="1"/>
          </p:cNvPicPr>
          <p:nvPr/>
        </p:nvPicPr>
        <p:blipFill>
          <a:blip r:embed="rId3"/>
          <a:stretch>
            <a:fillRect/>
          </a:stretch>
        </p:blipFill>
        <p:spPr>
          <a:xfrm>
            <a:off x="613465" y="2951626"/>
            <a:ext cx="790835" cy="728401"/>
          </a:xfrm>
          <a:prstGeom prst="rect">
            <a:avLst/>
          </a:prstGeom>
        </p:spPr>
      </p:pic>
      <p:pic>
        <p:nvPicPr>
          <p:cNvPr id="25" name="Picture 24">
            <a:extLst>
              <a:ext uri="{FF2B5EF4-FFF2-40B4-BE49-F238E27FC236}">
                <a16:creationId xmlns:a16="http://schemas.microsoft.com/office/drawing/2014/main" id="{94740024-9F4B-E6EF-F6B8-9124B7C817AD}"/>
              </a:ext>
            </a:extLst>
          </p:cNvPr>
          <p:cNvPicPr>
            <a:picLocks noChangeAspect="1"/>
          </p:cNvPicPr>
          <p:nvPr/>
        </p:nvPicPr>
        <p:blipFill>
          <a:blip r:embed="rId4"/>
          <a:stretch>
            <a:fillRect/>
          </a:stretch>
        </p:blipFill>
        <p:spPr>
          <a:xfrm>
            <a:off x="624587" y="4540402"/>
            <a:ext cx="768587" cy="627418"/>
          </a:xfrm>
          <a:prstGeom prst="rect">
            <a:avLst/>
          </a:prstGeom>
        </p:spPr>
      </p:pic>
      <p:pic>
        <p:nvPicPr>
          <p:cNvPr id="26" name="Picture 25">
            <a:extLst>
              <a:ext uri="{FF2B5EF4-FFF2-40B4-BE49-F238E27FC236}">
                <a16:creationId xmlns:a16="http://schemas.microsoft.com/office/drawing/2014/main" id="{029C0AEA-6153-0616-E7BC-C9485BC65F1C}"/>
              </a:ext>
            </a:extLst>
          </p:cNvPr>
          <p:cNvPicPr>
            <a:picLocks noChangeAspect="1"/>
          </p:cNvPicPr>
          <p:nvPr/>
        </p:nvPicPr>
        <p:blipFill>
          <a:blip r:embed="rId5"/>
          <a:stretch>
            <a:fillRect/>
          </a:stretch>
        </p:blipFill>
        <p:spPr>
          <a:xfrm>
            <a:off x="6206728" y="1057894"/>
            <a:ext cx="693318" cy="679169"/>
          </a:xfrm>
          <a:prstGeom prst="rect">
            <a:avLst/>
          </a:prstGeom>
        </p:spPr>
      </p:pic>
      <p:pic>
        <p:nvPicPr>
          <p:cNvPr id="27" name="Picture 26">
            <a:extLst>
              <a:ext uri="{FF2B5EF4-FFF2-40B4-BE49-F238E27FC236}">
                <a16:creationId xmlns:a16="http://schemas.microsoft.com/office/drawing/2014/main" id="{42AA5C49-76FC-0E80-F880-CE333FBCF7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3454" y="1556207"/>
            <a:ext cx="539720" cy="679169"/>
          </a:xfrm>
          <a:prstGeom prst="rect">
            <a:avLst/>
          </a:prstGeom>
        </p:spPr>
      </p:pic>
      <p:pic>
        <p:nvPicPr>
          <p:cNvPr id="28" name="Picture 27">
            <a:extLst>
              <a:ext uri="{FF2B5EF4-FFF2-40B4-BE49-F238E27FC236}">
                <a16:creationId xmlns:a16="http://schemas.microsoft.com/office/drawing/2014/main" id="{7F696AAF-13DA-9E99-249E-9636D3119EB3}"/>
              </a:ext>
            </a:extLst>
          </p:cNvPr>
          <p:cNvPicPr>
            <a:picLocks noChangeAspect="1"/>
          </p:cNvPicPr>
          <p:nvPr/>
        </p:nvPicPr>
        <p:blipFill>
          <a:blip r:embed="rId7"/>
          <a:stretch>
            <a:fillRect/>
          </a:stretch>
        </p:blipFill>
        <p:spPr>
          <a:xfrm>
            <a:off x="6087721" y="3805901"/>
            <a:ext cx="826016" cy="679169"/>
          </a:xfrm>
          <a:prstGeom prst="rect">
            <a:avLst/>
          </a:prstGeom>
        </p:spPr>
      </p:pic>
      <p:cxnSp>
        <p:nvCxnSpPr>
          <p:cNvPr id="31" name="Straight Connector 30">
            <a:extLst>
              <a:ext uri="{FF2B5EF4-FFF2-40B4-BE49-F238E27FC236}">
                <a16:creationId xmlns:a16="http://schemas.microsoft.com/office/drawing/2014/main" id="{CEC861FC-3342-DC4D-4395-B695FAADA0ED}"/>
              </a:ext>
            </a:extLst>
          </p:cNvPr>
          <p:cNvCxnSpPr>
            <a:cxnSpLocks/>
          </p:cNvCxnSpPr>
          <p:nvPr/>
        </p:nvCxnSpPr>
        <p:spPr>
          <a:xfrm>
            <a:off x="613465" y="2604304"/>
            <a:ext cx="4873388"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E309039-CD95-8704-C451-DB0A6B490A30}"/>
              </a:ext>
            </a:extLst>
          </p:cNvPr>
          <p:cNvCxnSpPr>
            <a:cxnSpLocks/>
          </p:cNvCxnSpPr>
          <p:nvPr/>
        </p:nvCxnSpPr>
        <p:spPr>
          <a:xfrm>
            <a:off x="613465" y="4053069"/>
            <a:ext cx="4873388"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14336EA-5A94-BC8D-4EE9-11F576950BBA}"/>
              </a:ext>
            </a:extLst>
          </p:cNvPr>
          <p:cNvCxnSpPr>
            <a:cxnSpLocks/>
          </p:cNvCxnSpPr>
          <p:nvPr/>
        </p:nvCxnSpPr>
        <p:spPr>
          <a:xfrm>
            <a:off x="6087721" y="3591528"/>
            <a:ext cx="4873388"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70158B1-537E-F8C6-B0BA-685836DD183B}"/>
              </a:ext>
            </a:extLst>
          </p:cNvPr>
          <p:cNvCxnSpPr>
            <a:cxnSpLocks/>
          </p:cNvCxnSpPr>
          <p:nvPr/>
        </p:nvCxnSpPr>
        <p:spPr>
          <a:xfrm>
            <a:off x="5907775" y="1075332"/>
            <a:ext cx="0" cy="4982233"/>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361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FF2D0-AFC6-CA01-E486-9F00537C7E26}"/>
              </a:ext>
            </a:extLst>
          </p:cNvPr>
          <p:cNvSpPr>
            <a:spLocks noGrp="1"/>
          </p:cNvSpPr>
          <p:nvPr>
            <p:ph type="title"/>
          </p:nvPr>
        </p:nvSpPr>
        <p:spPr/>
        <p:txBody>
          <a:bodyPr/>
          <a:lstStyle/>
          <a:p>
            <a:r>
              <a:rPr lang="en-US" dirty="0"/>
              <a:t>Targeted Outreach</a:t>
            </a:r>
          </a:p>
        </p:txBody>
      </p:sp>
      <p:graphicFrame>
        <p:nvGraphicFramePr>
          <p:cNvPr id="4" name="Content Placeholder 3">
            <a:extLst>
              <a:ext uri="{FF2B5EF4-FFF2-40B4-BE49-F238E27FC236}">
                <a16:creationId xmlns:a16="http://schemas.microsoft.com/office/drawing/2014/main" id="{2EA3EFC7-2911-99C3-C0D8-5D61C131DF32}"/>
              </a:ext>
            </a:extLst>
          </p:cNvPr>
          <p:cNvGraphicFramePr>
            <a:graphicFrameLocks noGrp="1"/>
          </p:cNvGraphicFramePr>
          <p:nvPr>
            <p:ph idx="1"/>
            <p:extLst>
              <p:ext uri="{D42A27DB-BD31-4B8C-83A1-F6EECF244321}">
                <p14:modId xmlns:p14="http://schemas.microsoft.com/office/powerpoint/2010/main" val="29827179"/>
              </p:ext>
            </p:extLst>
          </p:nvPr>
        </p:nvGraphicFramePr>
        <p:xfrm>
          <a:off x="245097" y="2234153"/>
          <a:ext cx="9526863" cy="3910657"/>
        </p:xfrm>
        <a:graphic>
          <a:graphicData uri="http://schemas.openxmlformats.org/drawingml/2006/table">
            <a:tbl>
              <a:tblPr firstRow="1" firstCol="1" bandRow="1">
                <a:tableStyleId>{7DF18680-E054-41AD-8BC1-D1AEF772440D}</a:tableStyleId>
              </a:tblPr>
              <a:tblGrid>
                <a:gridCol w="995745">
                  <a:extLst>
                    <a:ext uri="{9D8B030D-6E8A-4147-A177-3AD203B41FA5}">
                      <a16:colId xmlns:a16="http://schemas.microsoft.com/office/drawing/2014/main" val="1675446757"/>
                    </a:ext>
                  </a:extLst>
                </a:gridCol>
                <a:gridCol w="1704173">
                  <a:extLst>
                    <a:ext uri="{9D8B030D-6E8A-4147-A177-3AD203B41FA5}">
                      <a16:colId xmlns:a16="http://schemas.microsoft.com/office/drawing/2014/main" val="2100561014"/>
                    </a:ext>
                  </a:extLst>
                </a:gridCol>
                <a:gridCol w="3644227">
                  <a:extLst>
                    <a:ext uri="{9D8B030D-6E8A-4147-A177-3AD203B41FA5}">
                      <a16:colId xmlns:a16="http://schemas.microsoft.com/office/drawing/2014/main" val="2428434048"/>
                    </a:ext>
                  </a:extLst>
                </a:gridCol>
                <a:gridCol w="913986">
                  <a:extLst>
                    <a:ext uri="{9D8B030D-6E8A-4147-A177-3AD203B41FA5}">
                      <a16:colId xmlns:a16="http://schemas.microsoft.com/office/drawing/2014/main" val="195554350"/>
                    </a:ext>
                  </a:extLst>
                </a:gridCol>
                <a:gridCol w="1057537">
                  <a:extLst>
                    <a:ext uri="{9D8B030D-6E8A-4147-A177-3AD203B41FA5}">
                      <a16:colId xmlns:a16="http://schemas.microsoft.com/office/drawing/2014/main" val="1256630249"/>
                    </a:ext>
                  </a:extLst>
                </a:gridCol>
                <a:gridCol w="1211195">
                  <a:extLst>
                    <a:ext uri="{9D8B030D-6E8A-4147-A177-3AD203B41FA5}">
                      <a16:colId xmlns:a16="http://schemas.microsoft.com/office/drawing/2014/main" val="1915425233"/>
                    </a:ext>
                  </a:extLst>
                </a:gridCol>
              </a:tblGrid>
              <a:tr h="564516">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District</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222D55"/>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City</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222D55"/>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Location</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222D55"/>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Date</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222D55"/>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Surveys collected</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rgbClr val="222D55"/>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Postcards distributed</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rgbClr val="222D55"/>
                    </a:solidFill>
                  </a:tcPr>
                </a:tc>
                <a:extLst>
                  <a:ext uri="{0D108BD9-81ED-4DB2-BD59-A6C34878D82A}">
                    <a16:rowId xmlns:a16="http://schemas.microsoft.com/office/drawing/2014/main" val="785027670"/>
                  </a:ext>
                </a:extLst>
              </a:tr>
              <a:tr h="564516">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1</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68B7E6"/>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Chicago</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Chinatown Public Library &amp; Business District</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10/23</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a:effectLst/>
                          <a:latin typeface="Poppins" panose="00000500000000000000" pitchFamily="2" charset="0"/>
                          <a:cs typeface="Poppins" panose="00000500000000000000" pitchFamily="2" charset="0"/>
                        </a:rPr>
                        <a:t>34</a:t>
                      </a:r>
                      <a:endParaRPr lang="en-US" sz="160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65</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833703631"/>
                  </a:ext>
                </a:extLst>
              </a:tr>
              <a:tr h="282258">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2</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68B7E6"/>
                    </a:solidFill>
                  </a:tcPr>
                </a:tc>
                <a:tc>
                  <a:txBody>
                    <a:bodyPr/>
                    <a:lstStyle/>
                    <a:p>
                      <a:pPr marL="0" marR="0">
                        <a:spcBef>
                          <a:spcPts val="0"/>
                        </a:spcBef>
                        <a:spcAft>
                          <a:spcPts val="0"/>
                        </a:spcAft>
                      </a:pPr>
                      <a:r>
                        <a:rPr lang="en-US" sz="1600">
                          <a:effectLst/>
                          <a:latin typeface="Poppins" panose="00000500000000000000" pitchFamily="2" charset="0"/>
                          <a:cs typeface="Poppins" panose="00000500000000000000" pitchFamily="2" charset="0"/>
                        </a:rPr>
                        <a:t>Moline</a:t>
                      </a:r>
                      <a:endParaRPr lang="en-US" sz="160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Center Station</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10/26</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a:effectLst/>
                          <a:latin typeface="Poppins" panose="00000500000000000000" pitchFamily="2" charset="0"/>
                          <a:cs typeface="Poppins" panose="00000500000000000000" pitchFamily="2" charset="0"/>
                        </a:rPr>
                        <a:t>10</a:t>
                      </a:r>
                      <a:endParaRPr lang="en-US" sz="160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115</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390648295"/>
                  </a:ext>
                </a:extLst>
              </a:tr>
              <a:tr h="282258">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3</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68B7E6"/>
                    </a:solidFill>
                  </a:tcPr>
                </a:tc>
                <a:tc>
                  <a:txBody>
                    <a:bodyPr/>
                    <a:lstStyle/>
                    <a:p>
                      <a:pPr marL="0" marR="0">
                        <a:spcBef>
                          <a:spcPts val="0"/>
                        </a:spcBef>
                        <a:spcAft>
                          <a:spcPts val="0"/>
                        </a:spcAft>
                      </a:pPr>
                      <a:r>
                        <a:rPr lang="en-US" sz="1600">
                          <a:effectLst/>
                          <a:latin typeface="Poppins" panose="00000500000000000000" pitchFamily="2" charset="0"/>
                          <a:cs typeface="Poppins" panose="00000500000000000000" pitchFamily="2" charset="0"/>
                        </a:rPr>
                        <a:t>Kankakee</a:t>
                      </a:r>
                      <a:endParaRPr lang="en-US" sz="160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Kankakee Public Library</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10/23</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6</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tc>
                  <a:txBody>
                    <a:bodyPr/>
                    <a:lstStyle/>
                    <a:p>
                      <a:pPr marL="0" marR="0" algn="ctr">
                        <a:spcBef>
                          <a:spcPts val="0"/>
                        </a:spcBef>
                        <a:spcAft>
                          <a:spcPts val="0"/>
                        </a:spcAft>
                      </a:pPr>
                      <a:r>
                        <a:rPr lang="en-US" sz="1600">
                          <a:effectLst/>
                          <a:latin typeface="Poppins" panose="00000500000000000000" pitchFamily="2" charset="0"/>
                          <a:cs typeface="Poppins" panose="00000500000000000000" pitchFamily="2" charset="0"/>
                        </a:rPr>
                        <a:t>60</a:t>
                      </a:r>
                      <a:endParaRPr lang="en-US" sz="160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024222918"/>
                  </a:ext>
                </a:extLst>
              </a:tr>
              <a:tr h="282258">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4</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68B7E6"/>
                    </a:solidFill>
                  </a:tcPr>
                </a:tc>
                <a:tc>
                  <a:txBody>
                    <a:bodyPr/>
                    <a:lstStyle/>
                    <a:p>
                      <a:pPr marL="0" marR="0">
                        <a:spcBef>
                          <a:spcPts val="0"/>
                        </a:spcBef>
                        <a:spcAft>
                          <a:spcPts val="0"/>
                        </a:spcAft>
                      </a:pPr>
                      <a:r>
                        <a:rPr lang="en-US" sz="1600">
                          <a:effectLst/>
                          <a:latin typeface="Poppins" panose="00000500000000000000" pitchFamily="2" charset="0"/>
                          <a:cs typeface="Poppins" panose="00000500000000000000" pitchFamily="2" charset="0"/>
                        </a:rPr>
                        <a:t>Peoria</a:t>
                      </a:r>
                      <a:endParaRPr lang="en-US" sz="160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Transit Center</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10/25</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12</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tc>
                  <a:txBody>
                    <a:bodyPr/>
                    <a:lstStyle/>
                    <a:p>
                      <a:pPr marL="0" marR="0" algn="ctr">
                        <a:spcBef>
                          <a:spcPts val="0"/>
                        </a:spcBef>
                        <a:spcAft>
                          <a:spcPts val="0"/>
                        </a:spcAft>
                      </a:pPr>
                      <a:r>
                        <a:rPr lang="en-US" sz="1600">
                          <a:effectLst/>
                          <a:latin typeface="Poppins" panose="00000500000000000000" pitchFamily="2" charset="0"/>
                          <a:cs typeface="Poppins" panose="00000500000000000000" pitchFamily="2" charset="0"/>
                        </a:rPr>
                        <a:t>50</a:t>
                      </a:r>
                      <a:endParaRPr lang="en-US" sz="160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725033059"/>
                  </a:ext>
                </a:extLst>
              </a:tr>
              <a:tr h="282258">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5</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68B7E6"/>
                    </a:solidFill>
                  </a:tcPr>
                </a:tc>
                <a:tc>
                  <a:txBody>
                    <a:bodyPr/>
                    <a:lstStyle/>
                    <a:p>
                      <a:pPr marL="0" marR="0">
                        <a:spcBef>
                          <a:spcPts val="0"/>
                        </a:spcBef>
                        <a:spcAft>
                          <a:spcPts val="0"/>
                        </a:spcAft>
                      </a:pPr>
                      <a:r>
                        <a:rPr lang="en-US" sz="1600">
                          <a:effectLst/>
                          <a:latin typeface="Poppins" panose="00000500000000000000" pitchFamily="2" charset="0"/>
                          <a:cs typeface="Poppins" panose="00000500000000000000" pitchFamily="2" charset="0"/>
                        </a:rPr>
                        <a:t>Champaign</a:t>
                      </a:r>
                      <a:endParaRPr lang="en-US" sz="160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Illinois Terminal</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10/25</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11</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tc>
                  <a:txBody>
                    <a:bodyPr/>
                    <a:lstStyle/>
                    <a:p>
                      <a:pPr marL="0" marR="0" algn="ctr">
                        <a:spcBef>
                          <a:spcPts val="0"/>
                        </a:spcBef>
                        <a:spcAft>
                          <a:spcPts val="0"/>
                        </a:spcAft>
                      </a:pPr>
                      <a:r>
                        <a:rPr lang="en-US" sz="1600">
                          <a:effectLst/>
                          <a:latin typeface="Poppins" panose="00000500000000000000" pitchFamily="2" charset="0"/>
                          <a:cs typeface="Poppins" panose="00000500000000000000" pitchFamily="2" charset="0"/>
                        </a:rPr>
                        <a:t>62</a:t>
                      </a:r>
                      <a:endParaRPr lang="en-US" sz="160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456195191"/>
                  </a:ext>
                </a:extLst>
              </a:tr>
              <a:tr h="268969">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6</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68B7E6"/>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Springfield</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Downtown SMTD Transfer Center</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10/20</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5</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68</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852396199"/>
                  </a:ext>
                </a:extLst>
              </a:tr>
              <a:tr h="254592">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7</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68B7E6"/>
                    </a:solidFill>
                  </a:tcPr>
                </a:tc>
                <a:tc>
                  <a:txBody>
                    <a:bodyPr/>
                    <a:lstStyle/>
                    <a:p>
                      <a:pPr marL="0" marR="0">
                        <a:spcBef>
                          <a:spcPts val="0"/>
                        </a:spcBef>
                        <a:spcAft>
                          <a:spcPts val="0"/>
                        </a:spcAft>
                      </a:pPr>
                      <a:r>
                        <a:rPr lang="en-US" sz="1600">
                          <a:effectLst/>
                          <a:latin typeface="Poppins" panose="00000500000000000000" pitchFamily="2" charset="0"/>
                          <a:cs typeface="Poppins" panose="00000500000000000000" pitchFamily="2" charset="0"/>
                        </a:rPr>
                        <a:t>Decatur</a:t>
                      </a:r>
                      <a:endParaRPr lang="en-US" sz="160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spcBef>
                          <a:spcPts val="0"/>
                        </a:spcBef>
                        <a:spcAft>
                          <a:spcPts val="0"/>
                        </a:spcAft>
                      </a:pPr>
                      <a:r>
                        <a:rPr lang="en-US" sz="1600">
                          <a:effectLst/>
                          <a:latin typeface="Poppins" panose="00000500000000000000" pitchFamily="2" charset="0"/>
                          <a:cs typeface="Poppins" panose="00000500000000000000" pitchFamily="2" charset="0"/>
                        </a:rPr>
                        <a:t>Downtown Transportation Center</a:t>
                      </a:r>
                      <a:endParaRPr lang="en-US" sz="160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10/20</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10</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40</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549987678"/>
                  </a:ext>
                </a:extLst>
              </a:tr>
              <a:tr h="564516">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8</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68B7E6"/>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East St Louis, Granite City</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JJK Station MetroLink Station, Downtown Granite City</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10/19</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4</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73</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726147363"/>
                  </a:ext>
                </a:extLst>
              </a:tr>
              <a:tr h="282258">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9</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68B7E6"/>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Carbondale</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spcBef>
                          <a:spcPts val="0"/>
                        </a:spcBef>
                        <a:spcAft>
                          <a:spcPts val="0"/>
                        </a:spcAft>
                      </a:pPr>
                      <a:r>
                        <a:rPr lang="en-US" sz="1600" dirty="0">
                          <a:effectLst/>
                          <a:latin typeface="Poppins" panose="00000500000000000000" pitchFamily="2" charset="0"/>
                          <a:cs typeface="Poppins" panose="00000500000000000000" pitchFamily="2" charset="0"/>
                        </a:rPr>
                        <a:t>Downtown Carbondale</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10/18</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5</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tc>
                  <a:txBody>
                    <a:bodyPr/>
                    <a:lstStyle/>
                    <a:p>
                      <a:pPr marL="0" marR="0" algn="ctr">
                        <a:spcBef>
                          <a:spcPts val="0"/>
                        </a:spcBef>
                        <a:spcAft>
                          <a:spcPts val="0"/>
                        </a:spcAft>
                      </a:pPr>
                      <a:r>
                        <a:rPr lang="en-US" sz="1600" dirty="0">
                          <a:effectLst/>
                          <a:latin typeface="Poppins" panose="00000500000000000000" pitchFamily="2" charset="0"/>
                          <a:cs typeface="Poppins" panose="00000500000000000000" pitchFamily="2" charset="0"/>
                        </a:rPr>
                        <a:t>46</a:t>
                      </a:r>
                      <a:endParaRPr lang="en-US" sz="16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859237862"/>
                  </a:ext>
                </a:extLst>
              </a:tr>
              <a:tr h="282258">
                <a:tc gridSpan="4">
                  <a:txBody>
                    <a:bodyPr/>
                    <a:lstStyle/>
                    <a:p>
                      <a:pPr marL="0" marR="0" algn="r">
                        <a:spcBef>
                          <a:spcPts val="0"/>
                        </a:spcBef>
                        <a:spcAft>
                          <a:spcPts val="0"/>
                        </a:spcAft>
                      </a:pPr>
                      <a:r>
                        <a:rPr lang="en-US" sz="1600" b="1" dirty="0">
                          <a:effectLst/>
                          <a:latin typeface="Poppins" panose="00000500000000000000" pitchFamily="2" charset="0"/>
                          <a:cs typeface="Poppins" panose="00000500000000000000" pitchFamily="2" charset="0"/>
                        </a:rPr>
                        <a:t>Totals</a:t>
                      </a:r>
                    </a:p>
                  </a:txBody>
                  <a:tcPr marL="68580" marR="68580" marT="0" marB="0" anchor="ctr">
                    <a:solidFill>
                      <a:srgbClr val="222D55"/>
                    </a:solidFill>
                  </a:tcPr>
                </a:tc>
                <a:tc hMerge="1">
                  <a:txBody>
                    <a:bodyPr/>
                    <a:lstStyle/>
                    <a:p>
                      <a:pPr marL="0" marR="0">
                        <a:spcBef>
                          <a:spcPts val="0"/>
                        </a:spcBef>
                        <a:spcAft>
                          <a:spcPts val="0"/>
                        </a:spcAft>
                      </a:pPr>
                      <a:endParaRPr lang="en-US" sz="1600" b="1" dirty="0">
                        <a:effectLst/>
                        <a:latin typeface="Calibri" panose="020F0502020204030204" pitchFamily="34" charset="0"/>
                        <a:ea typeface="Calibri" panose="020F0502020204030204" pitchFamily="34" charset="0"/>
                      </a:endParaRPr>
                    </a:p>
                  </a:txBody>
                  <a:tcPr marL="68580" marR="68580" marT="0" marB="0" anchor="ctr">
                    <a:solidFill>
                      <a:schemeClr val="accent5"/>
                    </a:solidFill>
                  </a:tcPr>
                </a:tc>
                <a:tc hMerge="1">
                  <a:txBody>
                    <a:bodyPr/>
                    <a:lstStyle/>
                    <a:p>
                      <a:pPr marL="0" marR="0">
                        <a:spcBef>
                          <a:spcPts val="0"/>
                        </a:spcBef>
                        <a:spcAft>
                          <a:spcPts val="0"/>
                        </a:spcAft>
                      </a:pPr>
                      <a:endParaRPr lang="en-US" sz="1600" b="1" dirty="0">
                        <a:effectLst/>
                        <a:latin typeface="Calibri" panose="020F0502020204030204" pitchFamily="34" charset="0"/>
                        <a:ea typeface="Calibri" panose="020F0502020204030204" pitchFamily="34" charset="0"/>
                      </a:endParaRPr>
                    </a:p>
                  </a:txBody>
                  <a:tcPr marL="68580" marR="68580" marT="0" marB="0" anchor="ctr">
                    <a:solidFill>
                      <a:schemeClr val="accent5"/>
                    </a:solidFill>
                  </a:tcPr>
                </a:tc>
                <a:tc hMerge="1">
                  <a:txBody>
                    <a:bodyPr/>
                    <a:lstStyle/>
                    <a:p>
                      <a:pPr marL="0" marR="0" algn="ctr">
                        <a:spcBef>
                          <a:spcPts val="0"/>
                        </a:spcBef>
                        <a:spcAft>
                          <a:spcPts val="0"/>
                        </a:spcAft>
                      </a:pPr>
                      <a:r>
                        <a:rPr lang="en-US" sz="1600" b="1" dirty="0">
                          <a:effectLst/>
                          <a:latin typeface="Calibri" panose="020F0502020204030204" pitchFamily="34" charset="0"/>
                          <a:ea typeface="Calibri" panose="020F0502020204030204" pitchFamily="34" charset="0"/>
                        </a:rPr>
                        <a:t>Total</a:t>
                      </a:r>
                    </a:p>
                  </a:txBody>
                  <a:tcPr marL="68580" marR="68580" marT="0" marB="0" anchor="ctr">
                    <a:solidFill>
                      <a:schemeClr val="accent5"/>
                    </a:solidFill>
                  </a:tcPr>
                </a:tc>
                <a:tc>
                  <a:txBody>
                    <a:bodyPr/>
                    <a:lstStyle/>
                    <a:p>
                      <a:pPr marL="0" marR="0" algn="ctr">
                        <a:spcBef>
                          <a:spcPts val="0"/>
                        </a:spcBef>
                        <a:spcAft>
                          <a:spcPts val="0"/>
                        </a:spcAft>
                      </a:pPr>
                      <a:r>
                        <a:rPr lang="en-US" sz="16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97</a:t>
                      </a:r>
                    </a:p>
                  </a:txBody>
                  <a:tcPr marL="0" marR="0" marT="0" marB="0" anchor="ctr">
                    <a:solidFill>
                      <a:srgbClr val="222D55"/>
                    </a:solidFill>
                  </a:tcPr>
                </a:tc>
                <a:tc>
                  <a:txBody>
                    <a:bodyPr/>
                    <a:lstStyle/>
                    <a:p>
                      <a:pPr marL="0" marR="0" algn="ctr">
                        <a:spcBef>
                          <a:spcPts val="0"/>
                        </a:spcBef>
                        <a:spcAft>
                          <a:spcPts val="0"/>
                        </a:spcAft>
                      </a:pPr>
                      <a:r>
                        <a:rPr lang="en-US" sz="16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533</a:t>
                      </a:r>
                    </a:p>
                  </a:txBody>
                  <a:tcPr marL="0" marR="0" marT="0" marB="0" anchor="ctr">
                    <a:solidFill>
                      <a:srgbClr val="222D55"/>
                    </a:solidFill>
                  </a:tcPr>
                </a:tc>
                <a:extLst>
                  <a:ext uri="{0D108BD9-81ED-4DB2-BD59-A6C34878D82A}">
                    <a16:rowId xmlns:a16="http://schemas.microsoft.com/office/drawing/2014/main" val="2153847481"/>
                  </a:ext>
                </a:extLst>
              </a:tr>
            </a:tbl>
          </a:graphicData>
        </a:graphic>
      </p:graphicFrame>
      <p:grpSp>
        <p:nvGrpSpPr>
          <p:cNvPr id="13" name="Group 12">
            <a:extLst>
              <a:ext uri="{FF2B5EF4-FFF2-40B4-BE49-F238E27FC236}">
                <a16:creationId xmlns:a16="http://schemas.microsoft.com/office/drawing/2014/main" id="{AB6567E2-12AE-CC87-A92D-DF7E48C1B6C0}"/>
              </a:ext>
            </a:extLst>
          </p:cNvPr>
          <p:cNvGrpSpPr/>
          <p:nvPr/>
        </p:nvGrpSpPr>
        <p:grpSpPr>
          <a:xfrm>
            <a:off x="9963150" y="67092"/>
            <a:ext cx="2165983" cy="6712821"/>
            <a:chOff x="10056972" y="67093"/>
            <a:chExt cx="2072161" cy="6422048"/>
          </a:xfrm>
        </p:grpSpPr>
        <p:pic>
          <p:nvPicPr>
            <p:cNvPr id="6" name="Picture 5" descr="A person handing a card to another person&#10;&#10;Description automatically generated">
              <a:extLst>
                <a:ext uri="{FF2B5EF4-FFF2-40B4-BE49-F238E27FC236}">
                  <a16:creationId xmlns:a16="http://schemas.microsoft.com/office/drawing/2014/main" id="{FFE2AFA9-039B-9DBC-74EC-2EDEF761A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2209" y="67093"/>
              <a:ext cx="2063116" cy="1547337"/>
            </a:xfrm>
            <a:prstGeom prst="rect">
              <a:avLst/>
            </a:prstGeom>
          </p:spPr>
        </p:pic>
        <p:pic>
          <p:nvPicPr>
            <p:cNvPr id="10" name="Picture 9" descr="A group of people standing on a sidewalk&#10;&#10;Description automatically generated">
              <a:extLst>
                <a:ext uri="{FF2B5EF4-FFF2-40B4-BE49-F238E27FC236}">
                  <a16:creationId xmlns:a16="http://schemas.microsoft.com/office/drawing/2014/main" id="{C00C7C6B-A628-97BC-BE3F-D8AE0EE37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0780" y="3314282"/>
              <a:ext cx="2068353" cy="1551265"/>
            </a:xfrm>
            <a:prstGeom prst="rect">
              <a:avLst/>
            </a:prstGeom>
          </p:spPr>
        </p:pic>
        <p:pic>
          <p:nvPicPr>
            <p:cNvPr id="12" name="Picture 11" descr="A person in a reflective vest talking to a person&#10;&#10;Description automatically generated">
              <a:extLst>
                <a:ext uri="{FF2B5EF4-FFF2-40B4-BE49-F238E27FC236}">
                  <a16:creationId xmlns:a16="http://schemas.microsoft.com/office/drawing/2014/main" id="{83DC460C-33E4-8963-4344-32DA15B09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6972" y="4937876"/>
              <a:ext cx="2068353" cy="1551265"/>
            </a:xfrm>
            <a:prstGeom prst="rect">
              <a:avLst/>
            </a:prstGeom>
          </p:spPr>
        </p:pic>
      </p:grpSp>
      <p:pic>
        <p:nvPicPr>
          <p:cNvPr id="14" name="Picture 13" descr="A person and person posing for a picture&#10;&#10;Description automatically generated">
            <a:extLst>
              <a:ext uri="{FF2B5EF4-FFF2-40B4-BE49-F238E27FC236}">
                <a16:creationId xmlns:a16="http://schemas.microsoft.com/office/drawing/2014/main" id="{298E543F-5DB9-5AD5-3840-6E688F61B656}"/>
              </a:ext>
            </a:extLst>
          </p:cNvPr>
          <p:cNvPicPr>
            <a:picLocks noChangeAspect="1"/>
          </p:cNvPicPr>
          <p:nvPr/>
        </p:nvPicPr>
        <p:blipFill rotWithShape="1">
          <a:blip r:embed="rId6">
            <a:extLst>
              <a:ext uri="{28A0092B-C50C-407E-A947-70E740481C1C}">
                <a14:useLocalDpi xmlns:a14="http://schemas.microsoft.com/office/drawing/2010/main" val="0"/>
              </a:ext>
            </a:extLst>
          </a:blip>
          <a:srcRect l="20116" t="31106" r="13125" b="31224"/>
          <a:stretch/>
        </p:blipFill>
        <p:spPr>
          <a:xfrm>
            <a:off x="9957368" y="1759121"/>
            <a:ext cx="2162003" cy="1626580"/>
          </a:xfrm>
          <a:prstGeom prst="rect">
            <a:avLst/>
          </a:prstGeom>
        </p:spPr>
      </p:pic>
    </p:spTree>
    <p:extLst>
      <p:ext uri="{BB962C8B-B14F-4D97-AF65-F5344CB8AC3E}">
        <p14:creationId xmlns:p14="http://schemas.microsoft.com/office/powerpoint/2010/main" val="3066834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FF2D0-AFC6-CA01-E486-9F00537C7E26}"/>
              </a:ext>
            </a:extLst>
          </p:cNvPr>
          <p:cNvSpPr>
            <a:spLocks noGrp="1"/>
          </p:cNvSpPr>
          <p:nvPr>
            <p:ph type="title"/>
          </p:nvPr>
        </p:nvSpPr>
        <p:spPr/>
        <p:txBody>
          <a:bodyPr/>
          <a:lstStyle/>
          <a:p>
            <a:r>
              <a:rPr lang="en-US" dirty="0"/>
              <a:t>Additional Targeted Outreach</a:t>
            </a:r>
          </a:p>
        </p:txBody>
      </p:sp>
      <p:graphicFrame>
        <p:nvGraphicFramePr>
          <p:cNvPr id="7" name="Content Placeholder 3">
            <a:extLst>
              <a:ext uri="{FF2B5EF4-FFF2-40B4-BE49-F238E27FC236}">
                <a16:creationId xmlns:a16="http://schemas.microsoft.com/office/drawing/2014/main" id="{BD3B895D-EB27-3C6D-DD25-CB94DC47EFED}"/>
              </a:ext>
            </a:extLst>
          </p:cNvPr>
          <p:cNvGraphicFramePr>
            <a:graphicFrameLocks/>
          </p:cNvGraphicFramePr>
          <p:nvPr>
            <p:extLst>
              <p:ext uri="{D42A27DB-BD31-4B8C-83A1-F6EECF244321}">
                <p14:modId xmlns:p14="http://schemas.microsoft.com/office/powerpoint/2010/main" val="3818906970"/>
              </p:ext>
            </p:extLst>
          </p:nvPr>
        </p:nvGraphicFramePr>
        <p:xfrm>
          <a:off x="333525" y="2324525"/>
          <a:ext cx="11524949" cy="3797581"/>
        </p:xfrm>
        <a:graphic>
          <a:graphicData uri="http://schemas.openxmlformats.org/drawingml/2006/table">
            <a:tbl>
              <a:tblPr firstRow="1" firstCol="1" bandRow="1">
                <a:tableStyleId>{5C22544A-7EE6-4342-B048-85BDC9FD1C3A}</a:tableStyleId>
              </a:tblPr>
              <a:tblGrid>
                <a:gridCol w="1181144">
                  <a:extLst>
                    <a:ext uri="{9D8B030D-6E8A-4147-A177-3AD203B41FA5}">
                      <a16:colId xmlns:a16="http://schemas.microsoft.com/office/drawing/2014/main" val="1675446757"/>
                    </a:ext>
                  </a:extLst>
                </a:gridCol>
                <a:gridCol w="1047928">
                  <a:extLst>
                    <a:ext uri="{9D8B030D-6E8A-4147-A177-3AD203B41FA5}">
                      <a16:colId xmlns:a16="http://schemas.microsoft.com/office/drawing/2014/main" val="2100561014"/>
                    </a:ext>
                  </a:extLst>
                </a:gridCol>
                <a:gridCol w="3312065">
                  <a:extLst>
                    <a:ext uri="{9D8B030D-6E8A-4147-A177-3AD203B41FA5}">
                      <a16:colId xmlns:a16="http://schemas.microsoft.com/office/drawing/2014/main" val="2428434048"/>
                    </a:ext>
                  </a:extLst>
                </a:gridCol>
                <a:gridCol w="847189">
                  <a:extLst>
                    <a:ext uri="{9D8B030D-6E8A-4147-A177-3AD203B41FA5}">
                      <a16:colId xmlns:a16="http://schemas.microsoft.com/office/drawing/2014/main" val="195554350"/>
                    </a:ext>
                  </a:extLst>
                </a:gridCol>
                <a:gridCol w="2572533">
                  <a:extLst>
                    <a:ext uri="{9D8B030D-6E8A-4147-A177-3AD203B41FA5}">
                      <a16:colId xmlns:a16="http://schemas.microsoft.com/office/drawing/2014/main" val="1256630249"/>
                    </a:ext>
                  </a:extLst>
                </a:gridCol>
                <a:gridCol w="2564090">
                  <a:extLst>
                    <a:ext uri="{9D8B030D-6E8A-4147-A177-3AD203B41FA5}">
                      <a16:colId xmlns:a16="http://schemas.microsoft.com/office/drawing/2014/main" val="1915425233"/>
                    </a:ext>
                  </a:extLst>
                </a:gridCol>
              </a:tblGrid>
              <a:tr h="407096">
                <a:tc>
                  <a:txBody>
                    <a:bodyPr/>
                    <a:lstStyle/>
                    <a:p>
                      <a:pPr marL="0" marR="0">
                        <a:spcBef>
                          <a:spcPts val="0"/>
                        </a:spcBef>
                        <a:spcAft>
                          <a:spcPts val="0"/>
                        </a:spcAft>
                      </a:pPr>
                      <a:r>
                        <a:rPr lang="en-US" sz="1800" dirty="0">
                          <a:effectLst/>
                          <a:latin typeface="Poppins" panose="00000500000000000000" pitchFamily="2" charset="0"/>
                          <a:cs typeface="Poppins" panose="00000500000000000000" pitchFamily="2" charset="0"/>
                        </a:rPr>
                        <a:t>District</a:t>
                      </a:r>
                      <a:endParaRPr lang="en-US" sz="18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222D55"/>
                    </a:solidFill>
                  </a:tcPr>
                </a:tc>
                <a:tc>
                  <a:txBody>
                    <a:bodyPr/>
                    <a:lstStyle/>
                    <a:p>
                      <a:pPr marL="0" marR="0">
                        <a:spcBef>
                          <a:spcPts val="0"/>
                        </a:spcBef>
                        <a:spcAft>
                          <a:spcPts val="0"/>
                        </a:spcAft>
                      </a:pPr>
                      <a:r>
                        <a:rPr lang="en-US" sz="1800" dirty="0">
                          <a:effectLst/>
                          <a:latin typeface="Poppins" panose="00000500000000000000" pitchFamily="2" charset="0"/>
                          <a:cs typeface="Poppins" panose="00000500000000000000" pitchFamily="2" charset="0"/>
                        </a:rPr>
                        <a:t>City</a:t>
                      </a:r>
                      <a:endParaRPr lang="en-US" sz="18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222D55"/>
                    </a:solidFill>
                  </a:tcPr>
                </a:tc>
                <a:tc>
                  <a:txBody>
                    <a:bodyPr/>
                    <a:lstStyle/>
                    <a:p>
                      <a:pPr marL="0" marR="0">
                        <a:spcBef>
                          <a:spcPts val="0"/>
                        </a:spcBef>
                        <a:spcAft>
                          <a:spcPts val="0"/>
                        </a:spcAft>
                      </a:pPr>
                      <a:r>
                        <a:rPr lang="en-US" sz="1800" dirty="0">
                          <a:effectLst/>
                          <a:latin typeface="Poppins" panose="00000500000000000000" pitchFamily="2" charset="0"/>
                          <a:cs typeface="Poppins" panose="00000500000000000000" pitchFamily="2" charset="0"/>
                        </a:rPr>
                        <a:t>Location</a:t>
                      </a:r>
                      <a:endParaRPr lang="en-US" sz="18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222D55"/>
                    </a:solidFill>
                  </a:tcPr>
                </a:tc>
                <a:tc>
                  <a:txBody>
                    <a:bodyPr/>
                    <a:lstStyle/>
                    <a:p>
                      <a:pPr marL="0" marR="0" algn="ctr">
                        <a:spcBef>
                          <a:spcPts val="0"/>
                        </a:spcBef>
                        <a:spcAft>
                          <a:spcPts val="0"/>
                        </a:spcAft>
                      </a:pPr>
                      <a:r>
                        <a:rPr lang="en-US" sz="1800" dirty="0">
                          <a:effectLst/>
                          <a:latin typeface="Poppins" panose="00000500000000000000" pitchFamily="2" charset="0"/>
                          <a:cs typeface="Poppins" panose="00000500000000000000" pitchFamily="2" charset="0"/>
                        </a:rPr>
                        <a:t>Date</a:t>
                      </a:r>
                      <a:endParaRPr lang="en-US" sz="18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222D55"/>
                    </a:solidFill>
                  </a:tcPr>
                </a:tc>
                <a:tc>
                  <a:txBody>
                    <a:bodyPr/>
                    <a:lstStyle/>
                    <a:p>
                      <a:pPr marL="0" marR="0" algn="ctr">
                        <a:spcBef>
                          <a:spcPts val="0"/>
                        </a:spcBef>
                        <a:spcAft>
                          <a:spcPts val="0"/>
                        </a:spcAft>
                      </a:pPr>
                      <a:r>
                        <a:rPr lang="en-US" sz="1800" dirty="0">
                          <a:effectLst/>
                          <a:latin typeface="Poppins" panose="00000500000000000000" pitchFamily="2" charset="0"/>
                          <a:cs typeface="Poppins" panose="00000500000000000000" pitchFamily="2" charset="0"/>
                        </a:rPr>
                        <a:t>Attendees</a:t>
                      </a:r>
                      <a:endParaRPr lang="en-US" sz="18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rgbClr val="222D55"/>
                    </a:solidFill>
                  </a:tcPr>
                </a:tc>
                <a:tc>
                  <a:txBody>
                    <a:bodyPr/>
                    <a:lstStyle/>
                    <a:p>
                      <a:pPr marL="0" marR="0" algn="ctr">
                        <a:spcBef>
                          <a:spcPts val="0"/>
                        </a:spcBef>
                        <a:spcAft>
                          <a:spcPts val="0"/>
                        </a:spcAft>
                      </a:pPr>
                      <a:r>
                        <a:rPr lang="en-US" sz="1800" dirty="0">
                          <a:effectLst/>
                          <a:latin typeface="Poppins" panose="00000500000000000000" pitchFamily="2" charset="0"/>
                          <a:cs typeface="Poppins" panose="00000500000000000000" pitchFamily="2" charset="0"/>
                        </a:rPr>
                        <a:t>Postcards/Survey Link distributed</a:t>
                      </a:r>
                      <a:endParaRPr lang="en-US" sz="1800" dirty="0">
                        <a:effectLst/>
                        <a:latin typeface="Poppins" panose="00000500000000000000" pitchFamily="2" charset="0"/>
                        <a:ea typeface="Calibri" panose="020F0502020204030204" pitchFamily="34" charset="0"/>
                        <a:cs typeface="Poppins" panose="00000500000000000000" pitchFamily="2" charset="0"/>
                      </a:endParaRPr>
                    </a:p>
                  </a:txBody>
                  <a:tcPr marL="0" marR="0" marT="0" marB="0" anchor="ctr">
                    <a:solidFill>
                      <a:srgbClr val="222D55"/>
                    </a:solidFill>
                  </a:tcPr>
                </a:tc>
                <a:extLst>
                  <a:ext uri="{0D108BD9-81ED-4DB2-BD59-A6C34878D82A}">
                    <a16:rowId xmlns:a16="http://schemas.microsoft.com/office/drawing/2014/main" val="785027670"/>
                  </a:ext>
                </a:extLst>
              </a:tr>
              <a:tr h="516108">
                <a:tc>
                  <a:txBody>
                    <a:bodyPr/>
                    <a:lstStyle/>
                    <a:p>
                      <a:pPr marL="0" marR="0">
                        <a:spcBef>
                          <a:spcPts val="0"/>
                        </a:spcBef>
                        <a:spcAft>
                          <a:spcPts val="0"/>
                        </a:spcAft>
                      </a:pPr>
                      <a:endParaRPr lang="en-US" sz="18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68B7E6"/>
                    </a:solidFill>
                  </a:tcPr>
                </a:tc>
                <a:tc>
                  <a:txBody>
                    <a:bodyPr/>
                    <a:lstStyle/>
                    <a:p>
                      <a:pPr marL="0" marR="0" algn="l">
                        <a:spcBef>
                          <a:spcPts val="0"/>
                        </a:spcBef>
                        <a:spcAft>
                          <a:spcPts val="0"/>
                        </a:spcAft>
                      </a:pPr>
                      <a:endParaRPr lang="en-US" sz="18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algn="l"/>
                      <a:r>
                        <a:rPr lang="en-US" dirty="0">
                          <a:latin typeface="Poppins" panose="00000500000000000000" pitchFamily="2" charset="0"/>
                          <a:cs typeface="Poppins" panose="00000500000000000000" pitchFamily="2" charset="0"/>
                        </a:rPr>
                        <a:t>Illinois Statewide Metropolitan Planning Organization Meeting</a:t>
                      </a: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6/6</a:t>
                      </a: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43 attendees (14 of 16 MPOs)</a:t>
                      </a:r>
                    </a:p>
                  </a:txBody>
                  <a:tcPr>
                    <a:solidFill>
                      <a:schemeClr val="bg2"/>
                    </a:solidFill>
                  </a:tcPr>
                </a:tc>
                <a:tc>
                  <a:txBody>
                    <a:bodyPr/>
                    <a:lstStyle/>
                    <a:p>
                      <a:pPr algn="l"/>
                      <a:endParaRPr lang="en-US" dirty="0">
                        <a:latin typeface="Poppins" panose="00000500000000000000" pitchFamily="2" charset="0"/>
                        <a:cs typeface="Poppins" panose="00000500000000000000" pitchFamily="2" charset="0"/>
                      </a:endParaRPr>
                    </a:p>
                  </a:txBody>
                  <a:tcPr>
                    <a:solidFill>
                      <a:schemeClr val="bg2"/>
                    </a:solidFill>
                  </a:tcPr>
                </a:tc>
                <a:extLst>
                  <a:ext uri="{0D108BD9-81ED-4DB2-BD59-A6C34878D82A}">
                    <a16:rowId xmlns:a16="http://schemas.microsoft.com/office/drawing/2014/main" val="3833703631"/>
                  </a:ext>
                </a:extLst>
              </a:tr>
              <a:tr h="406472">
                <a:tc>
                  <a:txBody>
                    <a:bodyPr/>
                    <a:lstStyle/>
                    <a:p>
                      <a:pPr marL="0" marR="0">
                        <a:spcBef>
                          <a:spcPts val="0"/>
                        </a:spcBef>
                        <a:spcAft>
                          <a:spcPts val="0"/>
                        </a:spcAft>
                      </a:pPr>
                      <a:endParaRPr lang="en-US" sz="18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rgbClr val="68B7E6"/>
                    </a:solidFill>
                  </a:tcPr>
                </a:tc>
                <a:tc>
                  <a:txBody>
                    <a:bodyPr/>
                    <a:lstStyle/>
                    <a:p>
                      <a:pPr marL="0" marR="0" algn="l">
                        <a:spcBef>
                          <a:spcPts val="0"/>
                        </a:spcBef>
                        <a:spcAft>
                          <a:spcPts val="0"/>
                        </a:spcAft>
                      </a:pPr>
                      <a:endParaRPr lang="en-US" sz="1800" dirty="0">
                        <a:effectLst/>
                        <a:latin typeface="Poppins" panose="00000500000000000000" pitchFamily="2" charset="0"/>
                        <a:ea typeface="Calibri" panose="020F0502020204030204" pitchFamily="34" charset="0"/>
                        <a:cs typeface="Poppins" panose="00000500000000000000" pitchFamily="2" charset="0"/>
                      </a:endParaRPr>
                    </a:p>
                  </a:txBody>
                  <a:tcPr marL="68580" marR="68580" marT="0" marB="0" anchor="ctr">
                    <a:solidFill>
                      <a:schemeClr val="bg2"/>
                    </a:solidFill>
                  </a:tcPr>
                </a:tc>
                <a:tc>
                  <a:txBody>
                    <a:bodyPr/>
                    <a:lstStyle/>
                    <a:p>
                      <a:pPr algn="l"/>
                      <a:r>
                        <a:rPr lang="en-US" dirty="0">
                          <a:latin typeface="Poppins" panose="00000500000000000000" pitchFamily="2" charset="0"/>
                          <a:cs typeface="Poppins" panose="00000500000000000000" pitchFamily="2" charset="0"/>
                        </a:rPr>
                        <a:t>SUMC Booth at Conference</a:t>
                      </a: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5/3</a:t>
                      </a: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~150 booth visitors</a:t>
                      </a: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150</a:t>
                      </a:r>
                    </a:p>
                  </a:txBody>
                  <a:tcPr>
                    <a:solidFill>
                      <a:schemeClr val="bg2"/>
                    </a:solidFill>
                  </a:tcPr>
                </a:tc>
                <a:extLst>
                  <a:ext uri="{0D108BD9-81ED-4DB2-BD59-A6C34878D82A}">
                    <a16:rowId xmlns:a16="http://schemas.microsoft.com/office/drawing/2014/main" val="3390648295"/>
                  </a:ext>
                </a:extLst>
              </a:tr>
              <a:tr h="607197">
                <a:tc>
                  <a:txBody>
                    <a:bodyPr/>
                    <a:lstStyle/>
                    <a:p>
                      <a:pPr marL="0" marR="0">
                        <a:spcBef>
                          <a:spcPts val="0"/>
                        </a:spcBef>
                        <a:spcAft>
                          <a:spcPts val="0"/>
                        </a:spcAft>
                      </a:pPr>
                      <a:r>
                        <a:rPr lang="en-US" sz="1800" dirty="0">
                          <a:effectLst/>
                          <a:latin typeface="Poppins" panose="00000500000000000000" pitchFamily="2" charset="0"/>
                          <a:ea typeface="Calibri" panose="020F0502020204030204" pitchFamily="34" charset="0"/>
                          <a:cs typeface="Poppins" panose="00000500000000000000" pitchFamily="2" charset="0"/>
                        </a:rPr>
                        <a:t>2</a:t>
                      </a:r>
                    </a:p>
                  </a:txBody>
                  <a:tcPr marL="68580" marR="68580" marT="0" marB="0" anchor="ctr">
                    <a:solidFill>
                      <a:srgbClr val="68B7E6"/>
                    </a:solidFill>
                  </a:tcPr>
                </a:tc>
                <a:tc>
                  <a:txBody>
                    <a:bodyPr/>
                    <a:lstStyle/>
                    <a:p>
                      <a:pPr marL="0" marR="0" algn="l">
                        <a:spcBef>
                          <a:spcPts val="0"/>
                        </a:spcBef>
                        <a:spcAft>
                          <a:spcPts val="0"/>
                        </a:spcAft>
                      </a:pPr>
                      <a:r>
                        <a:rPr lang="en-US" sz="1800" dirty="0">
                          <a:effectLst/>
                          <a:latin typeface="Poppins" panose="00000500000000000000" pitchFamily="2" charset="0"/>
                          <a:ea typeface="Calibri" panose="020F0502020204030204" pitchFamily="34" charset="0"/>
                          <a:cs typeface="Poppins" panose="00000500000000000000" pitchFamily="2" charset="0"/>
                        </a:rPr>
                        <a:t>East Moline</a:t>
                      </a:r>
                    </a:p>
                  </a:txBody>
                  <a:tcPr marL="68580" marR="68580" marT="0" marB="0" anchor="ctr">
                    <a:solidFill>
                      <a:schemeClr val="bg2"/>
                    </a:solidFill>
                  </a:tcPr>
                </a:tc>
                <a:tc>
                  <a:txBody>
                    <a:bodyPr/>
                    <a:lstStyle/>
                    <a:p>
                      <a:pPr algn="l"/>
                      <a:r>
                        <a:rPr lang="en-US" dirty="0">
                          <a:latin typeface="Poppins" panose="00000500000000000000" pitchFamily="2" charset="0"/>
                          <a:cs typeface="Poppins" panose="00000500000000000000" pitchFamily="2" charset="0"/>
                        </a:rPr>
                        <a:t>Quad Cities Marathon Club</a:t>
                      </a: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10/26</a:t>
                      </a:r>
                    </a:p>
                  </a:txBody>
                  <a:tcPr>
                    <a:solidFill>
                      <a:schemeClr val="bg2"/>
                    </a:solidFill>
                  </a:tcPr>
                </a:tc>
                <a:tc>
                  <a:txBody>
                    <a:bodyPr/>
                    <a:lstStyle/>
                    <a:p>
                      <a:pPr algn="l"/>
                      <a:endParaRPr lang="en-US" dirty="0">
                        <a:latin typeface="Poppins" panose="00000500000000000000" pitchFamily="2" charset="0"/>
                        <a:cs typeface="Poppins" panose="00000500000000000000" pitchFamily="2" charset="0"/>
                      </a:endParaRP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100</a:t>
                      </a:r>
                    </a:p>
                  </a:txBody>
                  <a:tcPr>
                    <a:solidFill>
                      <a:schemeClr val="bg2"/>
                    </a:solidFill>
                  </a:tcPr>
                </a:tc>
                <a:extLst>
                  <a:ext uri="{0D108BD9-81ED-4DB2-BD59-A6C34878D82A}">
                    <a16:rowId xmlns:a16="http://schemas.microsoft.com/office/drawing/2014/main" val="1024222918"/>
                  </a:ext>
                </a:extLst>
              </a:tr>
              <a:tr h="406472">
                <a:tc>
                  <a:txBody>
                    <a:bodyPr/>
                    <a:lstStyle/>
                    <a:p>
                      <a:pPr marL="0" marR="0">
                        <a:spcBef>
                          <a:spcPts val="0"/>
                        </a:spcBef>
                        <a:spcAft>
                          <a:spcPts val="0"/>
                        </a:spcAft>
                      </a:pPr>
                      <a:r>
                        <a:rPr lang="en-US" sz="1800" dirty="0">
                          <a:effectLst/>
                          <a:latin typeface="Poppins" panose="00000500000000000000" pitchFamily="2" charset="0"/>
                          <a:ea typeface="Calibri" panose="020F0502020204030204" pitchFamily="34" charset="0"/>
                          <a:cs typeface="Poppins" panose="00000500000000000000" pitchFamily="2" charset="0"/>
                        </a:rPr>
                        <a:t>2</a:t>
                      </a:r>
                    </a:p>
                  </a:txBody>
                  <a:tcPr marL="68580" marR="68580" marT="0" marB="0" anchor="ctr">
                    <a:solidFill>
                      <a:srgbClr val="68B7E6"/>
                    </a:solidFill>
                  </a:tcPr>
                </a:tc>
                <a:tc>
                  <a:txBody>
                    <a:bodyPr/>
                    <a:lstStyle/>
                    <a:p>
                      <a:pPr marL="0" marR="0" algn="l">
                        <a:spcBef>
                          <a:spcPts val="0"/>
                        </a:spcBef>
                        <a:spcAft>
                          <a:spcPts val="0"/>
                        </a:spcAft>
                      </a:pPr>
                      <a:r>
                        <a:rPr lang="en-US" sz="1800" dirty="0">
                          <a:effectLst/>
                          <a:latin typeface="Poppins" panose="00000500000000000000" pitchFamily="2" charset="0"/>
                          <a:ea typeface="Calibri" panose="020F0502020204030204" pitchFamily="34" charset="0"/>
                          <a:cs typeface="Poppins" panose="00000500000000000000" pitchFamily="2" charset="0"/>
                        </a:rPr>
                        <a:t>Moline</a:t>
                      </a:r>
                    </a:p>
                  </a:txBody>
                  <a:tcPr marL="68580" marR="68580" marT="0" marB="0" anchor="ctr">
                    <a:solidFill>
                      <a:schemeClr val="bg2"/>
                    </a:solidFill>
                  </a:tcPr>
                </a:tc>
                <a:tc>
                  <a:txBody>
                    <a:bodyPr/>
                    <a:lstStyle/>
                    <a:p>
                      <a:pPr algn="l"/>
                      <a:r>
                        <a:rPr lang="en-US" dirty="0">
                          <a:latin typeface="Poppins" panose="00000500000000000000" pitchFamily="2" charset="0"/>
                          <a:cs typeface="Poppins" panose="00000500000000000000" pitchFamily="2" charset="0"/>
                        </a:rPr>
                        <a:t>Quad Cities Bicycle Club</a:t>
                      </a: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10/26</a:t>
                      </a:r>
                    </a:p>
                  </a:txBody>
                  <a:tcPr>
                    <a:solidFill>
                      <a:schemeClr val="bg2"/>
                    </a:solidFill>
                  </a:tcPr>
                </a:tc>
                <a:tc>
                  <a:txBody>
                    <a:bodyPr/>
                    <a:lstStyle/>
                    <a:p>
                      <a:pPr algn="l"/>
                      <a:endParaRPr lang="en-US" dirty="0">
                        <a:latin typeface="Poppins" panose="00000500000000000000" pitchFamily="2" charset="0"/>
                        <a:cs typeface="Poppins" panose="00000500000000000000" pitchFamily="2" charset="0"/>
                      </a:endParaRP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2,000</a:t>
                      </a:r>
                    </a:p>
                  </a:txBody>
                  <a:tcPr>
                    <a:solidFill>
                      <a:schemeClr val="bg2"/>
                    </a:solidFill>
                  </a:tcPr>
                </a:tc>
                <a:extLst>
                  <a:ext uri="{0D108BD9-81ED-4DB2-BD59-A6C34878D82A}">
                    <a16:rowId xmlns:a16="http://schemas.microsoft.com/office/drawing/2014/main" val="3456195191"/>
                  </a:ext>
                </a:extLst>
              </a:tr>
              <a:tr h="499051">
                <a:tc>
                  <a:txBody>
                    <a:bodyPr/>
                    <a:lstStyle/>
                    <a:p>
                      <a:pPr marL="0" marR="0">
                        <a:spcBef>
                          <a:spcPts val="0"/>
                        </a:spcBef>
                        <a:spcAft>
                          <a:spcPts val="0"/>
                        </a:spcAft>
                      </a:pPr>
                      <a:r>
                        <a:rPr lang="en-US" sz="1800" dirty="0">
                          <a:effectLst/>
                          <a:latin typeface="Poppins" panose="00000500000000000000" pitchFamily="2" charset="0"/>
                          <a:ea typeface="Calibri" panose="020F0502020204030204" pitchFamily="34" charset="0"/>
                          <a:cs typeface="Poppins" panose="00000500000000000000" pitchFamily="2" charset="0"/>
                        </a:rPr>
                        <a:t>6</a:t>
                      </a:r>
                    </a:p>
                  </a:txBody>
                  <a:tcPr marL="68580" marR="68580" marT="0" marB="0" anchor="ctr">
                    <a:solidFill>
                      <a:srgbClr val="68B7E6"/>
                    </a:solidFill>
                  </a:tcPr>
                </a:tc>
                <a:tc>
                  <a:txBody>
                    <a:bodyPr/>
                    <a:lstStyle/>
                    <a:p>
                      <a:pPr marL="0" marR="0" algn="l">
                        <a:spcBef>
                          <a:spcPts val="0"/>
                        </a:spcBef>
                        <a:spcAft>
                          <a:spcPts val="0"/>
                        </a:spcAft>
                      </a:pPr>
                      <a:r>
                        <a:rPr lang="en-US" sz="1800" dirty="0">
                          <a:effectLst/>
                          <a:latin typeface="Poppins" panose="00000500000000000000" pitchFamily="2" charset="0"/>
                          <a:ea typeface="Calibri" panose="020F0502020204030204" pitchFamily="34" charset="0"/>
                          <a:cs typeface="Poppins" panose="00000500000000000000" pitchFamily="2" charset="0"/>
                        </a:rPr>
                        <a:t>Quincy</a:t>
                      </a:r>
                    </a:p>
                  </a:txBody>
                  <a:tcPr marL="68580" marR="68580" marT="0" marB="0" anchor="ctr">
                    <a:solidFill>
                      <a:schemeClr val="bg2"/>
                    </a:solidFill>
                  </a:tcPr>
                </a:tc>
                <a:tc>
                  <a:txBody>
                    <a:bodyPr/>
                    <a:lstStyle/>
                    <a:p>
                      <a:pPr algn="l"/>
                      <a:r>
                        <a:rPr lang="en-US" dirty="0">
                          <a:latin typeface="Poppins" panose="00000500000000000000" pitchFamily="2" charset="0"/>
                          <a:cs typeface="Poppins" panose="00000500000000000000" pitchFamily="2" charset="0"/>
                        </a:rPr>
                        <a:t>Quincy Transit Public Meeting</a:t>
                      </a: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10/26</a:t>
                      </a: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50</a:t>
                      </a:r>
                    </a:p>
                  </a:txBody>
                  <a:tcPr>
                    <a:solidFill>
                      <a:schemeClr val="bg2"/>
                    </a:solidFill>
                  </a:tcPr>
                </a:tc>
                <a:tc>
                  <a:txBody>
                    <a:bodyPr/>
                    <a:lstStyle/>
                    <a:p>
                      <a:pPr algn="l"/>
                      <a:r>
                        <a:rPr lang="en-US" dirty="0">
                          <a:latin typeface="Poppins" panose="00000500000000000000" pitchFamily="2" charset="0"/>
                          <a:cs typeface="Poppins" panose="00000500000000000000" pitchFamily="2" charset="0"/>
                        </a:rPr>
                        <a:t>50</a:t>
                      </a:r>
                    </a:p>
                  </a:txBody>
                  <a:tcPr>
                    <a:solidFill>
                      <a:schemeClr val="bg2"/>
                    </a:solidFill>
                  </a:tcPr>
                </a:tc>
                <a:extLst>
                  <a:ext uri="{0D108BD9-81ED-4DB2-BD59-A6C34878D82A}">
                    <a16:rowId xmlns:a16="http://schemas.microsoft.com/office/drawing/2014/main" val="1852396199"/>
                  </a:ext>
                </a:extLst>
              </a:tr>
              <a:tr h="203548">
                <a:tc gridSpan="4">
                  <a:txBody>
                    <a:bodyPr/>
                    <a:lstStyle/>
                    <a:p>
                      <a:pPr marL="0" marR="0" algn="r">
                        <a:spcBef>
                          <a:spcPts val="0"/>
                        </a:spcBef>
                        <a:spcAft>
                          <a:spcPts val="0"/>
                        </a:spcAft>
                      </a:pPr>
                      <a:r>
                        <a:rPr lang="en-US" sz="1800" b="1" dirty="0">
                          <a:effectLst/>
                          <a:latin typeface="Poppins" panose="00000500000000000000" pitchFamily="2" charset="0"/>
                          <a:cs typeface="Poppins" panose="00000500000000000000" pitchFamily="2" charset="0"/>
                        </a:rPr>
                        <a:t>Totals</a:t>
                      </a:r>
                    </a:p>
                  </a:txBody>
                  <a:tcPr marL="68580" marR="68580" marT="0" marB="0" anchor="ctr">
                    <a:solidFill>
                      <a:srgbClr val="222D55"/>
                    </a:solidFill>
                  </a:tcPr>
                </a:tc>
                <a:tc hMerge="1">
                  <a:txBody>
                    <a:bodyPr/>
                    <a:lstStyle/>
                    <a:p>
                      <a:pPr marL="0" marR="0">
                        <a:spcBef>
                          <a:spcPts val="0"/>
                        </a:spcBef>
                        <a:spcAft>
                          <a:spcPts val="0"/>
                        </a:spcAft>
                      </a:pPr>
                      <a:endParaRPr lang="en-US" sz="1600" b="1" dirty="0">
                        <a:effectLst/>
                        <a:latin typeface="Calibri" panose="020F0502020204030204" pitchFamily="34" charset="0"/>
                        <a:ea typeface="Calibri" panose="020F0502020204030204" pitchFamily="34" charset="0"/>
                      </a:endParaRPr>
                    </a:p>
                  </a:txBody>
                  <a:tcPr marL="68580" marR="68580" marT="0" marB="0" anchor="ctr">
                    <a:solidFill>
                      <a:schemeClr val="accent5"/>
                    </a:solidFill>
                  </a:tcPr>
                </a:tc>
                <a:tc hMerge="1">
                  <a:txBody>
                    <a:bodyPr/>
                    <a:lstStyle/>
                    <a:p>
                      <a:pPr marL="0" marR="0">
                        <a:spcBef>
                          <a:spcPts val="0"/>
                        </a:spcBef>
                        <a:spcAft>
                          <a:spcPts val="0"/>
                        </a:spcAft>
                      </a:pPr>
                      <a:endParaRPr lang="en-US" sz="1600" b="1" dirty="0">
                        <a:effectLst/>
                        <a:latin typeface="Calibri" panose="020F0502020204030204" pitchFamily="34" charset="0"/>
                        <a:ea typeface="Calibri" panose="020F0502020204030204" pitchFamily="34" charset="0"/>
                      </a:endParaRPr>
                    </a:p>
                  </a:txBody>
                  <a:tcPr marL="68580" marR="68580" marT="0" marB="0" anchor="ctr">
                    <a:solidFill>
                      <a:schemeClr val="accent5"/>
                    </a:solidFill>
                  </a:tcPr>
                </a:tc>
                <a:tc hMerge="1">
                  <a:txBody>
                    <a:bodyPr/>
                    <a:lstStyle/>
                    <a:p>
                      <a:pPr marL="0" marR="0" algn="ctr">
                        <a:spcBef>
                          <a:spcPts val="0"/>
                        </a:spcBef>
                        <a:spcAft>
                          <a:spcPts val="0"/>
                        </a:spcAft>
                      </a:pPr>
                      <a:r>
                        <a:rPr lang="en-US" sz="1600" b="1" dirty="0">
                          <a:effectLst/>
                          <a:latin typeface="Calibri" panose="020F0502020204030204" pitchFamily="34" charset="0"/>
                          <a:ea typeface="Calibri" panose="020F0502020204030204" pitchFamily="34" charset="0"/>
                        </a:rPr>
                        <a:t>Total</a:t>
                      </a:r>
                    </a:p>
                  </a:txBody>
                  <a:tcPr marL="68580" marR="68580" marT="0" marB="0" anchor="ctr">
                    <a:solidFill>
                      <a:schemeClr val="accent5"/>
                    </a:solidFill>
                  </a:tcPr>
                </a:tc>
                <a:tc>
                  <a:txBody>
                    <a:bodyPr/>
                    <a:lstStyle/>
                    <a:p>
                      <a:pPr marL="0" marR="0" algn="ctr">
                        <a:spcBef>
                          <a:spcPts val="0"/>
                        </a:spcBef>
                        <a:spcAft>
                          <a:spcPts val="0"/>
                        </a:spcAft>
                      </a:pPr>
                      <a:r>
                        <a:rPr lang="en-US" sz="18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243</a:t>
                      </a:r>
                    </a:p>
                  </a:txBody>
                  <a:tcPr marL="0" marR="0" marT="0" marB="0" anchor="ctr">
                    <a:solidFill>
                      <a:srgbClr val="222D55"/>
                    </a:solidFill>
                  </a:tcPr>
                </a:tc>
                <a:tc>
                  <a:txBody>
                    <a:bodyPr/>
                    <a:lstStyle/>
                    <a:p>
                      <a:pPr marL="0" marR="0" algn="ctr">
                        <a:spcBef>
                          <a:spcPts val="0"/>
                        </a:spcBef>
                        <a:spcAft>
                          <a:spcPts val="0"/>
                        </a:spcAft>
                      </a:pPr>
                      <a:r>
                        <a:rPr lang="en-US" sz="18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2,300</a:t>
                      </a:r>
                    </a:p>
                  </a:txBody>
                  <a:tcPr marL="0" marR="0" marT="0" marB="0" anchor="ctr">
                    <a:solidFill>
                      <a:srgbClr val="222D55"/>
                    </a:solidFill>
                  </a:tcPr>
                </a:tc>
                <a:extLst>
                  <a:ext uri="{0D108BD9-81ED-4DB2-BD59-A6C34878D82A}">
                    <a16:rowId xmlns:a16="http://schemas.microsoft.com/office/drawing/2014/main" val="2153847481"/>
                  </a:ext>
                </a:extLst>
              </a:tr>
            </a:tbl>
          </a:graphicData>
        </a:graphic>
      </p:graphicFrame>
    </p:spTree>
    <p:extLst>
      <p:ext uri="{BB962C8B-B14F-4D97-AF65-F5344CB8AC3E}">
        <p14:creationId xmlns:p14="http://schemas.microsoft.com/office/powerpoint/2010/main" val="3902303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FF2D0-AFC6-CA01-E486-9F00537C7E26}"/>
              </a:ext>
            </a:extLst>
          </p:cNvPr>
          <p:cNvSpPr>
            <a:spLocks noGrp="1"/>
          </p:cNvSpPr>
          <p:nvPr>
            <p:ph type="title"/>
          </p:nvPr>
        </p:nvSpPr>
        <p:spPr/>
        <p:txBody>
          <a:bodyPr/>
          <a:lstStyle/>
          <a:p>
            <a:r>
              <a:rPr lang="en-US" dirty="0"/>
              <a:t>Targeted Outreach</a:t>
            </a:r>
          </a:p>
        </p:txBody>
      </p:sp>
      <p:pic>
        <p:nvPicPr>
          <p:cNvPr id="9" name="Content Placeholder 8" descr="A person in a vest and hat standing next to a person&#10;&#10;Description automatically generated">
            <a:extLst>
              <a:ext uri="{FF2B5EF4-FFF2-40B4-BE49-F238E27FC236}">
                <a16:creationId xmlns:a16="http://schemas.microsoft.com/office/drawing/2014/main" id="{4AE22331-9376-1CFD-FB93-C1D3D8A5865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613" r="36175"/>
          <a:stretch/>
        </p:blipFill>
        <p:spPr>
          <a:xfrm rot="5400000">
            <a:off x="10231663" y="-203219"/>
            <a:ext cx="1617397" cy="2158022"/>
          </a:xfrm>
        </p:spPr>
      </p:pic>
      <p:pic>
        <p:nvPicPr>
          <p:cNvPr id="14" name="Picture 13" descr="A person on a bicycle next to a person standing next to a sign&#10;&#10;Description automatically generated">
            <a:extLst>
              <a:ext uri="{FF2B5EF4-FFF2-40B4-BE49-F238E27FC236}">
                <a16:creationId xmlns:a16="http://schemas.microsoft.com/office/drawing/2014/main" id="{EB387487-8231-6785-1D01-2A6AEF84271B}"/>
              </a:ext>
            </a:extLst>
          </p:cNvPr>
          <p:cNvPicPr>
            <a:picLocks noChangeAspect="1"/>
          </p:cNvPicPr>
          <p:nvPr/>
        </p:nvPicPr>
        <p:blipFill rotWithShape="1">
          <a:blip r:embed="rId4">
            <a:extLst>
              <a:ext uri="{28A0092B-C50C-407E-A947-70E740481C1C}">
                <a14:useLocalDpi xmlns:a14="http://schemas.microsoft.com/office/drawing/2010/main" val="0"/>
              </a:ext>
            </a:extLst>
          </a:blip>
          <a:srcRect l="27693" t="19243" r="-1" b="8450"/>
          <a:stretch/>
        </p:blipFill>
        <p:spPr>
          <a:xfrm>
            <a:off x="9961349" y="1764199"/>
            <a:ext cx="2158023" cy="1618517"/>
          </a:xfrm>
          <a:prstGeom prst="rect">
            <a:avLst/>
          </a:prstGeom>
        </p:spPr>
      </p:pic>
      <p:pic>
        <p:nvPicPr>
          <p:cNvPr id="20" name="Picture 19" descr="A group of people standing on a sidewalk&#10;&#10;Description automatically generated">
            <a:extLst>
              <a:ext uri="{FF2B5EF4-FFF2-40B4-BE49-F238E27FC236}">
                <a16:creationId xmlns:a16="http://schemas.microsoft.com/office/drawing/2014/main" id="{CDD71DE0-10AF-9CD4-7FB5-99388B5FAAF9}"/>
              </a:ext>
            </a:extLst>
          </p:cNvPr>
          <p:cNvPicPr>
            <a:picLocks noChangeAspect="1"/>
          </p:cNvPicPr>
          <p:nvPr/>
        </p:nvPicPr>
        <p:blipFill rotWithShape="1">
          <a:blip r:embed="rId5">
            <a:extLst>
              <a:ext uri="{28A0092B-C50C-407E-A947-70E740481C1C}">
                <a14:useLocalDpi xmlns:a14="http://schemas.microsoft.com/office/drawing/2010/main" val="0"/>
              </a:ext>
            </a:extLst>
          </a:blip>
          <a:srcRect l="19826" t="28620" r="8793"/>
          <a:stretch/>
        </p:blipFill>
        <p:spPr>
          <a:xfrm>
            <a:off x="9954577" y="5156317"/>
            <a:ext cx="2164793" cy="1623595"/>
          </a:xfrm>
          <a:prstGeom prst="rect">
            <a:avLst/>
          </a:prstGeom>
        </p:spPr>
      </p:pic>
      <p:sp>
        <p:nvSpPr>
          <p:cNvPr id="22" name="Content Placeholder 2">
            <a:extLst>
              <a:ext uri="{FF2B5EF4-FFF2-40B4-BE49-F238E27FC236}">
                <a16:creationId xmlns:a16="http://schemas.microsoft.com/office/drawing/2014/main" id="{8DF586CF-4A7F-4CAD-C842-32BD4D42A845}"/>
              </a:ext>
            </a:extLst>
          </p:cNvPr>
          <p:cNvSpPr txBox="1">
            <a:spLocks/>
          </p:cNvSpPr>
          <p:nvPr/>
        </p:nvSpPr>
        <p:spPr>
          <a:xfrm>
            <a:off x="685800" y="2342091"/>
            <a:ext cx="8949267" cy="41264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Poppins" panose="00000500000000000000" pitchFamily="2" charset="0"/>
                <a:cs typeface="Poppins" panose="00000500000000000000" pitchFamily="2" charset="0"/>
              </a:rPr>
              <a:t>Highlights:</a:t>
            </a:r>
          </a:p>
          <a:p>
            <a:r>
              <a:rPr lang="en-US" sz="2400" b="1" dirty="0">
                <a:latin typeface="Poppins" panose="00000500000000000000" pitchFamily="2" charset="0"/>
                <a:cs typeface="Poppins" panose="00000500000000000000" pitchFamily="2" charset="0"/>
              </a:rPr>
              <a:t>Chicago: </a:t>
            </a:r>
            <a:r>
              <a:rPr lang="en-US" sz="2400" dirty="0">
                <a:latin typeface="Poppins" panose="00000500000000000000" pitchFamily="2" charset="0"/>
                <a:cs typeface="Poppins" panose="00000500000000000000" pitchFamily="2" charset="0"/>
              </a:rPr>
              <a:t>Support from the Coalition for a Better Chinese American Community (CBCAC), who offered their Corridor Ambassadors to support efforts in Chinatown and provide translation service</a:t>
            </a:r>
          </a:p>
          <a:p>
            <a:pPr marL="0" indent="0">
              <a:buNone/>
            </a:pPr>
            <a:endParaRPr lang="en-US" sz="2400" dirty="0">
              <a:latin typeface="Poppins" panose="00000500000000000000" pitchFamily="2" charset="0"/>
              <a:cs typeface="Poppins" panose="00000500000000000000" pitchFamily="2" charset="0"/>
            </a:endParaRPr>
          </a:p>
          <a:p>
            <a:r>
              <a:rPr lang="en-US" sz="2400" b="1" dirty="0">
                <a:latin typeface="Poppins" panose="00000500000000000000" pitchFamily="2" charset="0"/>
                <a:cs typeface="Poppins" panose="00000500000000000000" pitchFamily="2" charset="0"/>
              </a:rPr>
              <a:t>Peoria:</a:t>
            </a:r>
            <a:r>
              <a:rPr lang="en-US" sz="2400" dirty="0">
                <a:latin typeface="Poppins" panose="00000500000000000000" pitchFamily="2" charset="0"/>
                <a:cs typeface="Poppins" panose="00000500000000000000" pitchFamily="2" charset="0"/>
              </a:rPr>
              <a:t> Tri-County RPC offered staffing support to conduct outreach efforts, distributed flyers and collected surveys at their regional active transportation plan meeting</a:t>
            </a:r>
          </a:p>
        </p:txBody>
      </p:sp>
      <p:pic>
        <p:nvPicPr>
          <p:cNvPr id="26" name="Picture 25" descr="A person holding a box on a street&#10;&#10;Description automatically generated">
            <a:extLst>
              <a:ext uri="{FF2B5EF4-FFF2-40B4-BE49-F238E27FC236}">
                <a16:creationId xmlns:a16="http://schemas.microsoft.com/office/drawing/2014/main" id="{1D9B5273-CF47-470D-CE92-7F184FBE2BA6}"/>
              </a:ext>
            </a:extLst>
          </p:cNvPr>
          <p:cNvPicPr>
            <a:picLocks noChangeAspect="1"/>
          </p:cNvPicPr>
          <p:nvPr/>
        </p:nvPicPr>
        <p:blipFill rotWithShape="1">
          <a:blip r:embed="rId6">
            <a:extLst>
              <a:ext uri="{28A0092B-C50C-407E-A947-70E740481C1C}">
                <a14:useLocalDpi xmlns:a14="http://schemas.microsoft.com/office/drawing/2010/main" val="0"/>
              </a:ext>
            </a:extLst>
          </a:blip>
          <a:srcRect l="36820" t="5651" r="23424" b="23623"/>
          <a:stretch/>
        </p:blipFill>
        <p:spPr>
          <a:xfrm rot="5400000">
            <a:off x="10237444" y="3185914"/>
            <a:ext cx="1617395" cy="2158021"/>
          </a:xfrm>
          <a:prstGeom prst="rect">
            <a:avLst/>
          </a:prstGeom>
        </p:spPr>
      </p:pic>
    </p:spTree>
    <p:extLst>
      <p:ext uri="{BB962C8B-B14F-4D97-AF65-F5344CB8AC3E}">
        <p14:creationId xmlns:p14="http://schemas.microsoft.com/office/powerpoint/2010/main" val="2054762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B086-1327-2648-8BFF-8D67820D0133}"/>
              </a:ext>
            </a:extLst>
          </p:cNvPr>
          <p:cNvSpPr>
            <a:spLocks noGrp="1"/>
          </p:cNvSpPr>
          <p:nvPr>
            <p:ph type="title"/>
          </p:nvPr>
        </p:nvSpPr>
        <p:spPr/>
        <p:txBody>
          <a:bodyPr/>
          <a:lstStyle/>
          <a:p>
            <a:r>
              <a:rPr lang="en-US" dirty="0"/>
              <a:t>Interactive Map</a:t>
            </a:r>
          </a:p>
        </p:txBody>
      </p:sp>
      <p:pic>
        <p:nvPicPr>
          <p:cNvPr id="5" name="Picture 4" descr="A close-up of words&#10;&#10;Description automatically generated">
            <a:extLst>
              <a:ext uri="{FF2B5EF4-FFF2-40B4-BE49-F238E27FC236}">
                <a16:creationId xmlns:a16="http://schemas.microsoft.com/office/drawing/2014/main" id="{C0BBC143-7B06-EABC-7B1A-DE598C54B3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08"/>
          <a:stretch/>
        </p:blipFill>
        <p:spPr>
          <a:xfrm>
            <a:off x="3900001" y="2403255"/>
            <a:ext cx="7975555" cy="3847170"/>
          </a:xfrm>
          <a:prstGeom prst="rect">
            <a:avLst/>
          </a:prstGeom>
        </p:spPr>
      </p:pic>
      <p:sp>
        <p:nvSpPr>
          <p:cNvPr id="6" name="Rounded Rectangle 5">
            <a:extLst>
              <a:ext uri="{FF2B5EF4-FFF2-40B4-BE49-F238E27FC236}">
                <a16:creationId xmlns:a16="http://schemas.microsoft.com/office/drawing/2014/main" id="{35C1CC93-6708-E1BC-EE0B-3D7CC11CDE32}"/>
              </a:ext>
            </a:extLst>
          </p:cNvPr>
          <p:cNvSpPr/>
          <p:nvPr/>
        </p:nvSpPr>
        <p:spPr>
          <a:xfrm>
            <a:off x="685800" y="2900158"/>
            <a:ext cx="3156473" cy="2440172"/>
          </a:xfrm>
          <a:prstGeom prst="roundRect">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DCF44C-0C55-DD2E-D73C-69B68F18707B}"/>
              </a:ext>
            </a:extLst>
          </p:cNvPr>
          <p:cNvSpPr txBox="1">
            <a:spLocks/>
          </p:cNvSpPr>
          <p:nvPr/>
        </p:nvSpPr>
        <p:spPr>
          <a:xfrm>
            <a:off x="811413" y="3404194"/>
            <a:ext cx="2905245" cy="1517163"/>
          </a:xfrm>
          <a:prstGeom prst="rect">
            <a:avLst/>
          </a:prstGeom>
        </p:spPr>
        <p:txBody>
          <a:bodyPr vert="horz" lIns="0" tIns="0" rIns="0" bIns="0" rtlCol="0">
            <a:normAutofit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Poppins ExtraBold" panose="00000900000000000000" pitchFamily="2" charset="0"/>
              <a:buNone/>
            </a:pPr>
            <a:r>
              <a:rPr lang="en-US" sz="8000" b="1" dirty="0">
                <a:solidFill>
                  <a:srgbClr val="FF7F30"/>
                </a:solidFill>
                <a:latin typeface="Poppins" pitchFamily="2" charset="77"/>
              </a:rPr>
              <a:t>4,137</a:t>
            </a:r>
            <a:br>
              <a:rPr lang="en-US" sz="2800" b="1" dirty="0">
                <a:solidFill>
                  <a:srgbClr val="FF7F30"/>
                </a:solidFill>
                <a:latin typeface="Poppins" pitchFamily="2" charset="77"/>
              </a:rPr>
            </a:br>
            <a:r>
              <a:rPr lang="en-US" b="1" dirty="0">
                <a:solidFill>
                  <a:srgbClr val="222D55"/>
                </a:solidFill>
                <a:latin typeface="Poppins" pitchFamily="2" charset="77"/>
              </a:rPr>
              <a:t>Comments</a:t>
            </a:r>
          </a:p>
        </p:txBody>
      </p:sp>
      <p:sp>
        <p:nvSpPr>
          <p:cNvPr id="4" name="TextBox 3">
            <a:extLst>
              <a:ext uri="{FF2B5EF4-FFF2-40B4-BE49-F238E27FC236}">
                <a16:creationId xmlns:a16="http://schemas.microsoft.com/office/drawing/2014/main" id="{3597B62A-BF4B-B9A3-E199-83E9B13D5B84}"/>
              </a:ext>
            </a:extLst>
          </p:cNvPr>
          <p:cNvSpPr txBox="1"/>
          <p:nvPr/>
        </p:nvSpPr>
        <p:spPr>
          <a:xfrm>
            <a:off x="485030" y="5621572"/>
            <a:ext cx="3414971" cy="369332"/>
          </a:xfrm>
          <a:prstGeom prst="rect">
            <a:avLst/>
          </a:prstGeom>
          <a:noFill/>
        </p:spPr>
        <p:txBody>
          <a:bodyPr wrap="square" rtlCol="0">
            <a:spAutoFit/>
          </a:bodyPr>
          <a:lstStyle/>
          <a:p>
            <a:r>
              <a:rPr lang="en-US" dirty="0"/>
              <a:t>Results are being analyzed</a:t>
            </a:r>
          </a:p>
        </p:txBody>
      </p:sp>
    </p:spTree>
    <p:extLst>
      <p:ext uri="{BB962C8B-B14F-4D97-AF65-F5344CB8AC3E}">
        <p14:creationId xmlns:p14="http://schemas.microsoft.com/office/powerpoint/2010/main" val="3085409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B086-1327-2648-8BFF-8D67820D0133}"/>
              </a:ext>
            </a:extLst>
          </p:cNvPr>
          <p:cNvSpPr>
            <a:spLocks noGrp="1"/>
          </p:cNvSpPr>
          <p:nvPr>
            <p:ph type="title"/>
          </p:nvPr>
        </p:nvSpPr>
        <p:spPr/>
        <p:txBody>
          <a:bodyPr/>
          <a:lstStyle/>
          <a:p>
            <a:r>
              <a:rPr lang="en-US" dirty="0"/>
              <a:t>Interactive Map: Comment type by IDOT Region</a:t>
            </a:r>
          </a:p>
        </p:txBody>
      </p:sp>
      <p:pic>
        <p:nvPicPr>
          <p:cNvPr id="4" name="Picture 3">
            <a:extLst>
              <a:ext uri="{FF2B5EF4-FFF2-40B4-BE49-F238E27FC236}">
                <a16:creationId xmlns:a16="http://schemas.microsoft.com/office/drawing/2014/main" id="{E34F8215-1F8D-D516-B171-1298A2BE4149}"/>
              </a:ext>
            </a:extLst>
          </p:cNvPr>
          <p:cNvPicPr>
            <a:picLocks noChangeAspect="1"/>
          </p:cNvPicPr>
          <p:nvPr/>
        </p:nvPicPr>
        <p:blipFill rotWithShape="1">
          <a:blip r:embed="rId3"/>
          <a:srcRect l="6241" t="13673" r="19344" b="22455"/>
          <a:stretch/>
        </p:blipFill>
        <p:spPr>
          <a:xfrm>
            <a:off x="1829655" y="2020739"/>
            <a:ext cx="8532689" cy="4120755"/>
          </a:xfrm>
          <a:prstGeom prst="rect">
            <a:avLst/>
          </a:prstGeom>
        </p:spPr>
      </p:pic>
      <p:pic>
        <p:nvPicPr>
          <p:cNvPr id="5" name="Picture 4">
            <a:extLst>
              <a:ext uri="{FF2B5EF4-FFF2-40B4-BE49-F238E27FC236}">
                <a16:creationId xmlns:a16="http://schemas.microsoft.com/office/drawing/2014/main" id="{4B1F90EA-D777-B920-F8DF-A3AB17EF32C7}"/>
              </a:ext>
            </a:extLst>
          </p:cNvPr>
          <p:cNvPicPr>
            <a:picLocks noChangeAspect="1"/>
          </p:cNvPicPr>
          <p:nvPr/>
        </p:nvPicPr>
        <p:blipFill rotWithShape="1">
          <a:blip r:embed="rId3"/>
          <a:srcRect l="6241" t="81555" r="19344" b="12810"/>
          <a:stretch/>
        </p:blipFill>
        <p:spPr>
          <a:xfrm>
            <a:off x="1829655" y="6141494"/>
            <a:ext cx="8532689" cy="363557"/>
          </a:xfrm>
          <a:prstGeom prst="rect">
            <a:avLst/>
          </a:prstGeom>
        </p:spPr>
      </p:pic>
    </p:spTree>
    <p:extLst>
      <p:ext uri="{BB962C8B-B14F-4D97-AF65-F5344CB8AC3E}">
        <p14:creationId xmlns:p14="http://schemas.microsoft.com/office/powerpoint/2010/main" val="2113719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4355-2F72-89D3-E146-5CE1B4D0B28E}"/>
              </a:ext>
            </a:extLst>
          </p:cNvPr>
          <p:cNvSpPr>
            <a:spLocks noGrp="1"/>
          </p:cNvSpPr>
          <p:nvPr>
            <p:ph type="title" idx="4294967295"/>
          </p:nvPr>
        </p:nvSpPr>
        <p:spPr>
          <a:xfrm>
            <a:off x="0" y="608013"/>
            <a:ext cx="10058400" cy="1371600"/>
          </a:xfrm>
        </p:spPr>
        <p:txBody>
          <a:bodyPr/>
          <a:lstStyle/>
          <a:p>
            <a:endParaRPr lang="en-US" dirty="0"/>
          </a:p>
        </p:txBody>
      </p:sp>
      <p:sp>
        <p:nvSpPr>
          <p:cNvPr id="5" name="Rectangle 4">
            <a:extLst>
              <a:ext uri="{FF2B5EF4-FFF2-40B4-BE49-F238E27FC236}">
                <a16:creationId xmlns:a16="http://schemas.microsoft.com/office/drawing/2014/main" id="{6D98BFDF-A3B0-E841-2B72-E70A07E73A5E}"/>
              </a:ext>
            </a:extLst>
          </p:cNvPr>
          <p:cNvSpPr/>
          <p:nvPr/>
        </p:nvSpPr>
        <p:spPr>
          <a:xfrm>
            <a:off x="0" y="608013"/>
            <a:ext cx="12192000" cy="6250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E0ED43D-92C6-21F5-1495-6B4D9049ED63}"/>
              </a:ext>
            </a:extLst>
          </p:cNvPr>
          <p:cNvPicPr>
            <a:picLocks noChangeAspect="1"/>
          </p:cNvPicPr>
          <p:nvPr/>
        </p:nvPicPr>
        <p:blipFill>
          <a:blip r:embed="rId3"/>
          <a:stretch>
            <a:fillRect/>
          </a:stretch>
        </p:blipFill>
        <p:spPr>
          <a:xfrm>
            <a:off x="0" y="0"/>
            <a:ext cx="11309833" cy="6858000"/>
          </a:xfrm>
          <a:prstGeom prst="rect">
            <a:avLst/>
          </a:prstGeom>
        </p:spPr>
      </p:pic>
      <p:sp>
        <p:nvSpPr>
          <p:cNvPr id="13" name="Title 4">
            <a:extLst>
              <a:ext uri="{FF2B5EF4-FFF2-40B4-BE49-F238E27FC236}">
                <a16:creationId xmlns:a16="http://schemas.microsoft.com/office/drawing/2014/main" id="{E55B71C6-66BE-AAD1-392B-2924B5602E50}"/>
              </a:ext>
            </a:extLst>
          </p:cNvPr>
          <p:cNvSpPr txBox="1">
            <a:spLocks/>
          </p:cNvSpPr>
          <p:nvPr/>
        </p:nvSpPr>
        <p:spPr>
          <a:xfrm>
            <a:off x="8949197" y="5767858"/>
            <a:ext cx="3242803" cy="6621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222D55"/>
                </a:solidFill>
                <a:latin typeface="Poppins ExtraBold" panose="00000900000000000000" pitchFamily="2" charset="0"/>
                <a:cs typeface="Poppins ExtraBold" panose="00000900000000000000" pitchFamily="2" charset="0"/>
              </a:rPr>
              <a:t>Schedule</a:t>
            </a:r>
          </a:p>
        </p:txBody>
      </p:sp>
    </p:spTree>
    <p:extLst>
      <p:ext uri="{BB962C8B-B14F-4D97-AF65-F5344CB8AC3E}">
        <p14:creationId xmlns:p14="http://schemas.microsoft.com/office/powerpoint/2010/main" val="922174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B086-1327-2648-8BFF-8D67820D0133}"/>
              </a:ext>
            </a:extLst>
          </p:cNvPr>
          <p:cNvSpPr>
            <a:spLocks noGrp="1"/>
          </p:cNvSpPr>
          <p:nvPr>
            <p:ph type="title"/>
          </p:nvPr>
        </p:nvSpPr>
        <p:spPr/>
        <p:txBody>
          <a:bodyPr/>
          <a:lstStyle/>
          <a:p>
            <a:r>
              <a:rPr lang="en-US" dirty="0"/>
              <a:t>Interactive Map: Comment type by IDOT District</a:t>
            </a:r>
          </a:p>
        </p:txBody>
      </p:sp>
      <p:pic>
        <p:nvPicPr>
          <p:cNvPr id="4" name="Picture 3">
            <a:extLst>
              <a:ext uri="{FF2B5EF4-FFF2-40B4-BE49-F238E27FC236}">
                <a16:creationId xmlns:a16="http://schemas.microsoft.com/office/drawing/2014/main" id="{350F4409-D2F4-6ED8-E8AF-32E4E2E68857}"/>
              </a:ext>
            </a:extLst>
          </p:cNvPr>
          <p:cNvPicPr>
            <a:picLocks noChangeAspect="1"/>
          </p:cNvPicPr>
          <p:nvPr/>
        </p:nvPicPr>
        <p:blipFill rotWithShape="1">
          <a:blip r:embed="rId3"/>
          <a:srcRect l="5822" t="15144" r="7119" b="23016"/>
          <a:stretch/>
        </p:blipFill>
        <p:spPr>
          <a:xfrm>
            <a:off x="334936" y="2120225"/>
            <a:ext cx="10760128" cy="4300435"/>
          </a:xfrm>
          <a:prstGeom prst="rect">
            <a:avLst/>
          </a:prstGeom>
        </p:spPr>
      </p:pic>
      <p:pic>
        <p:nvPicPr>
          <p:cNvPr id="5" name="Picture 4">
            <a:extLst>
              <a:ext uri="{FF2B5EF4-FFF2-40B4-BE49-F238E27FC236}">
                <a16:creationId xmlns:a16="http://schemas.microsoft.com/office/drawing/2014/main" id="{229CB4D0-16B2-6801-44BB-A433AB8C2B37}"/>
              </a:ext>
            </a:extLst>
          </p:cNvPr>
          <p:cNvPicPr>
            <a:picLocks noChangeAspect="1"/>
          </p:cNvPicPr>
          <p:nvPr/>
        </p:nvPicPr>
        <p:blipFill rotWithShape="1">
          <a:blip r:embed="rId3"/>
          <a:srcRect l="5822" t="80497" r="7119" b="15321"/>
          <a:stretch/>
        </p:blipFill>
        <p:spPr>
          <a:xfrm>
            <a:off x="431591" y="6270889"/>
            <a:ext cx="10760128" cy="290821"/>
          </a:xfrm>
          <a:prstGeom prst="rect">
            <a:avLst/>
          </a:prstGeom>
        </p:spPr>
      </p:pic>
    </p:spTree>
    <p:extLst>
      <p:ext uri="{BB962C8B-B14F-4D97-AF65-F5344CB8AC3E}">
        <p14:creationId xmlns:p14="http://schemas.microsoft.com/office/powerpoint/2010/main" val="2287493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B086-1327-2648-8BFF-8D67820D0133}"/>
              </a:ext>
            </a:extLst>
          </p:cNvPr>
          <p:cNvSpPr>
            <a:spLocks noGrp="1"/>
          </p:cNvSpPr>
          <p:nvPr>
            <p:ph type="title"/>
          </p:nvPr>
        </p:nvSpPr>
        <p:spPr/>
        <p:txBody>
          <a:bodyPr/>
          <a:lstStyle/>
          <a:p>
            <a:r>
              <a:rPr lang="en-US" dirty="0"/>
              <a:t>Interactive Map: Comment type by Context</a:t>
            </a:r>
          </a:p>
        </p:txBody>
      </p:sp>
      <p:pic>
        <p:nvPicPr>
          <p:cNvPr id="4" name="Picture 3">
            <a:extLst>
              <a:ext uri="{FF2B5EF4-FFF2-40B4-BE49-F238E27FC236}">
                <a16:creationId xmlns:a16="http://schemas.microsoft.com/office/drawing/2014/main" id="{71AF9ABB-4C89-B9DD-2457-33AC500273C0}"/>
              </a:ext>
            </a:extLst>
          </p:cNvPr>
          <p:cNvPicPr>
            <a:picLocks noChangeAspect="1"/>
          </p:cNvPicPr>
          <p:nvPr/>
        </p:nvPicPr>
        <p:blipFill rotWithShape="1">
          <a:blip r:embed="rId3"/>
          <a:srcRect l="7137" t="15638" r="38495" b="23660"/>
          <a:stretch/>
        </p:blipFill>
        <p:spPr>
          <a:xfrm>
            <a:off x="2554550" y="2076067"/>
            <a:ext cx="7082900" cy="4449423"/>
          </a:xfrm>
          <a:prstGeom prst="rect">
            <a:avLst/>
          </a:prstGeom>
        </p:spPr>
      </p:pic>
    </p:spTree>
    <p:extLst>
      <p:ext uri="{BB962C8B-B14F-4D97-AF65-F5344CB8AC3E}">
        <p14:creationId xmlns:p14="http://schemas.microsoft.com/office/powerpoint/2010/main" val="3299377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B086-1327-2648-8BFF-8D67820D0133}"/>
              </a:ext>
            </a:extLst>
          </p:cNvPr>
          <p:cNvSpPr>
            <a:spLocks noGrp="1"/>
          </p:cNvSpPr>
          <p:nvPr>
            <p:ph type="title"/>
          </p:nvPr>
        </p:nvSpPr>
        <p:spPr/>
        <p:txBody>
          <a:bodyPr/>
          <a:lstStyle/>
          <a:p>
            <a:r>
              <a:rPr lang="en-US" dirty="0"/>
              <a:t>Interactive Map: Mentions of Goals and Themes by Comment Type</a:t>
            </a:r>
          </a:p>
        </p:txBody>
      </p:sp>
      <p:pic>
        <p:nvPicPr>
          <p:cNvPr id="4" name="Picture 3">
            <a:extLst>
              <a:ext uri="{FF2B5EF4-FFF2-40B4-BE49-F238E27FC236}">
                <a16:creationId xmlns:a16="http://schemas.microsoft.com/office/drawing/2014/main" id="{D88DCF0C-4896-E04C-0D98-3C806A9ACBD0}"/>
              </a:ext>
            </a:extLst>
          </p:cNvPr>
          <p:cNvPicPr>
            <a:picLocks noChangeAspect="1"/>
          </p:cNvPicPr>
          <p:nvPr/>
        </p:nvPicPr>
        <p:blipFill rotWithShape="1">
          <a:blip r:embed="rId3"/>
          <a:srcRect l="6285" t="15309" r="5411" b="18219"/>
          <a:stretch/>
        </p:blipFill>
        <p:spPr>
          <a:xfrm>
            <a:off x="725527" y="2067481"/>
            <a:ext cx="10740945" cy="4549184"/>
          </a:xfrm>
          <a:prstGeom prst="rect">
            <a:avLst/>
          </a:prstGeom>
        </p:spPr>
      </p:pic>
    </p:spTree>
    <p:extLst>
      <p:ext uri="{BB962C8B-B14F-4D97-AF65-F5344CB8AC3E}">
        <p14:creationId xmlns:p14="http://schemas.microsoft.com/office/powerpoint/2010/main" val="1323170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E5719DC3-EF4F-2685-FBAE-A0ED1BE8E582}"/>
              </a:ext>
            </a:extLst>
          </p:cNvPr>
          <p:cNvSpPr/>
          <p:nvPr/>
        </p:nvSpPr>
        <p:spPr>
          <a:xfrm>
            <a:off x="691786" y="2381673"/>
            <a:ext cx="3373862" cy="2440172"/>
          </a:xfrm>
          <a:prstGeom prst="roundRect">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6B086-1327-2648-8BFF-8D67820D0133}"/>
              </a:ext>
            </a:extLst>
          </p:cNvPr>
          <p:cNvSpPr>
            <a:spLocks noGrp="1"/>
          </p:cNvSpPr>
          <p:nvPr>
            <p:ph type="title"/>
          </p:nvPr>
        </p:nvSpPr>
        <p:spPr>
          <a:xfrm>
            <a:off x="685800" y="815919"/>
            <a:ext cx="10058400" cy="1371600"/>
          </a:xfrm>
        </p:spPr>
        <p:txBody>
          <a:bodyPr/>
          <a:lstStyle/>
          <a:p>
            <a:r>
              <a:rPr lang="en-US" dirty="0">
                <a:latin typeface="Poppins ExtraBold"/>
                <a:cs typeface="Poppins ExtraBold"/>
              </a:rPr>
              <a:t>Online Public Survey Trends</a:t>
            </a:r>
            <a:br>
              <a:rPr lang="en-US" dirty="0">
                <a:latin typeface="Poppins ExtraBold"/>
                <a:cs typeface="Poppins ExtraBold"/>
              </a:rPr>
            </a:br>
            <a:endParaRPr lang="en-US" sz="2800" i="1" dirty="0">
              <a:latin typeface="Poppins ExtraBold"/>
              <a:cs typeface="Poppins ExtraBold"/>
            </a:endParaRPr>
          </a:p>
        </p:txBody>
      </p:sp>
      <p:sp>
        <p:nvSpPr>
          <p:cNvPr id="4" name="Content Placeholder 2">
            <a:extLst>
              <a:ext uri="{FF2B5EF4-FFF2-40B4-BE49-F238E27FC236}">
                <a16:creationId xmlns:a16="http://schemas.microsoft.com/office/drawing/2014/main" id="{E1A623DC-9D33-5D1D-8EF4-116FA6130151}"/>
              </a:ext>
            </a:extLst>
          </p:cNvPr>
          <p:cNvSpPr txBox="1">
            <a:spLocks/>
          </p:cNvSpPr>
          <p:nvPr/>
        </p:nvSpPr>
        <p:spPr>
          <a:xfrm>
            <a:off x="926094" y="2843177"/>
            <a:ext cx="2905245" cy="1517163"/>
          </a:xfrm>
          <a:prstGeom prst="rect">
            <a:avLst/>
          </a:prstGeom>
        </p:spPr>
        <p:txBody>
          <a:bodyPr vert="horz" lIns="0" tIns="0" rIns="0" bIns="0" rtlCol="0">
            <a:normAutofit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Poppins ExtraBold" panose="00000900000000000000" pitchFamily="2" charset="0"/>
              <a:buNone/>
            </a:pPr>
            <a:r>
              <a:rPr lang="en-US" sz="8000" b="1" dirty="0">
                <a:solidFill>
                  <a:srgbClr val="FF7F30"/>
                </a:solidFill>
                <a:latin typeface="Poppins" pitchFamily="2" charset="77"/>
              </a:rPr>
              <a:t>2,442</a:t>
            </a:r>
            <a:br>
              <a:rPr lang="en-US" sz="2800" b="1" dirty="0">
                <a:solidFill>
                  <a:srgbClr val="FF7F30"/>
                </a:solidFill>
                <a:latin typeface="Poppins" pitchFamily="2" charset="77"/>
              </a:rPr>
            </a:br>
            <a:r>
              <a:rPr lang="en-US" b="1" dirty="0">
                <a:solidFill>
                  <a:srgbClr val="222D55"/>
                </a:solidFill>
                <a:latin typeface="Poppins" pitchFamily="2" charset="77"/>
              </a:rPr>
              <a:t>Survey Responses</a:t>
            </a:r>
          </a:p>
        </p:txBody>
      </p:sp>
      <p:sp>
        <p:nvSpPr>
          <p:cNvPr id="5" name="Content Placeholder 2">
            <a:extLst>
              <a:ext uri="{FF2B5EF4-FFF2-40B4-BE49-F238E27FC236}">
                <a16:creationId xmlns:a16="http://schemas.microsoft.com/office/drawing/2014/main" id="{5D597957-0010-E83D-FCB4-ACD6B3B8465D}"/>
              </a:ext>
            </a:extLst>
          </p:cNvPr>
          <p:cNvSpPr txBox="1">
            <a:spLocks/>
          </p:cNvSpPr>
          <p:nvPr/>
        </p:nvSpPr>
        <p:spPr>
          <a:xfrm>
            <a:off x="7764975" y="2430275"/>
            <a:ext cx="5333870" cy="615881"/>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3200" b="1" dirty="0">
                <a:solidFill>
                  <a:srgbClr val="68B7E6"/>
                </a:solidFill>
                <a:latin typeface="Poppins" pitchFamily="2" charset="77"/>
              </a:rPr>
              <a:t>1,323</a:t>
            </a:r>
            <a:r>
              <a:rPr lang="en-US" sz="2800" b="1" dirty="0">
                <a:solidFill>
                  <a:srgbClr val="68B7E6"/>
                </a:solidFill>
                <a:latin typeface="Poppins" pitchFamily="2" charset="77"/>
              </a:rPr>
              <a:t> </a:t>
            </a:r>
            <a:r>
              <a:rPr lang="en-US" b="1" dirty="0">
                <a:solidFill>
                  <a:srgbClr val="222D55"/>
                </a:solidFill>
                <a:latin typeface="Poppins" pitchFamily="2" charset="77"/>
              </a:rPr>
              <a:t>Urban</a:t>
            </a:r>
          </a:p>
        </p:txBody>
      </p:sp>
      <p:sp>
        <p:nvSpPr>
          <p:cNvPr id="6" name="Content Placeholder 2">
            <a:extLst>
              <a:ext uri="{FF2B5EF4-FFF2-40B4-BE49-F238E27FC236}">
                <a16:creationId xmlns:a16="http://schemas.microsoft.com/office/drawing/2014/main" id="{910005FD-D30C-EF0B-FE17-DD3B9218FED7}"/>
              </a:ext>
            </a:extLst>
          </p:cNvPr>
          <p:cNvSpPr txBox="1">
            <a:spLocks/>
          </p:cNvSpPr>
          <p:nvPr/>
        </p:nvSpPr>
        <p:spPr>
          <a:xfrm>
            <a:off x="7764975" y="3496845"/>
            <a:ext cx="5333870" cy="615881"/>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3200" b="1" dirty="0">
                <a:solidFill>
                  <a:srgbClr val="68B7E6"/>
                </a:solidFill>
                <a:latin typeface="Poppins" pitchFamily="2" charset="77"/>
              </a:rPr>
              <a:t>754</a:t>
            </a:r>
            <a:r>
              <a:rPr lang="en-US" sz="2800" b="1" dirty="0">
                <a:solidFill>
                  <a:srgbClr val="68B7E6"/>
                </a:solidFill>
                <a:latin typeface="Poppins" pitchFamily="2" charset="77"/>
              </a:rPr>
              <a:t> </a:t>
            </a:r>
            <a:r>
              <a:rPr lang="en-US" b="1" dirty="0">
                <a:solidFill>
                  <a:srgbClr val="222D55"/>
                </a:solidFill>
                <a:latin typeface="Poppins" pitchFamily="2" charset="77"/>
              </a:rPr>
              <a:t>Suburban</a:t>
            </a:r>
          </a:p>
        </p:txBody>
      </p:sp>
      <p:sp>
        <p:nvSpPr>
          <p:cNvPr id="7" name="Content Placeholder 2">
            <a:extLst>
              <a:ext uri="{FF2B5EF4-FFF2-40B4-BE49-F238E27FC236}">
                <a16:creationId xmlns:a16="http://schemas.microsoft.com/office/drawing/2014/main" id="{717D930A-FD2E-A1DC-0F9A-7859857680E1}"/>
              </a:ext>
            </a:extLst>
          </p:cNvPr>
          <p:cNvSpPr txBox="1">
            <a:spLocks/>
          </p:cNvSpPr>
          <p:nvPr/>
        </p:nvSpPr>
        <p:spPr>
          <a:xfrm>
            <a:off x="7764975" y="4563416"/>
            <a:ext cx="5333870" cy="543635"/>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3200" b="1" dirty="0">
                <a:solidFill>
                  <a:srgbClr val="68B7E6"/>
                </a:solidFill>
                <a:latin typeface="Poppins" pitchFamily="2" charset="77"/>
              </a:rPr>
              <a:t>271</a:t>
            </a:r>
            <a:r>
              <a:rPr lang="en-US" sz="2800" b="1" dirty="0">
                <a:solidFill>
                  <a:srgbClr val="68B7E6"/>
                </a:solidFill>
                <a:latin typeface="Poppins" pitchFamily="2" charset="77"/>
              </a:rPr>
              <a:t> </a:t>
            </a:r>
            <a:r>
              <a:rPr lang="en-US" b="1" dirty="0">
                <a:solidFill>
                  <a:srgbClr val="222D55"/>
                </a:solidFill>
                <a:latin typeface="Poppins" pitchFamily="2" charset="77"/>
              </a:rPr>
              <a:t>Small Town</a:t>
            </a:r>
          </a:p>
        </p:txBody>
      </p:sp>
      <p:sp>
        <p:nvSpPr>
          <p:cNvPr id="8" name="Content Placeholder 2">
            <a:extLst>
              <a:ext uri="{FF2B5EF4-FFF2-40B4-BE49-F238E27FC236}">
                <a16:creationId xmlns:a16="http://schemas.microsoft.com/office/drawing/2014/main" id="{77EF9590-73E6-DCB1-69AF-DFB049BFD03E}"/>
              </a:ext>
            </a:extLst>
          </p:cNvPr>
          <p:cNvSpPr txBox="1">
            <a:spLocks/>
          </p:cNvSpPr>
          <p:nvPr/>
        </p:nvSpPr>
        <p:spPr>
          <a:xfrm>
            <a:off x="7764975" y="5557741"/>
            <a:ext cx="5333870" cy="543635"/>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3200" b="1" dirty="0">
                <a:solidFill>
                  <a:srgbClr val="68B7E6"/>
                </a:solidFill>
                <a:latin typeface="Poppins" pitchFamily="2" charset="77"/>
              </a:rPr>
              <a:t>96</a:t>
            </a:r>
            <a:r>
              <a:rPr lang="en-US" sz="2800" b="1" dirty="0">
                <a:solidFill>
                  <a:srgbClr val="68B7E6"/>
                </a:solidFill>
                <a:latin typeface="Poppins" pitchFamily="2" charset="77"/>
              </a:rPr>
              <a:t> </a:t>
            </a:r>
            <a:r>
              <a:rPr lang="en-US" b="1" dirty="0">
                <a:solidFill>
                  <a:srgbClr val="222D55"/>
                </a:solidFill>
                <a:latin typeface="Poppins" pitchFamily="2" charset="77"/>
              </a:rPr>
              <a:t>Rural</a:t>
            </a:r>
          </a:p>
        </p:txBody>
      </p:sp>
      <p:cxnSp>
        <p:nvCxnSpPr>
          <p:cNvPr id="11" name="Straight Connector 10">
            <a:extLst>
              <a:ext uri="{FF2B5EF4-FFF2-40B4-BE49-F238E27FC236}">
                <a16:creationId xmlns:a16="http://schemas.microsoft.com/office/drawing/2014/main" id="{79F0B818-5944-EAE6-2897-89D899D7B939}"/>
              </a:ext>
            </a:extLst>
          </p:cNvPr>
          <p:cNvCxnSpPr>
            <a:cxnSpLocks/>
          </p:cNvCxnSpPr>
          <p:nvPr/>
        </p:nvCxnSpPr>
        <p:spPr>
          <a:xfrm>
            <a:off x="6698008" y="3148314"/>
            <a:ext cx="455509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22CDB9-095A-4AB3-759F-B2172A1846F4}"/>
              </a:ext>
            </a:extLst>
          </p:cNvPr>
          <p:cNvCxnSpPr>
            <a:cxnSpLocks/>
          </p:cNvCxnSpPr>
          <p:nvPr/>
        </p:nvCxnSpPr>
        <p:spPr>
          <a:xfrm>
            <a:off x="6698008" y="4236334"/>
            <a:ext cx="4578240"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FDD40F-9BB1-36C2-195B-0E61F8F243C8}"/>
              </a:ext>
            </a:extLst>
          </p:cNvPr>
          <p:cNvCxnSpPr>
            <a:cxnSpLocks/>
          </p:cNvCxnSpPr>
          <p:nvPr/>
        </p:nvCxnSpPr>
        <p:spPr>
          <a:xfrm>
            <a:off x="6761675" y="5301205"/>
            <a:ext cx="4491423"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24757F26-EF08-9668-815A-78DFF2BFE8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1675" y="2381673"/>
            <a:ext cx="718626" cy="563693"/>
          </a:xfrm>
          <a:prstGeom prst="rect">
            <a:avLst/>
          </a:prstGeom>
        </p:spPr>
      </p:pic>
      <p:pic>
        <p:nvPicPr>
          <p:cNvPr id="24" name="Picture 23">
            <a:extLst>
              <a:ext uri="{FF2B5EF4-FFF2-40B4-BE49-F238E27FC236}">
                <a16:creationId xmlns:a16="http://schemas.microsoft.com/office/drawing/2014/main" id="{8A028CE1-0093-39E1-5247-6C9343B8E1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8008" y="3449618"/>
            <a:ext cx="782293" cy="462264"/>
          </a:xfrm>
          <a:prstGeom prst="rect">
            <a:avLst/>
          </a:prstGeom>
        </p:spPr>
      </p:pic>
      <p:pic>
        <p:nvPicPr>
          <p:cNvPr id="25" name="Picture 24">
            <a:extLst>
              <a:ext uri="{FF2B5EF4-FFF2-40B4-BE49-F238E27FC236}">
                <a16:creationId xmlns:a16="http://schemas.microsoft.com/office/drawing/2014/main" id="{782BEB96-6423-7F65-5C5B-1DBEB9E574A3}"/>
              </a:ext>
            </a:extLst>
          </p:cNvPr>
          <p:cNvPicPr>
            <a:picLocks noChangeAspect="1"/>
          </p:cNvPicPr>
          <p:nvPr/>
        </p:nvPicPr>
        <p:blipFill>
          <a:blip r:embed="rId5"/>
          <a:stretch>
            <a:fillRect/>
          </a:stretch>
        </p:blipFill>
        <p:spPr>
          <a:xfrm>
            <a:off x="6819363" y="4555162"/>
            <a:ext cx="603250" cy="444500"/>
          </a:xfrm>
          <a:prstGeom prst="rect">
            <a:avLst/>
          </a:prstGeom>
        </p:spPr>
      </p:pic>
      <p:pic>
        <p:nvPicPr>
          <p:cNvPr id="26" name="Picture 25">
            <a:extLst>
              <a:ext uri="{FF2B5EF4-FFF2-40B4-BE49-F238E27FC236}">
                <a16:creationId xmlns:a16="http://schemas.microsoft.com/office/drawing/2014/main" id="{9C710DDF-93D6-B40D-171E-0DDB294FFAEF}"/>
              </a:ext>
            </a:extLst>
          </p:cNvPr>
          <p:cNvPicPr>
            <a:picLocks noChangeAspect="1"/>
          </p:cNvPicPr>
          <p:nvPr/>
        </p:nvPicPr>
        <p:blipFill>
          <a:blip r:embed="rId6"/>
          <a:stretch>
            <a:fillRect/>
          </a:stretch>
        </p:blipFill>
        <p:spPr>
          <a:xfrm>
            <a:off x="6761675" y="5495360"/>
            <a:ext cx="697455" cy="597819"/>
          </a:xfrm>
          <a:prstGeom prst="rect">
            <a:avLst/>
          </a:prstGeom>
        </p:spPr>
      </p:pic>
      <p:grpSp>
        <p:nvGrpSpPr>
          <p:cNvPr id="40" name="Group 39">
            <a:extLst>
              <a:ext uri="{FF2B5EF4-FFF2-40B4-BE49-F238E27FC236}">
                <a16:creationId xmlns:a16="http://schemas.microsoft.com/office/drawing/2014/main" id="{9EAA3F04-45F4-1779-8E2F-3E47C0FB51A4}"/>
              </a:ext>
            </a:extLst>
          </p:cNvPr>
          <p:cNvGrpSpPr/>
          <p:nvPr/>
        </p:nvGrpSpPr>
        <p:grpSpPr>
          <a:xfrm>
            <a:off x="4463905" y="2381673"/>
            <a:ext cx="2013096" cy="3710783"/>
            <a:chOff x="4408010" y="2381673"/>
            <a:chExt cx="2013096" cy="3710783"/>
          </a:xfrm>
        </p:grpSpPr>
        <p:pic>
          <p:nvPicPr>
            <p:cNvPr id="31" name="Picture 30">
              <a:extLst>
                <a:ext uri="{FF2B5EF4-FFF2-40B4-BE49-F238E27FC236}">
                  <a16:creationId xmlns:a16="http://schemas.microsoft.com/office/drawing/2014/main" id="{E524E2E8-347A-EE89-EA3E-2C0D5DCBDD5B}"/>
                </a:ext>
              </a:extLst>
            </p:cNvPr>
            <p:cNvPicPr>
              <a:picLocks noChangeAspect="1"/>
            </p:cNvPicPr>
            <p:nvPr/>
          </p:nvPicPr>
          <p:blipFill>
            <a:blip r:embed="rId7"/>
            <a:stretch>
              <a:fillRect/>
            </a:stretch>
          </p:blipFill>
          <p:spPr>
            <a:xfrm>
              <a:off x="4408010" y="2381673"/>
              <a:ext cx="782293" cy="3660408"/>
            </a:xfrm>
            <a:prstGeom prst="rect">
              <a:avLst/>
            </a:prstGeom>
          </p:spPr>
        </p:pic>
        <p:sp>
          <p:nvSpPr>
            <p:cNvPr id="32" name="Content Placeholder 2">
              <a:extLst>
                <a:ext uri="{FF2B5EF4-FFF2-40B4-BE49-F238E27FC236}">
                  <a16:creationId xmlns:a16="http://schemas.microsoft.com/office/drawing/2014/main" id="{E19434B7-4B13-112A-A7AB-6B856E8C0DAF}"/>
                </a:ext>
              </a:extLst>
            </p:cNvPr>
            <p:cNvSpPr txBox="1">
              <a:spLocks/>
            </p:cNvSpPr>
            <p:nvPr/>
          </p:nvSpPr>
          <p:spPr>
            <a:xfrm>
              <a:off x="5312932" y="3260561"/>
              <a:ext cx="782293" cy="28376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1200" b="1" dirty="0">
                  <a:solidFill>
                    <a:srgbClr val="68B7E6"/>
                  </a:solidFill>
                  <a:latin typeface="Poppins" pitchFamily="2" charset="77"/>
                </a:rPr>
                <a:t>Urban</a:t>
              </a:r>
            </a:p>
          </p:txBody>
        </p:sp>
        <p:sp>
          <p:nvSpPr>
            <p:cNvPr id="33" name="Content Placeholder 2">
              <a:extLst>
                <a:ext uri="{FF2B5EF4-FFF2-40B4-BE49-F238E27FC236}">
                  <a16:creationId xmlns:a16="http://schemas.microsoft.com/office/drawing/2014/main" id="{E783B385-C0E0-B554-F4E2-C622F3CEB393}"/>
                </a:ext>
              </a:extLst>
            </p:cNvPr>
            <p:cNvSpPr txBox="1">
              <a:spLocks/>
            </p:cNvSpPr>
            <p:nvPr/>
          </p:nvSpPr>
          <p:spPr>
            <a:xfrm>
              <a:off x="5312932" y="4865273"/>
              <a:ext cx="782293" cy="28376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1200" b="1" dirty="0">
                  <a:solidFill>
                    <a:srgbClr val="68B7E6"/>
                  </a:solidFill>
                  <a:latin typeface="Poppins" pitchFamily="2" charset="77"/>
                </a:rPr>
                <a:t>Suburban</a:t>
              </a:r>
            </a:p>
          </p:txBody>
        </p:sp>
        <p:sp>
          <p:nvSpPr>
            <p:cNvPr id="34" name="Content Placeholder 2">
              <a:extLst>
                <a:ext uri="{FF2B5EF4-FFF2-40B4-BE49-F238E27FC236}">
                  <a16:creationId xmlns:a16="http://schemas.microsoft.com/office/drawing/2014/main" id="{E50AEF9F-4891-3B68-676F-971D17B766E1}"/>
                </a:ext>
              </a:extLst>
            </p:cNvPr>
            <p:cNvSpPr txBox="1">
              <a:spLocks/>
            </p:cNvSpPr>
            <p:nvPr/>
          </p:nvSpPr>
          <p:spPr>
            <a:xfrm>
              <a:off x="5312932" y="5613750"/>
              <a:ext cx="1108174" cy="20226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1200" b="1" dirty="0">
                  <a:solidFill>
                    <a:srgbClr val="68B7E6"/>
                  </a:solidFill>
                  <a:latin typeface="Poppins" pitchFamily="2" charset="77"/>
                </a:rPr>
                <a:t>Small Town</a:t>
              </a:r>
            </a:p>
          </p:txBody>
        </p:sp>
        <p:sp>
          <p:nvSpPr>
            <p:cNvPr id="35" name="Content Placeholder 2">
              <a:extLst>
                <a:ext uri="{FF2B5EF4-FFF2-40B4-BE49-F238E27FC236}">
                  <a16:creationId xmlns:a16="http://schemas.microsoft.com/office/drawing/2014/main" id="{4C896FE1-AB15-EA53-5391-A0CEAB44A0C3}"/>
                </a:ext>
              </a:extLst>
            </p:cNvPr>
            <p:cNvSpPr txBox="1">
              <a:spLocks/>
            </p:cNvSpPr>
            <p:nvPr/>
          </p:nvSpPr>
          <p:spPr>
            <a:xfrm>
              <a:off x="5312932" y="5902537"/>
              <a:ext cx="1108174" cy="175689"/>
            </a:xfrm>
            <a:prstGeom prst="rect">
              <a:avLst/>
            </a:prstGeom>
          </p:spPr>
          <p:txBody>
            <a:bodyPr vert="horz" lIns="0" tIns="0" rIns="0" bIns="0" rtlCol="0">
              <a:normAutofit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1200" b="1" dirty="0">
                  <a:solidFill>
                    <a:srgbClr val="68B7E6"/>
                  </a:solidFill>
                  <a:latin typeface="Poppins" pitchFamily="2" charset="77"/>
                </a:rPr>
                <a:t>Rural</a:t>
              </a:r>
            </a:p>
          </p:txBody>
        </p:sp>
        <p:sp>
          <p:nvSpPr>
            <p:cNvPr id="36" name="Content Placeholder 2">
              <a:extLst>
                <a:ext uri="{FF2B5EF4-FFF2-40B4-BE49-F238E27FC236}">
                  <a16:creationId xmlns:a16="http://schemas.microsoft.com/office/drawing/2014/main" id="{E580D6F1-5F6E-6483-8116-7E6C5E619ACE}"/>
                </a:ext>
              </a:extLst>
            </p:cNvPr>
            <p:cNvSpPr txBox="1">
              <a:spLocks/>
            </p:cNvSpPr>
            <p:nvPr/>
          </p:nvSpPr>
          <p:spPr>
            <a:xfrm>
              <a:off x="4408010" y="3260561"/>
              <a:ext cx="782294" cy="28376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Poppins ExtraBold" panose="00000900000000000000" pitchFamily="2" charset="0"/>
                <a:buNone/>
              </a:pPr>
              <a:r>
                <a:rPr lang="en-US" sz="1200" b="1" dirty="0">
                  <a:solidFill>
                    <a:schemeClr val="bg1"/>
                  </a:solidFill>
                  <a:latin typeface="Poppins" pitchFamily="2" charset="77"/>
                </a:rPr>
                <a:t>54.17%</a:t>
              </a:r>
            </a:p>
          </p:txBody>
        </p:sp>
        <p:sp>
          <p:nvSpPr>
            <p:cNvPr id="37" name="Content Placeholder 2">
              <a:extLst>
                <a:ext uri="{FF2B5EF4-FFF2-40B4-BE49-F238E27FC236}">
                  <a16:creationId xmlns:a16="http://schemas.microsoft.com/office/drawing/2014/main" id="{7C7417DC-04AB-7D2C-514C-905473193A31}"/>
                </a:ext>
              </a:extLst>
            </p:cNvPr>
            <p:cNvSpPr txBox="1">
              <a:spLocks/>
            </p:cNvSpPr>
            <p:nvPr/>
          </p:nvSpPr>
          <p:spPr>
            <a:xfrm>
              <a:off x="4408010" y="4882407"/>
              <a:ext cx="782294" cy="28376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Poppins ExtraBold" panose="00000900000000000000" pitchFamily="2" charset="0"/>
                <a:buNone/>
              </a:pPr>
              <a:r>
                <a:rPr lang="en-US" sz="1200" b="1" dirty="0">
                  <a:solidFill>
                    <a:schemeClr val="bg1"/>
                  </a:solidFill>
                  <a:latin typeface="Poppins" pitchFamily="2" charset="77"/>
                </a:rPr>
                <a:t>30.87%</a:t>
              </a:r>
            </a:p>
          </p:txBody>
        </p:sp>
        <p:sp>
          <p:nvSpPr>
            <p:cNvPr id="38" name="Content Placeholder 2">
              <a:extLst>
                <a:ext uri="{FF2B5EF4-FFF2-40B4-BE49-F238E27FC236}">
                  <a16:creationId xmlns:a16="http://schemas.microsoft.com/office/drawing/2014/main" id="{AA8970F8-725C-E947-D6DD-3BD2362D802F}"/>
                </a:ext>
              </a:extLst>
            </p:cNvPr>
            <p:cNvSpPr txBox="1">
              <a:spLocks/>
            </p:cNvSpPr>
            <p:nvPr/>
          </p:nvSpPr>
          <p:spPr>
            <a:xfrm>
              <a:off x="4408010" y="5613750"/>
              <a:ext cx="782294" cy="20226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Poppins ExtraBold" panose="00000900000000000000" pitchFamily="2" charset="0"/>
                <a:buNone/>
              </a:pPr>
              <a:r>
                <a:rPr lang="en-US" sz="1200" b="1" dirty="0">
                  <a:solidFill>
                    <a:schemeClr val="bg1"/>
                  </a:solidFill>
                  <a:latin typeface="Poppins" pitchFamily="2" charset="77"/>
                </a:rPr>
                <a:t>11.09%</a:t>
              </a:r>
            </a:p>
          </p:txBody>
        </p:sp>
        <p:sp>
          <p:nvSpPr>
            <p:cNvPr id="39" name="Content Placeholder 2">
              <a:extLst>
                <a:ext uri="{FF2B5EF4-FFF2-40B4-BE49-F238E27FC236}">
                  <a16:creationId xmlns:a16="http://schemas.microsoft.com/office/drawing/2014/main" id="{D31584A8-AE69-8962-4834-70024804BF1A}"/>
                </a:ext>
              </a:extLst>
            </p:cNvPr>
            <p:cNvSpPr txBox="1">
              <a:spLocks/>
            </p:cNvSpPr>
            <p:nvPr/>
          </p:nvSpPr>
          <p:spPr>
            <a:xfrm>
              <a:off x="4418642" y="5890196"/>
              <a:ext cx="782294" cy="20226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Poppins ExtraBold" panose="00000900000000000000" pitchFamily="2" charset="0"/>
                <a:buNone/>
              </a:pPr>
              <a:r>
                <a:rPr lang="en-US" sz="1200" b="1" dirty="0">
                  <a:solidFill>
                    <a:schemeClr val="bg1"/>
                  </a:solidFill>
                  <a:latin typeface="Poppins" pitchFamily="2" charset="77"/>
                </a:rPr>
                <a:t>3.93%</a:t>
              </a:r>
            </a:p>
          </p:txBody>
        </p:sp>
      </p:grpSp>
    </p:spTree>
    <p:extLst>
      <p:ext uri="{BB962C8B-B14F-4D97-AF65-F5344CB8AC3E}">
        <p14:creationId xmlns:p14="http://schemas.microsoft.com/office/powerpoint/2010/main" val="1972253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CBC0DD-E244-2104-E97E-D17F984EB5AD}"/>
              </a:ext>
            </a:extLst>
          </p:cNvPr>
          <p:cNvSpPr>
            <a:spLocks noGrp="1"/>
          </p:cNvSpPr>
          <p:nvPr>
            <p:ph type="title"/>
          </p:nvPr>
        </p:nvSpPr>
        <p:spPr>
          <a:xfrm>
            <a:off x="685800" y="815919"/>
            <a:ext cx="10058400" cy="1371600"/>
          </a:xfrm>
        </p:spPr>
        <p:txBody>
          <a:bodyPr/>
          <a:lstStyle/>
          <a:p>
            <a:r>
              <a:rPr lang="en-US" dirty="0">
                <a:latin typeface="Poppins ExtraBold"/>
                <a:cs typeface="Poppins ExtraBold"/>
              </a:rPr>
              <a:t>Online Public Survey Trends</a:t>
            </a:r>
            <a:br>
              <a:rPr lang="en-US" dirty="0">
                <a:latin typeface="Poppins ExtraBold"/>
                <a:cs typeface="Poppins ExtraBold"/>
              </a:rPr>
            </a:br>
            <a:endParaRPr lang="en-US" sz="2800" i="1" dirty="0">
              <a:latin typeface="Poppins ExtraBold"/>
              <a:cs typeface="Poppins ExtraBold"/>
            </a:endParaRPr>
          </a:p>
        </p:txBody>
      </p:sp>
      <p:sp>
        <p:nvSpPr>
          <p:cNvPr id="10" name="Rounded Rectangle 9">
            <a:extLst>
              <a:ext uri="{FF2B5EF4-FFF2-40B4-BE49-F238E27FC236}">
                <a16:creationId xmlns:a16="http://schemas.microsoft.com/office/drawing/2014/main" id="{55A12A4C-C47B-1A5C-9254-E879AA9C52E1}"/>
              </a:ext>
            </a:extLst>
          </p:cNvPr>
          <p:cNvSpPr/>
          <p:nvPr/>
        </p:nvSpPr>
        <p:spPr>
          <a:xfrm>
            <a:off x="540773" y="2359743"/>
            <a:ext cx="3048000" cy="3505041"/>
          </a:xfrm>
          <a:prstGeom prst="roundRect">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A98F137-F6EC-107C-6C43-EA010EF1B0C0}"/>
              </a:ext>
            </a:extLst>
          </p:cNvPr>
          <p:cNvSpPr txBox="1"/>
          <p:nvPr/>
        </p:nvSpPr>
        <p:spPr>
          <a:xfrm>
            <a:off x="760370" y="2584373"/>
            <a:ext cx="2700585" cy="3139321"/>
          </a:xfrm>
          <a:prstGeom prst="rect">
            <a:avLst/>
          </a:prstGeom>
          <a:noFill/>
        </p:spPr>
        <p:txBody>
          <a:bodyPr wrap="square">
            <a:spAutoFit/>
          </a:bodyPr>
          <a:lstStyle/>
          <a:p>
            <a:r>
              <a:rPr lang="en-US" sz="2400" b="1" dirty="0">
                <a:solidFill>
                  <a:srgbClr val="FF7F30"/>
                </a:solidFill>
                <a:latin typeface="Poppins" panose="00000500000000000000" pitchFamily="2" charset="0"/>
                <a:cs typeface="Poppins" panose="00000500000000000000" pitchFamily="2" charset="0"/>
              </a:rPr>
              <a:t>Design with Walkability</a:t>
            </a:r>
            <a:br>
              <a:rPr lang="en-US" sz="2400" b="1" dirty="0">
                <a:solidFill>
                  <a:srgbClr val="FF7F30"/>
                </a:solidFill>
                <a:latin typeface="Poppins" panose="00000500000000000000" pitchFamily="2" charset="0"/>
                <a:cs typeface="Poppins" panose="00000500000000000000" pitchFamily="2" charset="0"/>
              </a:rPr>
            </a:br>
            <a:r>
              <a:rPr lang="en-US" sz="2400" b="1" dirty="0">
                <a:solidFill>
                  <a:srgbClr val="FF7F30"/>
                </a:solidFill>
                <a:latin typeface="Poppins" panose="00000500000000000000" pitchFamily="2" charset="0"/>
                <a:cs typeface="Poppins" panose="00000500000000000000" pitchFamily="2" charset="0"/>
              </a:rPr>
              <a:t>in Mind</a:t>
            </a:r>
          </a:p>
          <a:p>
            <a:endParaRPr lang="en-US" sz="1400" b="1" dirty="0">
              <a:solidFill>
                <a:schemeClr val="bg1"/>
              </a:solidFill>
              <a:latin typeface="Poppins" panose="00000500000000000000" pitchFamily="2" charset="0"/>
              <a:cs typeface="Poppins" panose="00000500000000000000" pitchFamily="2" charset="0"/>
            </a:endParaRPr>
          </a:p>
          <a:p>
            <a:r>
              <a:rPr lang="en-US" sz="1400" dirty="0">
                <a:solidFill>
                  <a:srgbClr val="222D55"/>
                </a:solidFill>
                <a:latin typeface="Poppins Medium" pitchFamily="2" charset="77"/>
                <a:cs typeface="Poppins Medium" pitchFamily="2" charset="77"/>
              </a:rPr>
              <a:t>"Not enough </a:t>
            </a:r>
            <a:r>
              <a:rPr lang="en-US" sz="1400" b="1" dirty="0">
                <a:solidFill>
                  <a:srgbClr val="222D55"/>
                </a:solidFill>
                <a:latin typeface="Poppins Medium" pitchFamily="2" charset="77"/>
                <a:cs typeface="Poppins Medium" pitchFamily="2" charset="77"/>
              </a:rPr>
              <a:t>connected paths</a:t>
            </a:r>
            <a:r>
              <a:rPr lang="en-US" sz="1400" dirty="0">
                <a:solidFill>
                  <a:srgbClr val="222D55"/>
                </a:solidFill>
                <a:latin typeface="Poppins Medium" pitchFamily="2" charset="77"/>
                <a:cs typeface="Poppins Medium" pitchFamily="2" charset="77"/>
              </a:rPr>
              <a:t> for walking, riding that connect areas or towns.  We don’t build </a:t>
            </a:r>
            <a:r>
              <a:rPr lang="en-US" sz="1400" b="1" dirty="0">
                <a:solidFill>
                  <a:srgbClr val="222D55"/>
                </a:solidFill>
                <a:latin typeface="Poppins Medium" pitchFamily="2" charset="77"/>
                <a:cs typeface="Poppins Medium" pitchFamily="2" charset="77"/>
              </a:rPr>
              <a:t>infrastructure</a:t>
            </a:r>
            <a:r>
              <a:rPr lang="en-US" sz="1400" dirty="0">
                <a:solidFill>
                  <a:srgbClr val="222D55"/>
                </a:solidFill>
                <a:latin typeface="Poppins Medium" pitchFamily="2" charset="77"/>
                <a:cs typeface="Poppins Medium" pitchFamily="2" charset="77"/>
              </a:rPr>
              <a:t> or towns with walking, riding a bike or other transportation outside of cars."</a:t>
            </a:r>
          </a:p>
        </p:txBody>
      </p:sp>
      <p:sp>
        <p:nvSpPr>
          <p:cNvPr id="16" name="Rounded Rectangle 15">
            <a:extLst>
              <a:ext uri="{FF2B5EF4-FFF2-40B4-BE49-F238E27FC236}">
                <a16:creationId xmlns:a16="http://schemas.microsoft.com/office/drawing/2014/main" id="{DB739325-1FE4-E940-3B9A-BB7713A1C05E}"/>
              </a:ext>
            </a:extLst>
          </p:cNvPr>
          <p:cNvSpPr/>
          <p:nvPr/>
        </p:nvSpPr>
        <p:spPr>
          <a:xfrm>
            <a:off x="3805084" y="3037112"/>
            <a:ext cx="3048000" cy="3126657"/>
          </a:xfrm>
          <a:prstGeom prst="roundRect">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E1CA0EC-19F6-BF4D-EE9B-4F0FFC8D5247}"/>
              </a:ext>
            </a:extLst>
          </p:cNvPr>
          <p:cNvSpPr txBox="1"/>
          <p:nvPr/>
        </p:nvSpPr>
        <p:spPr>
          <a:xfrm>
            <a:off x="4024681" y="3371794"/>
            <a:ext cx="2608805" cy="2492990"/>
          </a:xfrm>
          <a:prstGeom prst="rect">
            <a:avLst/>
          </a:prstGeom>
          <a:noFill/>
        </p:spPr>
        <p:txBody>
          <a:bodyPr wrap="square">
            <a:spAutoFit/>
          </a:bodyPr>
          <a:lstStyle/>
          <a:p>
            <a:r>
              <a:rPr lang="en-US" sz="2400" b="1" dirty="0">
                <a:solidFill>
                  <a:srgbClr val="FF7F30"/>
                </a:solidFill>
                <a:latin typeface="Poppins" panose="00000500000000000000" pitchFamily="2" charset="0"/>
                <a:cs typeface="Poppins" panose="00000500000000000000" pitchFamily="2" charset="0"/>
              </a:rPr>
              <a:t>Safety,</a:t>
            </a:r>
          </a:p>
          <a:p>
            <a:r>
              <a:rPr lang="en-US" sz="2400" b="1" dirty="0">
                <a:solidFill>
                  <a:srgbClr val="FF7F30"/>
                </a:solidFill>
                <a:latin typeface="Poppins" panose="00000500000000000000" pitchFamily="2" charset="0"/>
                <a:cs typeface="Poppins" panose="00000500000000000000" pitchFamily="2" charset="0"/>
              </a:rPr>
              <a:t>Safety,</a:t>
            </a:r>
            <a:br>
              <a:rPr lang="en-US" sz="2400" b="1" dirty="0">
                <a:solidFill>
                  <a:srgbClr val="FF7F30"/>
                </a:solidFill>
                <a:latin typeface="Poppins" panose="00000500000000000000" pitchFamily="2" charset="0"/>
                <a:cs typeface="Poppins" panose="00000500000000000000" pitchFamily="2" charset="0"/>
              </a:rPr>
            </a:br>
            <a:r>
              <a:rPr lang="en-US" sz="2400" b="1" dirty="0">
                <a:solidFill>
                  <a:srgbClr val="FF7F30"/>
                </a:solidFill>
                <a:latin typeface="Poppins" panose="00000500000000000000" pitchFamily="2" charset="0"/>
                <a:cs typeface="Poppins" panose="00000500000000000000" pitchFamily="2" charset="0"/>
              </a:rPr>
              <a:t>Safety</a:t>
            </a:r>
          </a:p>
          <a:p>
            <a:endParaRPr lang="en-US" sz="1400" b="1" dirty="0">
              <a:solidFill>
                <a:srgbClr val="222D55"/>
              </a:solidFill>
              <a:cs typeface="Calibri"/>
            </a:endParaRPr>
          </a:p>
          <a:p>
            <a:r>
              <a:rPr lang="en-US" sz="1400" dirty="0">
                <a:solidFill>
                  <a:srgbClr val="222D55"/>
                </a:solidFill>
                <a:latin typeface="Poppins Medium" pitchFamily="2" charset="77"/>
                <a:cs typeface="Poppins Medium" pitchFamily="2" charset="77"/>
              </a:rPr>
              <a:t>"We need </a:t>
            </a:r>
            <a:r>
              <a:rPr lang="en-US" sz="1400" b="1" dirty="0">
                <a:solidFill>
                  <a:srgbClr val="222D55"/>
                </a:solidFill>
                <a:latin typeface="Poppins Medium" pitchFamily="2" charset="77"/>
                <a:cs typeface="Poppins Medium" pitchFamily="2" charset="77"/>
              </a:rPr>
              <a:t>street design </a:t>
            </a:r>
            <a:r>
              <a:rPr lang="en-US" sz="1400" dirty="0">
                <a:solidFill>
                  <a:srgbClr val="222D55"/>
                </a:solidFill>
                <a:latin typeface="Poppins Medium" pitchFamily="2" charset="77"/>
                <a:cs typeface="Poppins Medium" pitchFamily="2" charset="77"/>
              </a:rPr>
              <a:t>that is safe for </a:t>
            </a:r>
            <a:r>
              <a:rPr lang="en-US" sz="1400" b="1" dirty="0">
                <a:solidFill>
                  <a:srgbClr val="222D55"/>
                </a:solidFill>
                <a:latin typeface="Poppins Medium" pitchFamily="2" charset="77"/>
                <a:cs typeface="Poppins Medium" pitchFamily="2" charset="77"/>
              </a:rPr>
              <a:t>walkers and bikers </a:t>
            </a:r>
            <a:r>
              <a:rPr lang="en-US" sz="1400" dirty="0">
                <a:solidFill>
                  <a:srgbClr val="222D55"/>
                </a:solidFill>
                <a:latin typeface="Poppins Medium" pitchFamily="2" charset="77"/>
                <a:cs typeface="Poppins Medium" pitchFamily="2" charset="77"/>
              </a:rPr>
              <a:t>and structured to slow down traffic so we can </a:t>
            </a:r>
            <a:r>
              <a:rPr lang="en-US" sz="1400" b="1" dirty="0">
                <a:solidFill>
                  <a:srgbClr val="222D55"/>
                </a:solidFill>
                <a:latin typeface="Poppins Medium" pitchFamily="2" charset="77"/>
                <a:cs typeface="Poppins Medium" pitchFamily="2" charset="77"/>
              </a:rPr>
              <a:t>share</a:t>
            </a:r>
            <a:r>
              <a:rPr lang="en-US" sz="1400" dirty="0">
                <a:solidFill>
                  <a:srgbClr val="222D55"/>
                </a:solidFill>
                <a:latin typeface="Poppins Medium" pitchFamily="2" charset="77"/>
                <a:cs typeface="Poppins Medium" pitchFamily="2" charset="77"/>
              </a:rPr>
              <a:t> the road"</a:t>
            </a:r>
          </a:p>
        </p:txBody>
      </p:sp>
      <p:sp>
        <p:nvSpPr>
          <p:cNvPr id="18" name="Rounded Rectangle 17">
            <a:extLst>
              <a:ext uri="{FF2B5EF4-FFF2-40B4-BE49-F238E27FC236}">
                <a16:creationId xmlns:a16="http://schemas.microsoft.com/office/drawing/2014/main" id="{2F543387-C49C-1856-E398-6A4CE4A37071}"/>
              </a:ext>
            </a:extLst>
          </p:cNvPr>
          <p:cNvSpPr/>
          <p:nvPr/>
        </p:nvSpPr>
        <p:spPr>
          <a:xfrm>
            <a:off x="7246371" y="2281085"/>
            <a:ext cx="4434349" cy="3804026"/>
          </a:xfrm>
          <a:prstGeom prst="roundRect">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3BF810E-91E2-1EE7-7021-AFE512036A51}"/>
              </a:ext>
            </a:extLst>
          </p:cNvPr>
          <p:cNvSpPr txBox="1"/>
          <p:nvPr/>
        </p:nvSpPr>
        <p:spPr>
          <a:xfrm>
            <a:off x="7491015" y="2612588"/>
            <a:ext cx="4111045"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F7F30"/>
                </a:solidFill>
                <a:latin typeface="Poppins" panose="00000500000000000000" pitchFamily="2" charset="0"/>
                <a:cs typeface="Poppins" panose="00000500000000000000" pitchFamily="2" charset="0"/>
              </a:rPr>
              <a:t>Gaps in the Network</a:t>
            </a:r>
          </a:p>
          <a:p>
            <a:endParaRPr lang="en-US" sz="1400" dirty="0">
              <a:solidFill>
                <a:srgbClr val="222D55"/>
              </a:solidFill>
              <a:ea typeface="Calibri"/>
              <a:cs typeface="Calibri"/>
            </a:endParaRPr>
          </a:p>
          <a:p>
            <a:r>
              <a:rPr lang="en-US" sz="1400" b="1" dirty="0">
                <a:solidFill>
                  <a:srgbClr val="222D55"/>
                </a:solidFill>
                <a:latin typeface="Poppins" panose="00000500000000000000" pitchFamily="2" charset="0"/>
                <a:ea typeface="Calibri"/>
                <a:cs typeface="Poppins" panose="00000500000000000000" pitchFamily="2" charset="0"/>
              </a:rPr>
              <a:t>"</a:t>
            </a:r>
            <a:r>
              <a:rPr lang="en-US" sz="1400" dirty="0">
                <a:solidFill>
                  <a:srgbClr val="222D55"/>
                </a:solidFill>
                <a:latin typeface="Poppins Medium" pitchFamily="2" charset="77"/>
                <a:ea typeface="Calibri"/>
                <a:cs typeface="Poppins Medium" pitchFamily="2" charset="77"/>
              </a:rPr>
              <a:t>Lack of connections between neighborhoods. For example, there is</a:t>
            </a:r>
            <a:br>
              <a:rPr lang="en-US" sz="1400" dirty="0">
                <a:solidFill>
                  <a:srgbClr val="222D55"/>
                </a:solidFill>
                <a:latin typeface="Poppins Medium" pitchFamily="2" charset="77"/>
                <a:ea typeface="Calibri"/>
                <a:cs typeface="Poppins Medium" pitchFamily="2" charset="77"/>
              </a:rPr>
            </a:br>
            <a:r>
              <a:rPr lang="en-US" sz="1400" dirty="0">
                <a:solidFill>
                  <a:srgbClr val="222D55"/>
                </a:solidFill>
                <a:latin typeface="Poppins Medium" pitchFamily="2" charset="77"/>
                <a:ea typeface="Calibri"/>
                <a:cs typeface="Poppins Medium" pitchFamily="2" charset="77"/>
              </a:rPr>
              <a:t>an </a:t>
            </a:r>
            <a:r>
              <a:rPr lang="en-US" sz="1400" b="1" dirty="0">
                <a:solidFill>
                  <a:srgbClr val="222D55"/>
                </a:solidFill>
                <a:latin typeface="Poppins Medium" pitchFamily="2" charset="77"/>
                <a:ea typeface="Calibri"/>
                <a:cs typeface="Poppins Medium" pitchFamily="2" charset="77"/>
              </a:rPr>
              <a:t>unfinished path </a:t>
            </a:r>
            <a:r>
              <a:rPr lang="en-US" sz="1400" dirty="0">
                <a:solidFill>
                  <a:srgbClr val="222D55"/>
                </a:solidFill>
                <a:latin typeface="Poppins Medium" pitchFamily="2" charset="77"/>
                <a:ea typeface="Calibri"/>
                <a:cs typeface="Poppins Medium" pitchFamily="2" charset="77"/>
              </a:rPr>
              <a:t>between my town (Kingston) and the town I could bike to for errands making the trip unsafe. Similarly,</a:t>
            </a:r>
            <a:br>
              <a:rPr lang="en-US" sz="1400" dirty="0">
                <a:solidFill>
                  <a:srgbClr val="222D55"/>
                </a:solidFill>
                <a:latin typeface="Poppins Medium" pitchFamily="2" charset="77"/>
                <a:ea typeface="Calibri"/>
                <a:cs typeface="Poppins Medium" pitchFamily="2" charset="77"/>
              </a:rPr>
            </a:br>
            <a:r>
              <a:rPr lang="en-US" sz="1400" dirty="0">
                <a:solidFill>
                  <a:srgbClr val="222D55"/>
                </a:solidFill>
                <a:latin typeface="Poppins Medium" pitchFamily="2" charset="77"/>
                <a:ea typeface="Calibri"/>
                <a:cs typeface="Poppins Medium" pitchFamily="2" charset="77"/>
              </a:rPr>
              <a:t>in the town in which I work, there are some small </a:t>
            </a:r>
            <a:r>
              <a:rPr lang="en-US" sz="1400" b="1" dirty="0">
                <a:solidFill>
                  <a:srgbClr val="222D55"/>
                </a:solidFill>
                <a:latin typeface="Poppins Medium" pitchFamily="2" charset="77"/>
                <a:ea typeface="Calibri"/>
                <a:cs typeface="Poppins Medium" pitchFamily="2" charset="77"/>
              </a:rPr>
              <a:t>segments missing</a:t>
            </a:r>
            <a:r>
              <a:rPr lang="en-US" sz="1400" dirty="0">
                <a:solidFill>
                  <a:srgbClr val="222D55"/>
                </a:solidFill>
                <a:latin typeface="Poppins Medium" pitchFamily="2" charset="77"/>
                <a:ea typeface="Calibri"/>
                <a:cs typeface="Poppins Medium" pitchFamily="2" charset="77"/>
              </a:rPr>
              <a:t>, such as finish the path from Route 64 (south side) to</a:t>
            </a:r>
            <a:br>
              <a:rPr lang="en-US" sz="1400" dirty="0">
                <a:solidFill>
                  <a:srgbClr val="222D55"/>
                </a:solidFill>
                <a:latin typeface="Poppins Medium" pitchFamily="2" charset="77"/>
                <a:ea typeface="Calibri"/>
                <a:cs typeface="Poppins Medium" pitchFamily="2" charset="77"/>
              </a:rPr>
            </a:br>
            <a:r>
              <a:rPr lang="en-US" sz="1400" dirty="0">
                <a:solidFill>
                  <a:srgbClr val="222D55"/>
                </a:solidFill>
                <a:latin typeface="Poppins Medium" pitchFamily="2" charset="77"/>
                <a:ea typeface="Calibri"/>
                <a:cs typeface="Poppins Medium" pitchFamily="2" charset="77"/>
              </a:rPr>
              <a:t>Peace Road (east side). If this were finished</a:t>
            </a:r>
            <a:br>
              <a:rPr lang="en-US" sz="1400" dirty="0">
                <a:solidFill>
                  <a:srgbClr val="222D55"/>
                </a:solidFill>
                <a:latin typeface="Poppins Medium" pitchFamily="2" charset="77"/>
                <a:ea typeface="Calibri"/>
                <a:cs typeface="Poppins Medium" pitchFamily="2" charset="77"/>
              </a:rPr>
            </a:br>
            <a:r>
              <a:rPr lang="en-US" sz="1400" dirty="0">
                <a:solidFill>
                  <a:srgbClr val="222D55"/>
                </a:solidFill>
                <a:latin typeface="Poppins Medium" pitchFamily="2" charset="77"/>
                <a:ea typeface="Calibri"/>
                <a:cs typeface="Poppins Medium" pitchFamily="2" charset="77"/>
              </a:rPr>
              <a:t>it would be a great bike trip to </a:t>
            </a:r>
            <a:r>
              <a:rPr lang="en-US" sz="1400" b="1" dirty="0">
                <a:solidFill>
                  <a:srgbClr val="222D55"/>
                </a:solidFill>
                <a:latin typeface="Poppins Medium" pitchFamily="2" charset="77"/>
                <a:ea typeface="Calibri"/>
                <a:cs typeface="Poppins Medium" pitchFamily="2" charset="77"/>
              </a:rPr>
              <a:t>shopping</a:t>
            </a:r>
            <a:r>
              <a:rPr lang="en-US" sz="1400" dirty="0">
                <a:solidFill>
                  <a:srgbClr val="222D55"/>
                </a:solidFill>
                <a:latin typeface="Poppins Medium" pitchFamily="2" charset="77"/>
                <a:ea typeface="Calibri"/>
                <a:cs typeface="Poppins Medium" pitchFamily="2" charset="77"/>
              </a:rPr>
              <a:t>. </a:t>
            </a:r>
            <a:r>
              <a:rPr lang="en-US" sz="1400" b="1" dirty="0">
                <a:solidFill>
                  <a:srgbClr val="222D55"/>
                </a:solidFill>
                <a:latin typeface="Poppins" panose="00000500000000000000" pitchFamily="2" charset="0"/>
                <a:ea typeface="Calibri"/>
                <a:cs typeface="Poppins" panose="00000500000000000000" pitchFamily="2" charset="0"/>
              </a:rPr>
              <a:t>"</a:t>
            </a:r>
            <a:endParaRPr lang="en-US" sz="1400" dirty="0">
              <a:solidFill>
                <a:srgbClr val="222D55"/>
              </a:solidFill>
              <a:latin typeface="Poppins" panose="00000500000000000000" pitchFamily="2" charset="0"/>
              <a:cs typeface="Poppins" panose="00000500000000000000" pitchFamily="2" charset="0"/>
            </a:endParaRPr>
          </a:p>
        </p:txBody>
      </p:sp>
      <p:sp>
        <p:nvSpPr>
          <p:cNvPr id="21" name="Right Triangle 20">
            <a:extLst>
              <a:ext uri="{FF2B5EF4-FFF2-40B4-BE49-F238E27FC236}">
                <a16:creationId xmlns:a16="http://schemas.microsoft.com/office/drawing/2014/main" id="{04AC1520-4172-AD08-23C1-934DC9A48A66}"/>
              </a:ext>
            </a:extLst>
          </p:cNvPr>
          <p:cNvSpPr/>
          <p:nvPr/>
        </p:nvSpPr>
        <p:spPr>
          <a:xfrm rot="16200000">
            <a:off x="5069828" y="2522201"/>
            <a:ext cx="518509" cy="518509"/>
          </a:xfrm>
          <a:prstGeom prst="rtTriangle">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34C9EACE-DB43-9F8A-76EB-D1DA33FED5FC}"/>
              </a:ext>
            </a:extLst>
          </p:cNvPr>
          <p:cNvSpPr/>
          <p:nvPr/>
        </p:nvSpPr>
        <p:spPr>
          <a:xfrm rot="10800000">
            <a:off x="6729806" y="2853285"/>
            <a:ext cx="518509" cy="518509"/>
          </a:xfrm>
          <a:prstGeom prst="rtTriangle">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B001A508-5035-D872-316F-79E99D964120}"/>
              </a:ext>
            </a:extLst>
          </p:cNvPr>
          <p:cNvSpPr/>
          <p:nvPr/>
        </p:nvSpPr>
        <p:spPr>
          <a:xfrm rot="5400000">
            <a:off x="1034386" y="5813464"/>
            <a:ext cx="518509" cy="518509"/>
          </a:xfrm>
          <a:prstGeom prst="rtTriangle">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39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76DCA16B-B8B1-19C9-0670-E77918A8E6A2}"/>
              </a:ext>
            </a:extLst>
          </p:cNvPr>
          <p:cNvSpPr/>
          <p:nvPr/>
        </p:nvSpPr>
        <p:spPr>
          <a:xfrm>
            <a:off x="675969" y="5442921"/>
            <a:ext cx="4050893" cy="749783"/>
          </a:xfrm>
          <a:prstGeom prst="roundRect">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E191CD3A-A5F2-EA19-446F-3C2100466B77}"/>
              </a:ext>
            </a:extLst>
          </p:cNvPr>
          <p:cNvSpPr/>
          <p:nvPr/>
        </p:nvSpPr>
        <p:spPr>
          <a:xfrm>
            <a:off x="675969" y="4685007"/>
            <a:ext cx="4050892" cy="534271"/>
          </a:xfrm>
          <a:prstGeom prst="roundRect">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6E756EA3-F5A0-2534-612F-45C6732080A4}"/>
              </a:ext>
            </a:extLst>
          </p:cNvPr>
          <p:cNvSpPr/>
          <p:nvPr/>
        </p:nvSpPr>
        <p:spPr>
          <a:xfrm>
            <a:off x="675969" y="3980364"/>
            <a:ext cx="4050892" cy="534271"/>
          </a:xfrm>
          <a:prstGeom prst="roundRect">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BB0480F6-9DF5-D3EE-1815-4E4AD6DEBF84}"/>
              </a:ext>
            </a:extLst>
          </p:cNvPr>
          <p:cNvSpPr/>
          <p:nvPr/>
        </p:nvSpPr>
        <p:spPr>
          <a:xfrm>
            <a:off x="688256" y="3017677"/>
            <a:ext cx="4050893" cy="749783"/>
          </a:xfrm>
          <a:prstGeom prst="roundRect">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1074A61F-CA36-6AA5-B06E-A3CC57FE44E4}"/>
              </a:ext>
            </a:extLst>
          </p:cNvPr>
          <p:cNvGraphicFramePr>
            <a:graphicFrameLocks noGrp="1"/>
          </p:cNvGraphicFramePr>
          <p:nvPr/>
        </p:nvGraphicFramePr>
        <p:xfrm>
          <a:off x="2943225" y="3256597"/>
          <a:ext cx="6305550" cy="190500"/>
        </p:xfrm>
        <a:graphic>
          <a:graphicData uri="http://schemas.openxmlformats.org/drawingml/2006/table">
            <a:tbl>
              <a:tblPr firstRow="1" firstCol="1" bandRow="1">
                <a:tableStyleId>{5C22544A-7EE6-4342-B048-85BDC9FD1C3A}</a:tableStyleId>
              </a:tblPr>
              <a:tblGrid>
                <a:gridCol w="6305550">
                  <a:extLst>
                    <a:ext uri="{9D8B030D-6E8A-4147-A177-3AD203B41FA5}">
                      <a16:colId xmlns:a16="http://schemas.microsoft.com/office/drawing/2014/main" val="1955268422"/>
                    </a:ext>
                  </a:extLst>
                </a:gridCol>
              </a:tblGrid>
              <a:tr h="190500">
                <a:tc>
                  <a:txBody>
                    <a:bodyPr/>
                    <a:lstStyle/>
                    <a:p>
                      <a:pPr marL="342900" lvl="0" indent="-342900"/>
                      <a:endParaRPr lang="en-US" sz="1100">
                        <a:solidFill>
                          <a:schemeClr val="tx1"/>
                        </a:solidFill>
                        <a:effectLst/>
                        <a:latin typeface="Calibri"/>
                      </a:endParaRPr>
                    </a:p>
                  </a:txBody>
                  <a:tcPr marL="9525" marR="9525" marT="9525" marB="0" anchor="b">
                    <a:lnL>
                      <a:noFill/>
                    </a:lnL>
                    <a:lnR>
                      <a:noFill/>
                    </a:lnR>
                    <a:lnT>
                      <a:noFill/>
                    </a:lnT>
                    <a:lnB>
                      <a:noFill/>
                    </a:lnB>
                    <a:noFill/>
                  </a:tcPr>
                </a:tc>
                <a:extLst>
                  <a:ext uri="{0D108BD9-81ED-4DB2-BD59-A6C34878D82A}">
                    <a16:rowId xmlns:a16="http://schemas.microsoft.com/office/drawing/2014/main" val="3084236911"/>
                  </a:ext>
                </a:extLst>
              </a:tr>
            </a:tbl>
          </a:graphicData>
        </a:graphic>
      </p:graphicFrame>
      <p:pic>
        <p:nvPicPr>
          <p:cNvPr id="15" name="Picture 14" descr="A screenshot of a computer screen&#10;&#10;Description automatically generated">
            <a:extLst>
              <a:ext uri="{FF2B5EF4-FFF2-40B4-BE49-F238E27FC236}">
                <a16:creationId xmlns:a16="http://schemas.microsoft.com/office/drawing/2014/main" id="{9EE97E84-0FB7-E04D-743A-788417C136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441" y="1979176"/>
            <a:ext cx="12175696" cy="4637934"/>
          </a:xfrm>
          <a:prstGeom prst="rect">
            <a:avLst/>
          </a:prstGeom>
        </p:spPr>
      </p:pic>
      <p:sp>
        <p:nvSpPr>
          <p:cNvPr id="2" name="Content Placeholder 2">
            <a:extLst>
              <a:ext uri="{FF2B5EF4-FFF2-40B4-BE49-F238E27FC236}">
                <a16:creationId xmlns:a16="http://schemas.microsoft.com/office/drawing/2014/main" id="{4D693EB9-CFF0-EB1B-2D66-7EA1AF1BEBAD}"/>
              </a:ext>
            </a:extLst>
          </p:cNvPr>
          <p:cNvSpPr txBox="1">
            <a:spLocks/>
          </p:cNvSpPr>
          <p:nvPr/>
        </p:nvSpPr>
        <p:spPr>
          <a:xfrm>
            <a:off x="685800" y="2472027"/>
            <a:ext cx="4682613" cy="342981"/>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rgbClr val="222D55"/>
                </a:solidFill>
                <a:latin typeface="Poppins" pitchFamily="2" charset="77"/>
              </a:rPr>
              <a:t>Top Barriers:</a:t>
            </a:r>
          </a:p>
        </p:txBody>
      </p:sp>
      <p:cxnSp>
        <p:nvCxnSpPr>
          <p:cNvPr id="16" name="Straight Connector 15">
            <a:extLst>
              <a:ext uri="{FF2B5EF4-FFF2-40B4-BE49-F238E27FC236}">
                <a16:creationId xmlns:a16="http://schemas.microsoft.com/office/drawing/2014/main" id="{AAFF970B-26D5-1F29-C8B3-5DA0D3C78CF1}"/>
              </a:ext>
            </a:extLst>
          </p:cNvPr>
          <p:cNvCxnSpPr>
            <a:cxnSpLocks/>
          </p:cNvCxnSpPr>
          <p:nvPr/>
        </p:nvCxnSpPr>
        <p:spPr>
          <a:xfrm>
            <a:off x="5203505" y="3993889"/>
            <a:ext cx="6408392"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A34FEC-B125-1DD6-F8C5-C767BDA34820}"/>
              </a:ext>
            </a:extLst>
          </p:cNvPr>
          <p:cNvCxnSpPr>
            <a:cxnSpLocks/>
          </p:cNvCxnSpPr>
          <p:nvPr/>
        </p:nvCxnSpPr>
        <p:spPr>
          <a:xfrm>
            <a:off x="5203505" y="5650624"/>
            <a:ext cx="6408392"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FAF9E1F-F608-6155-9056-BE543B85CB22}"/>
              </a:ext>
            </a:extLst>
          </p:cNvPr>
          <p:cNvSpPr txBox="1">
            <a:spLocks/>
          </p:cNvSpPr>
          <p:nvPr/>
        </p:nvSpPr>
        <p:spPr>
          <a:xfrm>
            <a:off x="6600101" y="5799863"/>
            <a:ext cx="5297347" cy="501349"/>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a:solidFill>
                  <a:srgbClr val="68B7E6"/>
                </a:solidFill>
                <a:effectLst/>
                <a:latin typeface="Poppins" pitchFamily="2" charset="77"/>
                <a:cs typeface="Poppins" pitchFamily="2" charset="77"/>
              </a:rPr>
              <a:t>Respondents </a:t>
            </a:r>
            <a:r>
              <a:rPr lang="en-US" sz="1350" b="1" u="sng" dirty="0">
                <a:solidFill>
                  <a:srgbClr val="68B7E6"/>
                </a:solidFill>
                <a:effectLst/>
                <a:latin typeface="Poppins" pitchFamily="2" charset="77"/>
                <a:cs typeface="Poppins" pitchFamily="2" charset="77"/>
              </a:rPr>
              <a:t>want </a:t>
            </a:r>
            <a:r>
              <a:rPr lang="en-US" sz="1350" b="1" dirty="0">
                <a:solidFill>
                  <a:srgbClr val="68B7E6"/>
                </a:solidFill>
                <a:effectLst/>
                <a:latin typeface="Poppins" pitchFamily="2" charset="77"/>
                <a:cs typeface="Poppins" pitchFamily="2" charset="77"/>
              </a:rPr>
              <a:t>to </a:t>
            </a:r>
            <a:r>
              <a:rPr lang="en-US" sz="1350" b="1" i="1" dirty="0">
                <a:solidFill>
                  <a:srgbClr val="FF7F30"/>
                </a:solidFill>
                <a:effectLst/>
                <a:latin typeface="Poppins" pitchFamily="2" charset="77"/>
                <a:cs typeface="Poppins" pitchFamily="2" charset="77"/>
              </a:rPr>
              <a:t>walk</a:t>
            </a:r>
            <a:r>
              <a:rPr lang="en-US" sz="1350" b="1" dirty="0">
                <a:solidFill>
                  <a:srgbClr val="68B7E6"/>
                </a:solidFill>
                <a:effectLst/>
                <a:latin typeface="Poppins" pitchFamily="2" charset="77"/>
                <a:cs typeface="Poppins" pitchFamily="2" charset="77"/>
              </a:rPr>
              <a:t> or </a:t>
            </a:r>
            <a:r>
              <a:rPr lang="en-US" sz="1350" b="1" i="1" dirty="0">
                <a:solidFill>
                  <a:srgbClr val="FF7F30"/>
                </a:solidFill>
                <a:effectLst/>
                <a:latin typeface="Poppins" pitchFamily="2" charset="77"/>
                <a:cs typeface="Poppins" pitchFamily="2" charset="77"/>
              </a:rPr>
              <a:t>bike</a:t>
            </a:r>
            <a:r>
              <a:rPr lang="en-US" sz="1350" b="1" dirty="0">
                <a:solidFill>
                  <a:srgbClr val="68B7E6"/>
                </a:solidFill>
                <a:effectLst/>
                <a:latin typeface="Poppins" pitchFamily="2" charset="77"/>
                <a:cs typeface="Poppins" pitchFamily="2" charset="77"/>
              </a:rPr>
              <a:t> more than they do now for fun and for commuting.</a:t>
            </a:r>
          </a:p>
        </p:txBody>
      </p:sp>
      <p:pic>
        <p:nvPicPr>
          <p:cNvPr id="20" name="Picture 19">
            <a:extLst>
              <a:ext uri="{FF2B5EF4-FFF2-40B4-BE49-F238E27FC236}">
                <a16:creationId xmlns:a16="http://schemas.microsoft.com/office/drawing/2014/main" id="{9500C9BD-F413-0354-1BC1-A7E894BCBD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332" y="5799413"/>
            <a:ext cx="836786" cy="381320"/>
          </a:xfrm>
          <a:prstGeom prst="rect">
            <a:avLst/>
          </a:prstGeom>
        </p:spPr>
      </p:pic>
      <p:sp>
        <p:nvSpPr>
          <p:cNvPr id="23" name="Title 1">
            <a:extLst>
              <a:ext uri="{FF2B5EF4-FFF2-40B4-BE49-F238E27FC236}">
                <a16:creationId xmlns:a16="http://schemas.microsoft.com/office/drawing/2014/main" id="{A84D321B-41AB-F205-559D-8AB9CFFAA50A}"/>
              </a:ext>
            </a:extLst>
          </p:cNvPr>
          <p:cNvSpPr>
            <a:spLocks noGrp="1"/>
          </p:cNvSpPr>
          <p:nvPr>
            <p:ph type="title"/>
          </p:nvPr>
        </p:nvSpPr>
        <p:spPr>
          <a:xfrm>
            <a:off x="685800" y="815919"/>
            <a:ext cx="10058400" cy="1371600"/>
          </a:xfrm>
        </p:spPr>
        <p:txBody>
          <a:bodyPr/>
          <a:lstStyle/>
          <a:p>
            <a:r>
              <a:rPr lang="en-US" dirty="0">
                <a:latin typeface="Poppins ExtraBold"/>
                <a:cs typeface="Poppins ExtraBold"/>
              </a:rPr>
              <a:t>Online Public Survey Trends</a:t>
            </a:r>
            <a:br>
              <a:rPr lang="en-US" dirty="0">
                <a:latin typeface="Poppins ExtraBold"/>
                <a:cs typeface="Poppins ExtraBold"/>
              </a:rPr>
            </a:br>
            <a:endParaRPr lang="en-US" sz="2800" i="1" dirty="0">
              <a:latin typeface="Poppins ExtraBold"/>
              <a:cs typeface="Poppins ExtraBold"/>
            </a:endParaRPr>
          </a:p>
        </p:txBody>
      </p:sp>
      <p:sp>
        <p:nvSpPr>
          <p:cNvPr id="31" name="TextBox 30">
            <a:extLst>
              <a:ext uri="{FF2B5EF4-FFF2-40B4-BE49-F238E27FC236}">
                <a16:creationId xmlns:a16="http://schemas.microsoft.com/office/drawing/2014/main" id="{32B42601-42BC-07CC-91C3-A205ABDE14A8}"/>
              </a:ext>
            </a:extLst>
          </p:cNvPr>
          <p:cNvSpPr txBox="1"/>
          <p:nvPr/>
        </p:nvSpPr>
        <p:spPr>
          <a:xfrm>
            <a:off x="357072" y="3091817"/>
            <a:ext cx="4129193" cy="646331"/>
          </a:xfrm>
          <a:prstGeom prst="rect">
            <a:avLst/>
          </a:prstGeom>
          <a:noFill/>
        </p:spPr>
        <p:txBody>
          <a:bodyPr wrap="square">
            <a:spAutoFit/>
          </a:bodyPr>
          <a:lstStyle/>
          <a:p>
            <a:pPr marL="457200" lvl="1" indent="0">
              <a:buNone/>
            </a:pPr>
            <a:r>
              <a:rPr lang="en-US" sz="1800" b="1" dirty="0">
                <a:solidFill>
                  <a:srgbClr val="FF7F30"/>
                </a:solidFill>
                <a:latin typeface="Poppins"/>
                <a:cs typeface="Poppins"/>
              </a:rPr>
              <a:t>I do not feel safe due to traffic</a:t>
            </a:r>
            <a:br>
              <a:rPr lang="en-US" sz="1800" b="1" dirty="0">
                <a:solidFill>
                  <a:srgbClr val="FF7F30"/>
                </a:solidFill>
                <a:latin typeface="Poppins"/>
                <a:cs typeface="Poppins"/>
              </a:rPr>
            </a:br>
            <a:r>
              <a:rPr lang="en-US" sz="1800" b="1" dirty="0">
                <a:solidFill>
                  <a:srgbClr val="FF7F30"/>
                </a:solidFill>
                <a:latin typeface="Poppins"/>
                <a:cs typeface="Poppins"/>
              </a:rPr>
              <a:t>and speeding vehicles</a:t>
            </a:r>
          </a:p>
        </p:txBody>
      </p:sp>
      <p:sp>
        <p:nvSpPr>
          <p:cNvPr id="33" name="TextBox 32">
            <a:extLst>
              <a:ext uri="{FF2B5EF4-FFF2-40B4-BE49-F238E27FC236}">
                <a16:creationId xmlns:a16="http://schemas.microsoft.com/office/drawing/2014/main" id="{DA2A0935-1791-5256-9428-25C5A7043DB5}"/>
              </a:ext>
            </a:extLst>
          </p:cNvPr>
          <p:cNvSpPr txBox="1"/>
          <p:nvPr/>
        </p:nvSpPr>
        <p:spPr>
          <a:xfrm>
            <a:off x="286828" y="4072459"/>
            <a:ext cx="3785442" cy="369332"/>
          </a:xfrm>
          <a:prstGeom prst="rect">
            <a:avLst/>
          </a:prstGeom>
          <a:noFill/>
        </p:spPr>
        <p:txBody>
          <a:bodyPr wrap="square">
            <a:spAutoFit/>
          </a:bodyPr>
          <a:lstStyle/>
          <a:p>
            <a:pPr marL="457200" lvl="1" indent="0">
              <a:buNone/>
            </a:pPr>
            <a:r>
              <a:rPr lang="en-US" sz="1800" b="1" dirty="0">
                <a:solidFill>
                  <a:srgbClr val="FF7F30"/>
                </a:solidFill>
                <a:latin typeface="Poppins"/>
                <a:cs typeface="Poppins"/>
              </a:rPr>
              <a:t>Destination too far</a:t>
            </a:r>
            <a:endParaRPr lang="en-US" sz="2000" b="1" dirty="0">
              <a:solidFill>
                <a:srgbClr val="FF7F30"/>
              </a:solidFill>
              <a:latin typeface="Poppins" pitchFamily="2" charset="77"/>
            </a:endParaRPr>
          </a:p>
        </p:txBody>
      </p:sp>
      <p:sp>
        <p:nvSpPr>
          <p:cNvPr id="35" name="TextBox 34">
            <a:extLst>
              <a:ext uri="{FF2B5EF4-FFF2-40B4-BE49-F238E27FC236}">
                <a16:creationId xmlns:a16="http://schemas.microsoft.com/office/drawing/2014/main" id="{ED08ADBD-7A0A-948F-88D5-7E1169B0F149}"/>
              </a:ext>
            </a:extLst>
          </p:cNvPr>
          <p:cNvSpPr txBox="1"/>
          <p:nvPr/>
        </p:nvSpPr>
        <p:spPr>
          <a:xfrm>
            <a:off x="294728" y="5505279"/>
            <a:ext cx="4309170" cy="646331"/>
          </a:xfrm>
          <a:prstGeom prst="rect">
            <a:avLst/>
          </a:prstGeom>
          <a:noFill/>
        </p:spPr>
        <p:txBody>
          <a:bodyPr wrap="square">
            <a:spAutoFit/>
          </a:bodyPr>
          <a:lstStyle/>
          <a:p>
            <a:pPr marL="457200" lvl="1" indent="0">
              <a:buNone/>
            </a:pPr>
            <a:r>
              <a:rPr lang="en-US" sz="1800" b="1" dirty="0">
                <a:solidFill>
                  <a:srgbClr val="FF7F30"/>
                </a:solidFill>
                <a:latin typeface="Poppins"/>
                <a:cs typeface="Poppins"/>
              </a:rPr>
              <a:t>Lack of sidewalks, public stairs, bikeways or paths </a:t>
            </a:r>
            <a:endParaRPr lang="en-US" sz="2000" b="1" dirty="0">
              <a:solidFill>
                <a:srgbClr val="FF7F30"/>
              </a:solidFill>
              <a:latin typeface="Poppins" pitchFamily="2" charset="77"/>
            </a:endParaRPr>
          </a:p>
        </p:txBody>
      </p:sp>
      <p:sp>
        <p:nvSpPr>
          <p:cNvPr id="37" name="TextBox 36">
            <a:extLst>
              <a:ext uri="{FF2B5EF4-FFF2-40B4-BE49-F238E27FC236}">
                <a16:creationId xmlns:a16="http://schemas.microsoft.com/office/drawing/2014/main" id="{85C69AD6-10F0-263A-5397-252CAED6A798}"/>
              </a:ext>
            </a:extLst>
          </p:cNvPr>
          <p:cNvSpPr txBox="1"/>
          <p:nvPr/>
        </p:nvSpPr>
        <p:spPr>
          <a:xfrm>
            <a:off x="286828" y="4776102"/>
            <a:ext cx="6166882" cy="369332"/>
          </a:xfrm>
          <a:prstGeom prst="rect">
            <a:avLst/>
          </a:prstGeom>
          <a:noFill/>
        </p:spPr>
        <p:txBody>
          <a:bodyPr wrap="square">
            <a:spAutoFit/>
          </a:bodyPr>
          <a:lstStyle/>
          <a:p>
            <a:pPr marL="457200" lvl="1" indent="0">
              <a:buNone/>
            </a:pPr>
            <a:r>
              <a:rPr lang="en-US" sz="1800" b="1" dirty="0">
                <a:solidFill>
                  <a:srgbClr val="FF7F30"/>
                </a:solidFill>
                <a:latin typeface="Poppins"/>
                <a:cs typeface="Poppins"/>
              </a:rPr>
              <a:t>I have to carry things</a:t>
            </a:r>
          </a:p>
        </p:txBody>
      </p:sp>
    </p:spTree>
    <p:extLst>
      <p:ext uri="{BB962C8B-B14F-4D97-AF65-F5344CB8AC3E}">
        <p14:creationId xmlns:p14="http://schemas.microsoft.com/office/powerpoint/2010/main" val="83557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A9B1BA9-6A7C-0B54-C00D-F2C9FE78126C}"/>
              </a:ext>
            </a:extLst>
          </p:cNvPr>
          <p:cNvSpPr txBox="1">
            <a:spLocks/>
          </p:cNvSpPr>
          <p:nvPr/>
        </p:nvSpPr>
        <p:spPr>
          <a:xfrm>
            <a:off x="685800" y="2391330"/>
            <a:ext cx="3998923" cy="794624"/>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rgbClr val="222D55"/>
                </a:solidFill>
                <a:latin typeface="Poppins" pitchFamily="2" charset="77"/>
              </a:rPr>
              <a:t>People want to walk and bike to:</a:t>
            </a:r>
          </a:p>
        </p:txBody>
      </p:sp>
      <p:sp>
        <p:nvSpPr>
          <p:cNvPr id="12" name="Title 1">
            <a:extLst>
              <a:ext uri="{FF2B5EF4-FFF2-40B4-BE49-F238E27FC236}">
                <a16:creationId xmlns:a16="http://schemas.microsoft.com/office/drawing/2014/main" id="{74EED57D-7C11-6D79-B789-2BA622958B93}"/>
              </a:ext>
            </a:extLst>
          </p:cNvPr>
          <p:cNvSpPr>
            <a:spLocks noGrp="1"/>
          </p:cNvSpPr>
          <p:nvPr>
            <p:ph type="title"/>
          </p:nvPr>
        </p:nvSpPr>
        <p:spPr>
          <a:xfrm>
            <a:off x="685800" y="815919"/>
            <a:ext cx="10058400" cy="1371600"/>
          </a:xfrm>
        </p:spPr>
        <p:txBody>
          <a:bodyPr/>
          <a:lstStyle/>
          <a:p>
            <a:r>
              <a:rPr lang="en-US" dirty="0">
                <a:latin typeface="Poppins ExtraBold"/>
                <a:cs typeface="Poppins ExtraBold"/>
              </a:rPr>
              <a:t>Online Public Survey Trends</a:t>
            </a:r>
            <a:br>
              <a:rPr lang="en-US" dirty="0">
                <a:latin typeface="Poppins ExtraBold"/>
                <a:cs typeface="Poppins ExtraBold"/>
              </a:rPr>
            </a:br>
            <a:endParaRPr lang="en-US" sz="2800" i="1" dirty="0">
              <a:latin typeface="Poppins ExtraBold"/>
              <a:cs typeface="Poppins ExtraBold"/>
            </a:endParaRPr>
          </a:p>
        </p:txBody>
      </p:sp>
      <p:pic>
        <p:nvPicPr>
          <p:cNvPr id="14" name="Picture 13" descr="A graph with numbers and lines&#10;&#10;Description automatically generated with medium confidence">
            <a:extLst>
              <a:ext uri="{FF2B5EF4-FFF2-40B4-BE49-F238E27FC236}">
                <a16:creationId xmlns:a16="http://schemas.microsoft.com/office/drawing/2014/main" id="{B945C296-C0C0-7DE1-859F-5B2BFB7ABA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04" y="2847342"/>
            <a:ext cx="11756183" cy="3561216"/>
          </a:xfrm>
          <a:prstGeom prst="rect">
            <a:avLst/>
          </a:prstGeom>
        </p:spPr>
      </p:pic>
    </p:spTree>
    <p:extLst>
      <p:ext uri="{BB962C8B-B14F-4D97-AF65-F5344CB8AC3E}">
        <p14:creationId xmlns:p14="http://schemas.microsoft.com/office/powerpoint/2010/main" val="536148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1FF527BD-8DC2-8244-C7BC-93B2C5428B63}"/>
              </a:ext>
            </a:extLst>
          </p:cNvPr>
          <p:cNvSpPr/>
          <p:nvPr/>
        </p:nvSpPr>
        <p:spPr>
          <a:xfrm>
            <a:off x="1830197" y="4831542"/>
            <a:ext cx="9231093" cy="914400"/>
          </a:xfrm>
          <a:prstGeom prst="roundRect">
            <a:avLst/>
          </a:prstGeom>
          <a:solidFill>
            <a:srgbClr val="FFE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4C3C6AD3-D2EC-FB53-6930-AAA0DAD9ECAC}"/>
              </a:ext>
            </a:extLst>
          </p:cNvPr>
          <p:cNvSpPr txBox="1">
            <a:spLocks/>
          </p:cNvSpPr>
          <p:nvPr/>
        </p:nvSpPr>
        <p:spPr>
          <a:xfrm>
            <a:off x="1858296" y="3767040"/>
            <a:ext cx="1209368" cy="949612"/>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4400" b="1" dirty="0">
                <a:solidFill>
                  <a:srgbClr val="68B7E6"/>
                </a:solidFill>
                <a:latin typeface="Poppins" pitchFamily="2" charset="77"/>
              </a:rPr>
              <a:t>69</a:t>
            </a:r>
            <a:endParaRPr lang="en-US" sz="2000" b="1" dirty="0">
              <a:solidFill>
                <a:srgbClr val="222D55"/>
              </a:solidFill>
              <a:latin typeface="Poppins" pitchFamily="2" charset="77"/>
            </a:endParaRPr>
          </a:p>
        </p:txBody>
      </p:sp>
      <p:sp>
        <p:nvSpPr>
          <p:cNvPr id="15" name="TextBox 14">
            <a:extLst>
              <a:ext uri="{FF2B5EF4-FFF2-40B4-BE49-F238E27FC236}">
                <a16:creationId xmlns:a16="http://schemas.microsoft.com/office/drawing/2014/main" id="{82A5E4C4-B64F-ABEC-0D39-4F160BA0B705}"/>
              </a:ext>
            </a:extLst>
          </p:cNvPr>
          <p:cNvSpPr txBox="1"/>
          <p:nvPr/>
        </p:nvSpPr>
        <p:spPr>
          <a:xfrm>
            <a:off x="2618002" y="3736374"/>
            <a:ext cx="4402229" cy="646331"/>
          </a:xfrm>
          <a:prstGeom prst="rect">
            <a:avLst/>
          </a:prstGeom>
          <a:noFill/>
        </p:spPr>
        <p:txBody>
          <a:bodyPr wrap="square">
            <a:spAutoFit/>
          </a:bodyPr>
          <a:lstStyle/>
          <a:p>
            <a:r>
              <a:rPr lang="en-US" sz="1800" b="1" dirty="0">
                <a:solidFill>
                  <a:srgbClr val="222D55"/>
                </a:solidFill>
                <a:latin typeface="Poppins" pitchFamily="2" charset="77"/>
              </a:rPr>
              <a:t>respondents have been in a crash</a:t>
            </a:r>
            <a:br>
              <a:rPr lang="en-US" sz="1800" b="1" dirty="0">
                <a:solidFill>
                  <a:srgbClr val="222D55"/>
                </a:solidFill>
                <a:latin typeface="Poppins" pitchFamily="2" charset="77"/>
              </a:rPr>
            </a:br>
            <a:r>
              <a:rPr lang="en-US" sz="1800" b="1" dirty="0">
                <a:solidFill>
                  <a:srgbClr val="222D55"/>
                </a:solidFill>
                <a:latin typeface="Poppins" pitchFamily="2" charset="77"/>
              </a:rPr>
              <a:t>while walking in Illinois</a:t>
            </a:r>
            <a:endParaRPr lang="en-US" dirty="0"/>
          </a:p>
        </p:txBody>
      </p:sp>
      <p:sp>
        <p:nvSpPr>
          <p:cNvPr id="16" name="Content Placeholder 2">
            <a:extLst>
              <a:ext uri="{FF2B5EF4-FFF2-40B4-BE49-F238E27FC236}">
                <a16:creationId xmlns:a16="http://schemas.microsoft.com/office/drawing/2014/main" id="{4852B295-A663-D94C-DFC8-892BF8166AE7}"/>
              </a:ext>
            </a:extLst>
          </p:cNvPr>
          <p:cNvSpPr txBox="1">
            <a:spLocks/>
          </p:cNvSpPr>
          <p:nvPr/>
        </p:nvSpPr>
        <p:spPr>
          <a:xfrm>
            <a:off x="7250778" y="3800944"/>
            <a:ext cx="2195216" cy="646331"/>
          </a:xfrm>
          <a:prstGeom prst="rect">
            <a:avLst/>
          </a:prstGeom>
        </p:spPr>
        <p:txBody>
          <a:bodyPr vert="horz" lIns="0" tIns="0" rIns="0" bIns="0" rtlCol="0">
            <a:normAutofit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sz="4400" b="1" dirty="0">
                <a:solidFill>
                  <a:srgbClr val="68B7E6"/>
                </a:solidFill>
                <a:latin typeface="Poppins" pitchFamily="2" charset="77"/>
              </a:rPr>
              <a:t>1,245</a:t>
            </a:r>
            <a:endParaRPr lang="en-US" sz="2000" b="1" dirty="0">
              <a:solidFill>
                <a:srgbClr val="222D55"/>
              </a:solidFill>
              <a:latin typeface="Poppins" pitchFamily="2" charset="77"/>
            </a:endParaRPr>
          </a:p>
        </p:txBody>
      </p:sp>
      <p:sp>
        <p:nvSpPr>
          <p:cNvPr id="17" name="TextBox 16">
            <a:extLst>
              <a:ext uri="{FF2B5EF4-FFF2-40B4-BE49-F238E27FC236}">
                <a16:creationId xmlns:a16="http://schemas.microsoft.com/office/drawing/2014/main" id="{0698BBD3-E684-5244-7F01-2C20336E358C}"/>
              </a:ext>
            </a:extLst>
          </p:cNvPr>
          <p:cNvSpPr txBox="1"/>
          <p:nvPr/>
        </p:nvSpPr>
        <p:spPr>
          <a:xfrm>
            <a:off x="8684506" y="3767040"/>
            <a:ext cx="2518839" cy="923330"/>
          </a:xfrm>
          <a:prstGeom prst="rect">
            <a:avLst/>
          </a:prstGeom>
          <a:noFill/>
        </p:spPr>
        <p:txBody>
          <a:bodyPr wrap="square">
            <a:spAutoFit/>
          </a:bodyPr>
          <a:lstStyle/>
          <a:p>
            <a:r>
              <a:rPr lang="en-US" b="1" dirty="0">
                <a:solidFill>
                  <a:srgbClr val="222D55"/>
                </a:solidFill>
                <a:latin typeface="Poppins" pitchFamily="2" charset="77"/>
              </a:rPr>
              <a:t>have been involved</a:t>
            </a:r>
            <a:br>
              <a:rPr lang="en-US" b="1" dirty="0">
                <a:solidFill>
                  <a:srgbClr val="222D55"/>
                </a:solidFill>
                <a:latin typeface="Poppins" pitchFamily="2" charset="77"/>
              </a:rPr>
            </a:br>
            <a:r>
              <a:rPr lang="en-US" b="1" dirty="0">
                <a:solidFill>
                  <a:srgbClr val="222D55"/>
                </a:solidFill>
                <a:latin typeface="Poppins" pitchFamily="2" charset="77"/>
              </a:rPr>
              <a:t>in a close call or crash</a:t>
            </a:r>
            <a:endParaRPr lang="en-US" dirty="0"/>
          </a:p>
        </p:txBody>
      </p:sp>
      <p:sp>
        <p:nvSpPr>
          <p:cNvPr id="22" name="Content Placeholder 2">
            <a:extLst>
              <a:ext uri="{FF2B5EF4-FFF2-40B4-BE49-F238E27FC236}">
                <a16:creationId xmlns:a16="http://schemas.microsoft.com/office/drawing/2014/main" id="{77626AE8-CDA2-4005-EFD7-73D40A347559}"/>
              </a:ext>
            </a:extLst>
          </p:cNvPr>
          <p:cNvSpPr txBox="1">
            <a:spLocks/>
          </p:cNvSpPr>
          <p:nvPr/>
        </p:nvSpPr>
        <p:spPr>
          <a:xfrm>
            <a:off x="1830197" y="2889875"/>
            <a:ext cx="6492681" cy="362146"/>
          </a:xfrm>
          <a:prstGeom prst="rect">
            <a:avLst/>
          </a:prstGeom>
        </p:spPr>
        <p:txBody>
          <a:bodyPr vert="horz" lIns="0" tIns="0" rIns="0" bIns="0" rtlCol="0">
            <a:normAutofit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Poppins ExtraBold" panose="00000900000000000000" pitchFamily="2" charset="0"/>
              <a:buNone/>
            </a:pPr>
            <a:r>
              <a:rPr lang="en-US" b="1" dirty="0">
                <a:solidFill>
                  <a:srgbClr val="222D55"/>
                </a:solidFill>
                <a:latin typeface="Poppins" pitchFamily="2" charset="77"/>
              </a:rPr>
              <a:t>While walking In the last year,</a:t>
            </a:r>
          </a:p>
        </p:txBody>
      </p:sp>
      <p:pic>
        <p:nvPicPr>
          <p:cNvPr id="23" name="Picture 22">
            <a:extLst>
              <a:ext uri="{FF2B5EF4-FFF2-40B4-BE49-F238E27FC236}">
                <a16:creationId xmlns:a16="http://schemas.microsoft.com/office/drawing/2014/main" id="{130343F8-31BF-6A53-3CE0-30145DEC54DD}"/>
              </a:ext>
            </a:extLst>
          </p:cNvPr>
          <p:cNvPicPr>
            <a:picLocks noChangeAspect="1"/>
          </p:cNvPicPr>
          <p:nvPr/>
        </p:nvPicPr>
        <p:blipFill>
          <a:blip r:embed="rId3"/>
          <a:stretch>
            <a:fillRect/>
          </a:stretch>
        </p:blipFill>
        <p:spPr>
          <a:xfrm>
            <a:off x="807746" y="2888881"/>
            <a:ext cx="849087" cy="1371600"/>
          </a:xfrm>
          <a:prstGeom prst="rect">
            <a:avLst/>
          </a:prstGeom>
        </p:spPr>
      </p:pic>
      <p:sp>
        <p:nvSpPr>
          <p:cNvPr id="25" name="TextBox 24">
            <a:extLst>
              <a:ext uri="{FF2B5EF4-FFF2-40B4-BE49-F238E27FC236}">
                <a16:creationId xmlns:a16="http://schemas.microsoft.com/office/drawing/2014/main" id="{FC6E0E6D-5F0F-D566-BEB6-8CDA5AD20640}"/>
              </a:ext>
            </a:extLst>
          </p:cNvPr>
          <p:cNvSpPr txBox="1"/>
          <p:nvPr/>
        </p:nvSpPr>
        <p:spPr>
          <a:xfrm>
            <a:off x="4819116" y="5129211"/>
            <a:ext cx="2988841" cy="369332"/>
          </a:xfrm>
          <a:prstGeom prst="rect">
            <a:avLst/>
          </a:prstGeom>
          <a:noFill/>
        </p:spPr>
        <p:txBody>
          <a:bodyPr wrap="square">
            <a:spAutoFit/>
          </a:bodyPr>
          <a:lstStyle/>
          <a:p>
            <a:r>
              <a:rPr lang="en-US" dirty="0">
                <a:solidFill>
                  <a:srgbClr val="FF7F30"/>
                </a:solidFill>
                <a:latin typeface="Poppins" panose="00000500000000000000" pitchFamily="2" charset="0"/>
                <a:cs typeface="Poppins" panose="00000500000000000000" pitchFamily="2" charset="0"/>
              </a:rPr>
              <a:t>Similar results for </a:t>
            </a:r>
            <a:r>
              <a:rPr lang="en-US" b="1" dirty="0">
                <a:solidFill>
                  <a:srgbClr val="FF7F30"/>
                </a:solidFill>
                <a:latin typeface="Poppins" panose="00000500000000000000" pitchFamily="2" charset="0"/>
                <a:cs typeface="Poppins" panose="00000500000000000000" pitchFamily="2" charset="0"/>
              </a:rPr>
              <a:t>biking</a:t>
            </a:r>
            <a:endParaRPr lang="en-US" dirty="0">
              <a:solidFill>
                <a:srgbClr val="FF7F30"/>
              </a:solidFill>
              <a:latin typeface="Poppins" panose="00000500000000000000" pitchFamily="2" charset="0"/>
              <a:cs typeface="Poppins" panose="00000500000000000000" pitchFamily="2" charset="0"/>
            </a:endParaRPr>
          </a:p>
        </p:txBody>
      </p:sp>
      <p:pic>
        <p:nvPicPr>
          <p:cNvPr id="29" name="Picture 28">
            <a:extLst>
              <a:ext uri="{FF2B5EF4-FFF2-40B4-BE49-F238E27FC236}">
                <a16:creationId xmlns:a16="http://schemas.microsoft.com/office/drawing/2014/main" id="{C0464315-A640-8650-7297-8B9604F62D57}"/>
              </a:ext>
            </a:extLst>
          </p:cNvPr>
          <p:cNvPicPr>
            <a:picLocks noChangeAspect="1"/>
          </p:cNvPicPr>
          <p:nvPr/>
        </p:nvPicPr>
        <p:blipFill>
          <a:blip r:embed="rId4"/>
          <a:stretch>
            <a:fillRect/>
          </a:stretch>
        </p:blipFill>
        <p:spPr>
          <a:xfrm>
            <a:off x="3807747" y="5066774"/>
            <a:ext cx="616770" cy="504630"/>
          </a:xfrm>
          <a:prstGeom prst="rect">
            <a:avLst/>
          </a:prstGeom>
        </p:spPr>
      </p:pic>
      <p:cxnSp>
        <p:nvCxnSpPr>
          <p:cNvPr id="30" name="Straight Connector 29">
            <a:extLst>
              <a:ext uri="{FF2B5EF4-FFF2-40B4-BE49-F238E27FC236}">
                <a16:creationId xmlns:a16="http://schemas.microsoft.com/office/drawing/2014/main" id="{7C1A2C57-2301-C00A-CE4E-BCDD52704EE5}"/>
              </a:ext>
            </a:extLst>
          </p:cNvPr>
          <p:cNvCxnSpPr>
            <a:cxnSpLocks/>
          </p:cNvCxnSpPr>
          <p:nvPr/>
        </p:nvCxnSpPr>
        <p:spPr>
          <a:xfrm>
            <a:off x="6972229" y="3796536"/>
            <a:ext cx="0" cy="520757"/>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A907D46D-8AC3-61E0-02D7-1F318213A517}"/>
              </a:ext>
            </a:extLst>
          </p:cNvPr>
          <p:cNvSpPr>
            <a:spLocks noGrp="1"/>
          </p:cNvSpPr>
          <p:nvPr>
            <p:ph type="title"/>
          </p:nvPr>
        </p:nvSpPr>
        <p:spPr>
          <a:xfrm>
            <a:off x="685800" y="815919"/>
            <a:ext cx="10058400" cy="1371600"/>
          </a:xfrm>
        </p:spPr>
        <p:txBody>
          <a:bodyPr/>
          <a:lstStyle/>
          <a:p>
            <a:r>
              <a:rPr lang="en-US" dirty="0">
                <a:latin typeface="Poppins ExtraBold"/>
                <a:cs typeface="Poppins ExtraBold"/>
              </a:rPr>
              <a:t>Online Public Survey Trends: Crashes</a:t>
            </a:r>
            <a:br>
              <a:rPr lang="en-US" dirty="0">
                <a:latin typeface="Poppins ExtraBold"/>
                <a:cs typeface="Poppins ExtraBold"/>
              </a:rPr>
            </a:br>
            <a:endParaRPr lang="en-US" sz="2800" i="1" dirty="0">
              <a:latin typeface="Poppins ExtraBold"/>
              <a:cs typeface="Poppins ExtraBold"/>
            </a:endParaRPr>
          </a:p>
        </p:txBody>
      </p:sp>
    </p:spTree>
    <p:extLst>
      <p:ext uri="{BB962C8B-B14F-4D97-AF65-F5344CB8AC3E}">
        <p14:creationId xmlns:p14="http://schemas.microsoft.com/office/powerpoint/2010/main" val="2780682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B086-1327-2648-8BFF-8D67820D0133}"/>
              </a:ext>
            </a:extLst>
          </p:cNvPr>
          <p:cNvSpPr>
            <a:spLocks noGrp="1"/>
          </p:cNvSpPr>
          <p:nvPr>
            <p:ph type="title"/>
          </p:nvPr>
        </p:nvSpPr>
        <p:spPr/>
        <p:txBody>
          <a:bodyPr/>
          <a:lstStyle/>
          <a:p>
            <a:r>
              <a:rPr lang="en-US">
                <a:latin typeface="Poppins ExtraBold"/>
                <a:cs typeface="Poppins ExtraBold"/>
              </a:rPr>
              <a:t>Future Public Engagement</a:t>
            </a:r>
            <a:br>
              <a:rPr lang="en-US">
                <a:latin typeface="Poppins ExtraBold"/>
                <a:cs typeface="Poppins ExtraBold"/>
              </a:rPr>
            </a:br>
            <a:r>
              <a:rPr lang="en-US" sz="2400" b="1" i="1">
                <a:latin typeface="Poppins ExtraBold"/>
                <a:cs typeface="Poppins ExtraBold"/>
              </a:rPr>
              <a:t>It doesn't end here!</a:t>
            </a:r>
            <a:endParaRPr lang="en-US" sz="2400" b="1" i="1"/>
          </a:p>
        </p:txBody>
      </p:sp>
      <p:sp>
        <p:nvSpPr>
          <p:cNvPr id="3" name="Content Placeholder 2">
            <a:extLst>
              <a:ext uri="{FF2B5EF4-FFF2-40B4-BE49-F238E27FC236}">
                <a16:creationId xmlns:a16="http://schemas.microsoft.com/office/drawing/2014/main" id="{519B186A-147C-1BEB-E402-4D9AFBE5054E}"/>
              </a:ext>
            </a:extLst>
          </p:cNvPr>
          <p:cNvSpPr>
            <a:spLocks noGrp="1"/>
          </p:cNvSpPr>
          <p:nvPr>
            <p:ph idx="1"/>
          </p:nvPr>
        </p:nvSpPr>
        <p:spPr>
          <a:xfrm>
            <a:off x="685800" y="2509284"/>
            <a:ext cx="7938655" cy="3657600"/>
          </a:xfrm>
        </p:spPr>
        <p:txBody>
          <a:bodyPr vert="horz" lIns="0" tIns="0" rIns="0" bIns="0" rtlCol="0" anchor="t">
            <a:normAutofit/>
          </a:bodyPr>
          <a:lstStyle/>
          <a:p>
            <a:r>
              <a:rPr lang="en-US" dirty="0">
                <a:latin typeface="Poppins"/>
                <a:cs typeface="Poppins"/>
              </a:rPr>
              <a:t>Draft </a:t>
            </a:r>
            <a:r>
              <a:rPr lang="en-US" dirty="0" err="1">
                <a:latin typeface="Poppins"/>
                <a:cs typeface="Poppins"/>
              </a:rPr>
              <a:t>Walk.Roll.Illinois</a:t>
            </a:r>
            <a:r>
              <a:rPr lang="en-US" dirty="0">
                <a:latin typeface="Poppins"/>
                <a:cs typeface="Poppins"/>
              </a:rPr>
              <a:t>. Active Transportation Plan</a:t>
            </a:r>
            <a:endParaRPr lang="en-US" dirty="0"/>
          </a:p>
          <a:p>
            <a:r>
              <a:rPr lang="en-US" dirty="0">
                <a:latin typeface="Poppins"/>
                <a:cs typeface="Poppins"/>
              </a:rPr>
              <a:t>Contact info on website </a:t>
            </a:r>
            <a:endParaRPr lang="en-US" dirty="0"/>
          </a:p>
          <a:p>
            <a:r>
              <a:rPr lang="en-US" dirty="0">
                <a:latin typeface="Poppins"/>
                <a:cs typeface="Poppins"/>
              </a:rPr>
              <a:t>Community resources --&gt; </a:t>
            </a:r>
            <a:r>
              <a:rPr lang="en-US" b="1" dirty="0">
                <a:latin typeface="Poppins"/>
                <a:cs typeface="Poppins"/>
              </a:rPr>
              <a:t>Meeting-in-a-box </a:t>
            </a:r>
          </a:p>
          <a:p>
            <a:r>
              <a:rPr lang="en-US" dirty="0">
                <a:latin typeface="Poppins"/>
                <a:cs typeface="Poppins"/>
              </a:rPr>
              <a:t>DEI Focus Groups (early next year)</a:t>
            </a:r>
            <a:endParaRPr lang="en-US" dirty="0"/>
          </a:p>
          <a:p>
            <a:pPr marL="457200" lvl="1"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238835A2-995B-4777-9D1C-536354BBE24E}"/>
              </a:ext>
            </a:extLst>
          </p:cNvPr>
          <p:cNvPicPr>
            <a:picLocks noChangeAspect="1"/>
          </p:cNvPicPr>
          <p:nvPr/>
        </p:nvPicPr>
        <p:blipFill>
          <a:blip r:embed="rId3"/>
          <a:stretch>
            <a:fillRect/>
          </a:stretch>
        </p:blipFill>
        <p:spPr>
          <a:xfrm>
            <a:off x="8511952" y="2088452"/>
            <a:ext cx="3461839" cy="4499264"/>
          </a:xfrm>
          <a:prstGeom prst="rect">
            <a:avLst/>
          </a:prstGeom>
        </p:spPr>
      </p:pic>
    </p:spTree>
    <p:extLst>
      <p:ext uri="{BB962C8B-B14F-4D97-AF65-F5344CB8AC3E}">
        <p14:creationId xmlns:p14="http://schemas.microsoft.com/office/powerpoint/2010/main" val="2526429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2B5DE-CABE-5DF7-C093-665E862D4DE7}"/>
              </a:ext>
            </a:extLst>
          </p:cNvPr>
          <p:cNvSpPr>
            <a:spLocks noGrp="1"/>
          </p:cNvSpPr>
          <p:nvPr>
            <p:ph type="ctrTitle"/>
          </p:nvPr>
        </p:nvSpPr>
        <p:spPr>
          <a:xfrm>
            <a:off x="822959" y="1419225"/>
            <a:ext cx="6128173" cy="1179711"/>
          </a:xfrm>
        </p:spPr>
        <p:txBody>
          <a:bodyPr/>
          <a:lstStyle/>
          <a:p>
            <a:r>
              <a:rPr lang="en-US" dirty="0"/>
              <a:t>Draft Recommendations Framework</a:t>
            </a:r>
          </a:p>
        </p:txBody>
      </p:sp>
      <p:pic>
        <p:nvPicPr>
          <p:cNvPr id="6" name="Picture Placeholder 5">
            <a:extLst>
              <a:ext uri="{FF2B5EF4-FFF2-40B4-BE49-F238E27FC236}">
                <a16:creationId xmlns:a16="http://schemas.microsoft.com/office/drawing/2014/main" id="{B0FBA4CE-256C-D14E-66CA-DA0EAF96A54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60" r="1840"/>
          <a:stretch/>
        </p:blipFill>
        <p:spPr>
          <a:xfrm>
            <a:off x="7734300" y="0"/>
            <a:ext cx="4457700" cy="6858000"/>
          </a:xfrm>
        </p:spPr>
      </p:pic>
      <p:sp>
        <p:nvSpPr>
          <p:cNvPr id="5" name="Subtitle 4">
            <a:extLst>
              <a:ext uri="{FF2B5EF4-FFF2-40B4-BE49-F238E27FC236}">
                <a16:creationId xmlns:a16="http://schemas.microsoft.com/office/drawing/2014/main" id="{0E636B0B-E1A4-C3EC-0B73-1CD9F0195E5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93438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2B5DE-CABE-5DF7-C093-665E862D4DE7}"/>
              </a:ext>
            </a:extLst>
          </p:cNvPr>
          <p:cNvSpPr>
            <a:spLocks noGrp="1"/>
          </p:cNvSpPr>
          <p:nvPr>
            <p:ph type="ctrTitle"/>
          </p:nvPr>
        </p:nvSpPr>
        <p:spPr/>
        <p:txBody>
          <a:bodyPr/>
          <a:lstStyle/>
          <a:p>
            <a:r>
              <a:rPr lang="en-US" dirty="0"/>
              <a:t>Existing Conditions</a:t>
            </a:r>
          </a:p>
        </p:txBody>
      </p:sp>
      <p:sp>
        <p:nvSpPr>
          <p:cNvPr id="3" name="Subtitle 2">
            <a:extLst>
              <a:ext uri="{FF2B5EF4-FFF2-40B4-BE49-F238E27FC236}">
                <a16:creationId xmlns:a16="http://schemas.microsoft.com/office/drawing/2014/main" id="{9F0D4540-C6B4-C8B4-B254-4C38D54E1E58}"/>
              </a:ext>
            </a:extLst>
          </p:cNvPr>
          <p:cNvSpPr>
            <a:spLocks noGrp="1"/>
          </p:cNvSpPr>
          <p:nvPr>
            <p:ph type="subTitle" idx="1"/>
          </p:nvPr>
        </p:nvSpPr>
        <p:spPr/>
        <p:txBody>
          <a:bodyPr>
            <a:normAutofit/>
          </a:bodyPr>
          <a:lstStyle/>
          <a:p>
            <a:r>
              <a:rPr lang="en-US" dirty="0"/>
              <a:t>Cutsheets at the district- and state-level</a:t>
            </a:r>
          </a:p>
        </p:txBody>
      </p:sp>
      <p:pic>
        <p:nvPicPr>
          <p:cNvPr id="6" name="Picture Placeholder 5">
            <a:extLst>
              <a:ext uri="{FF2B5EF4-FFF2-40B4-BE49-F238E27FC236}">
                <a16:creationId xmlns:a16="http://schemas.microsoft.com/office/drawing/2014/main" id="{B0FBA4CE-256C-D14E-66CA-DA0EAF96A54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60" r="1840"/>
          <a:stretch/>
        </p:blipFill>
        <p:spPr>
          <a:xfrm>
            <a:off x="7734300" y="0"/>
            <a:ext cx="4457700" cy="6858000"/>
          </a:xfrm>
        </p:spPr>
      </p:pic>
    </p:spTree>
    <p:extLst>
      <p:ext uri="{BB962C8B-B14F-4D97-AF65-F5344CB8AC3E}">
        <p14:creationId xmlns:p14="http://schemas.microsoft.com/office/powerpoint/2010/main" val="1024425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2B5DE-CABE-5DF7-C093-665E862D4DE7}"/>
              </a:ext>
            </a:extLst>
          </p:cNvPr>
          <p:cNvSpPr>
            <a:spLocks noGrp="1"/>
          </p:cNvSpPr>
          <p:nvPr>
            <p:ph type="ctrTitle"/>
          </p:nvPr>
        </p:nvSpPr>
        <p:spPr>
          <a:xfrm>
            <a:off x="822959" y="1419225"/>
            <a:ext cx="6128173" cy="1179711"/>
          </a:xfrm>
        </p:spPr>
        <p:txBody>
          <a:bodyPr/>
          <a:lstStyle/>
          <a:p>
            <a:r>
              <a:rPr lang="en-US" sz="4000" dirty="0"/>
              <a:t>Technical Stakeholder Group (TSG) Feedback Round 1</a:t>
            </a:r>
          </a:p>
        </p:txBody>
      </p:sp>
      <p:pic>
        <p:nvPicPr>
          <p:cNvPr id="6" name="Picture Placeholder 5">
            <a:extLst>
              <a:ext uri="{FF2B5EF4-FFF2-40B4-BE49-F238E27FC236}">
                <a16:creationId xmlns:a16="http://schemas.microsoft.com/office/drawing/2014/main" id="{B0FBA4CE-256C-D14E-66CA-DA0EAF96A54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60" r="1840"/>
          <a:stretch/>
        </p:blipFill>
        <p:spPr>
          <a:xfrm>
            <a:off x="7734300" y="0"/>
            <a:ext cx="4457700" cy="6858000"/>
          </a:xfrm>
        </p:spPr>
      </p:pic>
      <p:sp>
        <p:nvSpPr>
          <p:cNvPr id="5" name="Subtitle 4">
            <a:extLst>
              <a:ext uri="{FF2B5EF4-FFF2-40B4-BE49-F238E27FC236}">
                <a16:creationId xmlns:a16="http://schemas.microsoft.com/office/drawing/2014/main" id="{0E636B0B-E1A4-C3EC-0B73-1CD9F0195E5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02285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D0B1-41D5-EB1A-6F3E-CF2A7114C01F}"/>
              </a:ext>
            </a:extLst>
          </p:cNvPr>
          <p:cNvSpPr>
            <a:spLocks noGrp="1"/>
          </p:cNvSpPr>
          <p:nvPr>
            <p:ph type="title"/>
          </p:nvPr>
        </p:nvSpPr>
        <p:spPr/>
        <p:txBody>
          <a:bodyPr/>
          <a:lstStyle/>
          <a:p>
            <a:r>
              <a:rPr lang="en-US" dirty="0"/>
              <a:t>TSG Feedback Round 1</a:t>
            </a:r>
          </a:p>
        </p:txBody>
      </p:sp>
      <p:pic>
        <p:nvPicPr>
          <p:cNvPr id="9" name="Picture 8">
            <a:extLst>
              <a:ext uri="{FF2B5EF4-FFF2-40B4-BE49-F238E27FC236}">
                <a16:creationId xmlns:a16="http://schemas.microsoft.com/office/drawing/2014/main" id="{DE39904E-2CB2-F6AD-2F86-CA2D693E0A6E}"/>
              </a:ext>
            </a:extLst>
          </p:cNvPr>
          <p:cNvPicPr>
            <a:picLocks noChangeAspect="1"/>
          </p:cNvPicPr>
          <p:nvPr/>
        </p:nvPicPr>
        <p:blipFill>
          <a:blip r:embed="rId3"/>
          <a:stretch>
            <a:fillRect/>
          </a:stretch>
        </p:blipFill>
        <p:spPr>
          <a:xfrm>
            <a:off x="0" y="2662287"/>
            <a:ext cx="12192000" cy="2795404"/>
          </a:xfrm>
          <a:prstGeom prst="rect">
            <a:avLst/>
          </a:prstGeom>
        </p:spPr>
      </p:pic>
      <p:grpSp>
        <p:nvGrpSpPr>
          <p:cNvPr id="27" name="Group 26">
            <a:extLst>
              <a:ext uri="{FF2B5EF4-FFF2-40B4-BE49-F238E27FC236}">
                <a16:creationId xmlns:a16="http://schemas.microsoft.com/office/drawing/2014/main" id="{34A25243-746D-6EC8-D2E2-45F35918872C}"/>
              </a:ext>
            </a:extLst>
          </p:cNvPr>
          <p:cNvGrpSpPr/>
          <p:nvPr/>
        </p:nvGrpSpPr>
        <p:grpSpPr>
          <a:xfrm>
            <a:off x="245806" y="5199150"/>
            <a:ext cx="11766294" cy="957111"/>
            <a:chOff x="245806" y="5293314"/>
            <a:chExt cx="11766294" cy="957111"/>
          </a:xfrm>
        </p:grpSpPr>
        <p:sp>
          <p:nvSpPr>
            <p:cNvPr id="3" name="Rounded Rectangle 2">
              <a:extLst>
                <a:ext uri="{FF2B5EF4-FFF2-40B4-BE49-F238E27FC236}">
                  <a16:creationId xmlns:a16="http://schemas.microsoft.com/office/drawing/2014/main" id="{640DA340-217B-7326-4A51-0E252151C7F0}"/>
                </a:ext>
              </a:extLst>
            </p:cNvPr>
            <p:cNvSpPr/>
            <p:nvPr/>
          </p:nvSpPr>
          <p:spPr>
            <a:xfrm>
              <a:off x="245806" y="5293314"/>
              <a:ext cx="11766294" cy="957111"/>
            </a:xfrm>
            <a:prstGeom prst="roundRect">
              <a:avLst/>
            </a:prstGeom>
            <a:solidFill>
              <a:srgbClr val="222D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6CAA93D9-7BEB-6238-B530-2ED058D16E14}"/>
                </a:ext>
              </a:extLst>
            </p:cNvPr>
            <p:cNvCxnSpPr>
              <a:cxnSpLocks/>
            </p:cNvCxnSpPr>
            <p:nvPr/>
          </p:nvCxnSpPr>
          <p:spPr>
            <a:xfrm>
              <a:off x="4818965" y="5401469"/>
              <a:ext cx="0" cy="746813"/>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DDD31C3-DF69-5D9F-4E48-9BB93D6F30E5}"/>
                </a:ext>
              </a:extLst>
            </p:cNvPr>
            <p:cNvCxnSpPr>
              <a:cxnSpLocks/>
            </p:cNvCxnSpPr>
            <p:nvPr/>
          </p:nvCxnSpPr>
          <p:spPr>
            <a:xfrm>
              <a:off x="2429725" y="5411301"/>
              <a:ext cx="0" cy="746813"/>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901F13-110D-3596-6CD5-CF5AD599EFEE}"/>
                </a:ext>
              </a:extLst>
            </p:cNvPr>
            <p:cNvCxnSpPr>
              <a:cxnSpLocks/>
            </p:cNvCxnSpPr>
            <p:nvPr/>
          </p:nvCxnSpPr>
          <p:spPr>
            <a:xfrm>
              <a:off x="7404847" y="5381804"/>
              <a:ext cx="0" cy="746813"/>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60658-6694-7217-70FD-9AA9C10D0943}"/>
                </a:ext>
              </a:extLst>
            </p:cNvPr>
            <p:cNvCxnSpPr>
              <a:cxnSpLocks/>
            </p:cNvCxnSpPr>
            <p:nvPr/>
          </p:nvCxnSpPr>
          <p:spPr>
            <a:xfrm>
              <a:off x="9843247" y="5371972"/>
              <a:ext cx="0" cy="746813"/>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5BEFDA0-E1E2-F1AB-9284-E012457163B9}"/>
                </a:ext>
              </a:extLst>
            </p:cNvPr>
            <p:cNvSpPr txBox="1">
              <a:spLocks/>
            </p:cNvSpPr>
            <p:nvPr/>
          </p:nvSpPr>
          <p:spPr>
            <a:xfrm>
              <a:off x="280003" y="5469226"/>
              <a:ext cx="2016046" cy="615881"/>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Poppins ExtraBold" panose="00000900000000000000" pitchFamily="2" charset="0"/>
                <a:buNone/>
              </a:pPr>
              <a:r>
                <a:rPr lang="en-US" sz="2800" b="1" dirty="0">
                  <a:solidFill>
                    <a:srgbClr val="FF7F30"/>
                  </a:solidFill>
                  <a:latin typeface="Poppins" pitchFamily="2" charset="77"/>
                </a:rPr>
                <a:t>42</a:t>
              </a:r>
              <a:br>
                <a:rPr lang="en-US" sz="3200" b="1" dirty="0">
                  <a:solidFill>
                    <a:srgbClr val="FF7F30"/>
                  </a:solidFill>
                  <a:latin typeface="Poppins" pitchFamily="2" charset="77"/>
                </a:rPr>
              </a:br>
              <a:r>
                <a:rPr lang="en-US" sz="1800" b="1" dirty="0">
                  <a:solidFill>
                    <a:srgbClr val="FFEFE4"/>
                  </a:solidFill>
                  <a:latin typeface="Poppins" pitchFamily="2" charset="77"/>
                </a:rPr>
                <a:t>Participants</a:t>
              </a:r>
            </a:p>
          </p:txBody>
        </p:sp>
        <p:sp>
          <p:nvSpPr>
            <p:cNvPr id="18" name="Content Placeholder 2">
              <a:extLst>
                <a:ext uri="{FF2B5EF4-FFF2-40B4-BE49-F238E27FC236}">
                  <a16:creationId xmlns:a16="http://schemas.microsoft.com/office/drawing/2014/main" id="{BE7DBB60-3758-C1DF-1832-1920BBC0B6A7}"/>
                </a:ext>
              </a:extLst>
            </p:cNvPr>
            <p:cNvSpPr txBox="1">
              <a:spLocks/>
            </p:cNvSpPr>
            <p:nvPr/>
          </p:nvSpPr>
          <p:spPr>
            <a:xfrm>
              <a:off x="2600416" y="5447269"/>
              <a:ext cx="2016046" cy="615881"/>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Poppins ExtraBold" panose="00000900000000000000" pitchFamily="2" charset="0"/>
                <a:buNone/>
              </a:pPr>
              <a:r>
                <a:rPr lang="en-US" sz="2800" b="1" dirty="0">
                  <a:solidFill>
                    <a:srgbClr val="FF7F30"/>
                  </a:solidFill>
                  <a:latin typeface="Poppins" pitchFamily="2" charset="77"/>
                </a:rPr>
                <a:t>14</a:t>
              </a:r>
              <a:br>
                <a:rPr lang="en-US" sz="3200" b="1" dirty="0">
                  <a:solidFill>
                    <a:srgbClr val="FFEFE4"/>
                  </a:solidFill>
                  <a:latin typeface="Poppins" pitchFamily="2" charset="77"/>
                </a:rPr>
              </a:br>
              <a:r>
                <a:rPr lang="en-US" sz="1800" b="1" dirty="0">
                  <a:solidFill>
                    <a:srgbClr val="FFEFE4"/>
                  </a:solidFill>
                  <a:latin typeface="Poppins" pitchFamily="2" charset="77"/>
                </a:rPr>
                <a:t>Participants</a:t>
              </a:r>
            </a:p>
          </p:txBody>
        </p:sp>
        <p:sp>
          <p:nvSpPr>
            <p:cNvPr id="20" name="Content Placeholder 2">
              <a:extLst>
                <a:ext uri="{FF2B5EF4-FFF2-40B4-BE49-F238E27FC236}">
                  <a16:creationId xmlns:a16="http://schemas.microsoft.com/office/drawing/2014/main" id="{93DB08DA-2AFF-77BB-C57E-C1E6D51631F0}"/>
                </a:ext>
              </a:extLst>
            </p:cNvPr>
            <p:cNvSpPr txBox="1">
              <a:spLocks/>
            </p:cNvSpPr>
            <p:nvPr/>
          </p:nvSpPr>
          <p:spPr>
            <a:xfrm>
              <a:off x="5044890" y="5466934"/>
              <a:ext cx="2016046" cy="615881"/>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Poppins ExtraBold" panose="00000900000000000000" pitchFamily="2" charset="0"/>
                <a:buNone/>
              </a:pPr>
              <a:r>
                <a:rPr lang="en-US" sz="2800" b="1" dirty="0">
                  <a:solidFill>
                    <a:srgbClr val="FF7F30"/>
                  </a:solidFill>
                  <a:latin typeface="Poppins" pitchFamily="2" charset="77"/>
                </a:rPr>
                <a:t>27</a:t>
              </a:r>
              <a:br>
                <a:rPr lang="en-US" sz="3200" b="1" dirty="0">
                  <a:solidFill>
                    <a:srgbClr val="FFEFE4"/>
                  </a:solidFill>
                  <a:latin typeface="Poppins" pitchFamily="2" charset="77"/>
                </a:rPr>
              </a:br>
              <a:r>
                <a:rPr lang="en-US" sz="1800" b="1" dirty="0">
                  <a:solidFill>
                    <a:srgbClr val="FFEFE4"/>
                  </a:solidFill>
                  <a:latin typeface="Poppins" pitchFamily="2" charset="77"/>
                </a:rPr>
                <a:t>Participants</a:t>
              </a:r>
            </a:p>
          </p:txBody>
        </p:sp>
        <p:sp>
          <p:nvSpPr>
            <p:cNvPr id="21" name="Content Placeholder 2">
              <a:extLst>
                <a:ext uri="{FF2B5EF4-FFF2-40B4-BE49-F238E27FC236}">
                  <a16:creationId xmlns:a16="http://schemas.microsoft.com/office/drawing/2014/main" id="{4308CAA6-6D05-7533-1BF4-57DB2BEB1549}"/>
                </a:ext>
              </a:extLst>
            </p:cNvPr>
            <p:cNvSpPr txBox="1">
              <a:spLocks/>
            </p:cNvSpPr>
            <p:nvPr/>
          </p:nvSpPr>
          <p:spPr>
            <a:xfrm>
              <a:off x="7679934" y="5447269"/>
              <a:ext cx="2016046" cy="615881"/>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Poppins ExtraBold" panose="00000900000000000000" pitchFamily="2" charset="0"/>
                <a:buNone/>
              </a:pPr>
              <a:r>
                <a:rPr lang="en-US" sz="2800" b="1" dirty="0">
                  <a:solidFill>
                    <a:srgbClr val="FF7F30"/>
                  </a:solidFill>
                  <a:latin typeface="Poppins" pitchFamily="2" charset="77"/>
                </a:rPr>
                <a:t>30</a:t>
              </a:r>
              <a:br>
                <a:rPr lang="en-US" sz="3200" b="1" dirty="0">
                  <a:solidFill>
                    <a:srgbClr val="FFEFE4"/>
                  </a:solidFill>
                  <a:latin typeface="Poppins" pitchFamily="2" charset="77"/>
                </a:rPr>
              </a:br>
              <a:r>
                <a:rPr lang="en-US" sz="1800" b="1" dirty="0">
                  <a:solidFill>
                    <a:srgbClr val="FFEFE4"/>
                  </a:solidFill>
                  <a:latin typeface="Poppins" pitchFamily="2" charset="77"/>
                </a:rPr>
                <a:t>Participants</a:t>
              </a:r>
            </a:p>
          </p:txBody>
        </p:sp>
        <p:sp>
          <p:nvSpPr>
            <p:cNvPr id="22" name="Content Placeholder 2">
              <a:extLst>
                <a:ext uri="{FF2B5EF4-FFF2-40B4-BE49-F238E27FC236}">
                  <a16:creationId xmlns:a16="http://schemas.microsoft.com/office/drawing/2014/main" id="{E293D1EF-6D80-2F9F-875A-714CD8A11984}"/>
                </a:ext>
              </a:extLst>
            </p:cNvPr>
            <p:cNvSpPr txBox="1">
              <a:spLocks/>
            </p:cNvSpPr>
            <p:nvPr/>
          </p:nvSpPr>
          <p:spPr>
            <a:xfrm>
              <a:off x="9964155" y="5447269"/>
              <a:ext cx="2016046" cy="615881"/>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Poppins ExtraBold" panose="00000900000000000000" pitchFamily="2" charset="0"/>
                <a:buNone/>
              </a:pPr>
              <a:r>
                <a:rPr lang="en-US" sz="2800" b="1" dirty="0">
                  <a:solidFill>
                    <a:srgbClr val="FF7F30"/>
                  </a:solidFill>
                  <a:latin typeface="Poppins" pitchFamily="2" charset="77"/>
                </a:rPr>
                <a:t>15</a:t>
              </a:r>
              <a:br>
                <a:rPr lang="en-US" sz="3200" b="1" dirty="0">
                  <a:solidFill>
                    <a:srgbClr val="FFEFE4"/>
                  </a:solidFill>
                  <a:latin typeface="Poppins" pitchFamily="2" charset="77"/>
                </a:rPr>
              </a:br>
              <a:r>
                <a:rPr lang="en-US" sz="1800" b="1" dirty="0">
                  <a:solidFill>
                    <a:srgbClr val="FFEFE4"/>
                  </a:solidFill>
                  <a:latin typeface="Poppins" pitchFamily="2" charset="77"/>
                </a:rPr>
                <a:t>Participants</a:t>
              </a:r>
            </a:p>
          </p:txBody>
        </p:sp>
      </p:grpSp>
      <p:sp>
        <p:nvSpPr>
          <p:cNvPr id="28" name="Rounded Rectangle 27">
            <a:extLst>
              <a:ext uri="{FF2B5EF4-FFF2-40B4-BE49-F238E27FC236}">
                <a16:creationId xmlns:a16="http://schemas.microsoft.com/office/drawing/2014/main" id="{75EEFD26-EAF6-10A2-C389-73881BF86B2F}"/>
              </a:ext>
            </a:extLst>
          </p:cNvPr>
          <p:cNvSpPr/>
          <p:nvPr/>
        </p:nvSpPr>
        <p:spPr>
          <a:xfrm>
            <a:off x="458686" y="2458175"/>
            <a:ext cx="1658679" cy="457200"/>
          </a:xfrm>
          <a:prstGeom prst="roundRect">
            <a:avLst/>
          </a:prstGeom>
          <a:solidFill>
            <a:srgbClr val="68B7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22D55"/>
                </a:solidFill>
                <a:latin typeface="Poppins" pitchFamily="2" charset="77"/>
                <a:cs typeface="Poppins" pitchFamily="2" charset="77"/>
              </a:rPr>
              <a:t>IDOT</a:t>
            </a:r>
            <a:r>
              <a:rPr lang="en-US" sz="1400" b="1" dirty="0">
                <a:latin typeface="Poppins" pitchFamily="2" charset="77"/>
                <a:cs typeface="Poppins" pitchFamily="2" charset="77"/>
              </a:rPr>
              <a:t> REGION 1</a:t>
            </a:r>
          </a:p>
        </p:txBody>
      </p:sp>
      <p:sp>
        <p:nvSpPr>
          <p:cNvPr id="29" name="Rounded Rectangle 28">
            <a:extLst>
              <a:ext uri="{FF2B5EF4-FFF2-40B4-BE49-F238E27FC236}">
                <a16:creationId xmlns:a16="http://schemas.microsoft.com/office/drawing/2014/main" id="{9A0F5629-E577-E81E-B3C2-DC4A26F799EE}"/>
              </a:ext>
            </a:extLst>
          </p:cNvPr>
          <p:cNvSpPr/>
          <p:nvPr/>
        </p:nvSpPr>
        <p:spPr>
          <a:xfrm>
            <a:off x="2776583" y="2458699"/>
            <a:ext cx="1658679" cy="457200"/>
          </a:xfrm>
          <a:prstGeom prst="roundRect">
            <a:avLst/>
          </a:prstGeom>
          <a:solidFill>
            <a:srgbClr val="68B7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22D55"/>
                </a:solidFill>
                <a:latin typeface="Poppins" pitchFamily="2" charset="77"/>
                <a:cs typeface="Poppins" pitchFamily="2" charset="77"/>
              </a:rPr>
              <a:t>IDOT</a:t>
            </a:r>
            <a:r>
              <a:rPr lang="en-US" sz="1400" b="1" dirty="0">
                <a:latin typeface="Poppins" pitchFamily="2" charset="77"/>
                <a:cs typeface="Poppins" pitchFamily="2" charset="77"/>
              </a:rPr>
              <a:t> REGION 4</a:t>
            </a:r>
          </a:p>
        </p:txBody>
      </p:sp>
      <p:sp>
        <p:nvSpPr>
          <p:cNvPr id="30" name="Rounded Rectangle 29">
            <a:extLst>
              <a:ext uri="{FF2B5EF4-FFF2-40B4-BE49-F238E27FC236}">
                <a16:creationId xmlns:a16="http://schemas.microsoft.com/office/drawing/2014/main" id="{79CF2B20-4E8C-9217-ABA6-CC23BA8A400B}"/>
              </a:ext>
            </a:extLst>
          </p:cNvPr>
          <p:cNvSpPr/>
          <p:nvPr/>
        </p:nvSpPr>
        <p:spPr>
          <a:xfrm>
            <a:off x="5223573" y="2458699"/>
            <a:ext cx="1658679" cy="457200"/>
          </a:xfrm>
          <a:prstGeom prst="roundRect">
            <a:avLst/>
          </a:prstGeom>
          <a:solidFill>
            <a:srgbClr val="68B7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22D55"/>
                </a:solidFill>
                <a:latin typeface="Poppins" pitchFamily="2" charset="77"/>
                <a:cs typeface="Poppins" pitchFamily="2" charset="77"/>
              </a:rPr>
              <a:t>IDOT</a:t>
            </a:r>
            <a:r>
              <a:rPr lang="en-US" sz="1400" b="1" dirty="0">
                <a:latin typeface="Poppins" pitchFamily="2" charset="77"/>
                <a:cs typeface="Poppins" pitchFamily="2" charset="77"/>
              </a:rPr>
              <a:t> REGION 3</a:t>
            </a:r>
          </a:p>
        </p:txBody>
      </p:sp>
      <p:sp>
        <p:nvSpPr>
          <p:cNvPr id="31" name="Rounded Rectangle 30">
            <a:extLst>
              <a:ext uri="{FF2B5EF4-FFF2-40B4-BE49-F238E27FC236}">
                <a16:creationId xmlns:a16="http://schemas.microsoft.com/office/drawing/2014/main" id="{B5F15F3B-5283-660C-37A2-EAA9D37EA32E}"/>
              </a:ext>
            </a:extLst>
          </p:cNvPr>
          <p:cNvSpPr/>
          <p:nvPr/>
        </p:nvSpPr>
        <p:spPr>
          <a:xfrm>
            <a:off x="7858617" y="2458699"/>
            <a:ext cx="1658679" cy="457200"/>
          </a:xfrm>
          <a:prstGeom prst="roundRect">
            <a:avLst/>
          </a:prstGeom>
          <a:solidFill>
            <a:srgbClr val="68B7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22D55"/>
                </a:solidFill>
                <a:latin typeface="Poppins" pitchFamily="2" charset="77"/>
                <a:cs typeface="Poppins" pitchFamily="2" charset="77"/>
              </a:rPr>
              <a:t>IDOT</a:t>
            </a:r>
            <a:r>
              <a:rPr lang="en-US" sz="1400" b="1" dirty="0">
                <a:latin typeface="Poppins" pitchFamily="2" charset="77"/>
                <a:cs typeface="Poppins" pitchFamily="2" charset="77"/>
              </a:rPr>
              <a:t> REGION 5</a:t>
            </a:r>
          </a:p>
        </p:txBody>
      </p:sp>
      <p:sp>
        <p:nvSpPr>
          <p:cNvPr id="32" name="Rounded Rectangle 31">
            <a:extLst>
              <a:ext uri="{FF2B5EF4-FFF2-40B4-BE49-F238E27FC236}">
                <a16:creationId xmlns:a16="http://schemas.microsoft.com/office/drawing/2014/main" id="{F7D5952E-48BA-57F9-5C3C-C82B4B1A1E3F}"/>
              </a:ext>
            </a:extLst>
          </p:cNvPr>
          <p:cNvSpPr/>
          <p:nvPr/>
        </p:nvSpPr>
        <p:spPr>
          <a:xfrm>
            <a:off x="10142838" y="2454691"/>
            <a:ext cx="1658679" cy="457724"/>
          </a:xfrm>
          <a:prstGeom prst="roundRect">
            <a:avLst/>
          </a:prstGeom>
          <a:solidFill>
            <a:srgbClr val="68B7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22D55"/>
                </a:solidFill>
                <a:latin typeface="Poppins" pitchFamily="2" charset="77"/>
                <a:cs typeface="Poppins" pitchFamily="2" charset="77"/>
              </a:rPr>
              <a:t>IDOT</a:t>
            </a:r>
            <a:r>
              <a:rPr lang="en-US" sz="1400" b="1" dirty="0">
                <a:latin typeface="Poppins" pitchFamily="2" charset="77"/>
                <a:cs typeface="Poppins" pitchFamily="2" charset="77"/>
              </a:rPr>
              <a:t> REGION 2</a:t>
            </a:r>
          </a:p>
        </p:txBody>
      </p:sp>
      <p:sp>
        <p:nvSpPr>
          <p:cNvPr id="24" name="Oval 23">
            <a:extLst>
              <a:ext uri="{FF2B5EF4-FFF2-40B4-BE49-F238E27FC236}">
                <a16:creationId xmlns:a16="http://schemas.microsoft.com/office/drawing/2014/main" id="{A56DE533-BE14-1A8E-B3E2-392EB3F79831}"/>
              </a:ext>
            </a:extLst>
          </p:cNvPr>
          <p:cNvSpPr/>
          <p:nvPr/>
        </p:nvSpPr>
        <p:spPr>
          <a:xfrm rot="1148622">
            <a:off x="10111384" y="674116"/>
            <a:ext cx="1721587" cy="1721587"/>
          </a:xfrm>
          <a:prstGeom prst="ellipse">
            <a:avLst/>
          </a:prstGeom>
          <a:solidFill>
            <a:srgbClr val="FF7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dirty="0">
                <a:latin typeface="Poppins" pitchFamily="2" charset="77"/>
                <a:cs typeface="Poppins" pitchFamily="2" charset="77"/>
              </a:rPr>
              <a:t>We received </a:t>
            </a:r>
            <a:r>
              <a:rPr lang="en-US" sz="1600" b="1" dirty="0">
                <a:latin typeface="Poppins" pitchFamily="2" charset="77"/>
                <a:cs typeface="Poppins" pitchFamily="2" charset="77"/>
              </a:rPr>
              <a:t>A LOT </a:t>
            </a:r>
            <a:r>
              <a:rPr lang="en-US" sz="1600" dirty="0">
                <a:latin typeface="Poppins" pitchFamily="2" charset="77"/>
                <a:cs typeface="Poppins" pitchFamily="2" charset="77"/>
              </a:rPr>
              <a:t>of feedback!</a:t>
            </a:r>
          </a:p>
        </p:txBody>
      </p:sp>
    </p:spTree>
    <p:extLst>
      <p:ext uri="{BB962C8B-B14F-4D97-AF65-F5344CB8AC3E}">
        <p14:creationId xmlns:p14="http://schemas.microsoft.com/office/powerpoint/2010/main" val="2548380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96B4-435B-6DED-6A43-F51003FA8A6F}"/>
              </a:ext>
            </a:extLst>
          </p:cNvPr>
          <p:cNvSpPr>
            <a:spLocks noGrp="1"/>
          </p:cNvSpPr>
          <p:nvPr>
            <p:ph type="title"/>
          </p:nvPr>
        </p:nvSpPr>
        <p:spPr/>
        <p:txBody>
          <a:bodyPr/>
          <a:lstStyle/>
          <a:p>
            <a:r>
              <a:rPr lang="en-US" dirty="0"/>
              <a:t>Understanding Barriers</a:t>
            </a:r>
          </a:p>
        </p:txBody>
      </p:sp>
      <p:sp>
        <p:nvSpPr>
          <p:cNvPr id="4" name="Content Placeholder 2">
            <a:extLst>
              <a:ext uri="{FF2B5EF4-FFF2-40B4-BE49-F238E27FC236}">
                <a16:creationId xmlns:a16="http://schemas.microsoft.com/office/drawing/2014/main" id="{97AD192B-527F-84DC-4631-6E02F34BCA1F}"/>
              </a:ext>
            </a:extLst>
          </p:cNvPr>
          <p:cNvSpPr txBox="1">
            <a:spLocks/>
          </p:cNvSpPr>
          <p:nvPr/>
        </p:nvSpPr>
        <p:spPr>
          <a:xfrm>
            <a:off x="2811426" y="2838525"/>
            <a:ext cx="2570228" cy="350874"/>
          </a:xfrm>
          <a:prstGeom prst="rect">
            <a:avLst/>
          </a:prstGeom>
        </p:spPr>
        <p:txBody>
          <a:bodyPr vert="horz" lIns="0" tIns="0" rIns="0" bIns="0" rtlCol="0">
            <a:normAutofit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222D55"/>
                </a:solidFill>
                <a:latin typeface="Poppins" pitchFamily="2" charset="77"/>
              </a:rPr>
              <a:t>Funding</a:t>
            </a:r>
          </a:p>
        </p:txBody>
      </p:sp>
      <p:sp>
        <p:nvSpPr>
          <p:cNvPr id="5" name="Content Placeholder 2">
            <a:extLst>
              <a:ext uri="{FF2B5EF4-FFF2-40B4-BE49-F238E27FC236}">
                <a16:creationId xmlns:a16="http://schemas.microsoft.com/office/drawing/2014/main" id="{889089DA-E9A5-967B-12CF-3EF1AE12C0E5}"/>
              </a:ext>
            </a:extLst>
          </p:cNvPr>
          <p:cNvSpPr txBox="1">
            <a:spLocks/>
          </p:cNvSpPr>
          <p:nvPr/>
        </p:nvSpPr>
        <p:spPr>
          <a:xfrm>
            <a:off x="2800793" y="3992528"/>
            <a:ext cx="2409160" cy="350874"/>
          </a:xfrm>
          <a:prstGeom prst="rect">
            <a:avLst/>
          </a:prstGeom>
        </p:spPr>
        <p:txBody>
          <a:bodyPr vert="horz" lIns="0" tIns="0" rIns="0" bIns="0" rtlCol="0">
            <a:normAutofit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222D55"/>
                </a:solidFill>
                <a:latin typeface="Poppins" pitchFamily="2" charset="77"/>
              </a:rPr>
              <a:t>Maintenance</a:t>
            </a:r>
          </a:p>
        </p:txBody>
      </p:sp>
      <p:sp>
        <p:nvSpPr>
          <p:cNvPr id="6" name="Content Placeholder 2">
            <a:extLst>
              <a:ext uri="{FF2B5EF4-FFF2-40B4-BE49-F238E27FC236}">
                <a16:creationId xmlns:a16="http://schemas.microsoft.com/office/drawing/2014/main" id="{DE9DE711-B783-E933-56A8-336930F9948A}"/>
              </a:ext>
            </a:extLst>
          </p:cNvPr>
          <p:cNvSpPr txBox="1">
            <a:spLocks/>
          </p:cNvSpPr>
          <p:nvPr/>
        </p:nvSpPr>
        <p:spPr>
          <a:xfrm>
            <a:off x="2811425" y="4997303"/>
            <a:ext cx="2483589" cy="761326"/>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222D55"/>
                </a:solidFill>
                <a:latin typeface="Poppins" pitchFamily="2" charset="77"/>
              </a:rPr>
              <a:t>Education</a:t>
            </a:r>
            <a:br>
              <a:rPr lang="en-US" b="1" dirty="0">
                <a:solidFill>
                  <a:srgbClr val="222D55"/>
                </a:solidFill>
                <a:latin typeface="Poppins" pitchFamily="2" charset="77"/>
              </a:rPr>
            </a:br>
            <a:r>
              <a:rPr lang="en-US" b="1" dirty="0">
                <a:solidFill>
                  <a:srgbClr val="222D55"/>
                </a:solidFill>
                <a:latin typeface="Poppins" pitchFamily="2" charset="77"/>
              </a:rPr>
              <a:t>For All Users</a:t>
            </a:r>
          </a:p>
        </p:txBody>
      </p:sp>
      <p:sp>
        <p:nvSpPr>
          <p:cNvPr id="7" name="Content Placeholder 2">
            <a:extLst>
              <a:ext uri="{FF2B5EF4-FFF2-40B4-BE49-F238E27FC236}">
                <a16:creationId xmlns:a16="http://schemas.microsoft.com/office/drawing/2014/main" id="{7FE6B05C-5B67-ED30-D10D-0BB53354381F}"/>
              </a:ext>
            </a:extLst>
          </p:cNvPr>
          <p:cNvSpPr txBox="1">
            <a:spLocks/>
          </p:cNvSpPr>
          <p:nvPr/>
        </p:nvSpPr>
        <p:spPr>
          <a:xfrm>
            <a:off x="8246909" y="2838525"/>
            <a:ext cx="3998923" cy="350874"/>
          </a:xfrm>
          <a:prstGeom prst="rect">
            <a:avLst/>
          </a:prstGeom>
        </p:spPr>
        <p:txBody>
          <a:bodyPr vert="horz" lIns="0" tIns="0" rIns="0" bIns="0" rtlCol="0">
            <a:normAutofit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222D55"/>
                </a:solidFill>
                <a:latin typeface="Poppins" pitchFamily="2" charset="77"/>
              </a:rPr>
              <a:t>Design Standards</a:t>
            </a:r>
          </a:p>
        </p:txBody>
      </p:sp>
      <p:sp>
        <p:nvSpPr>
          <p:cNvPr id="8" name="Content Placeholder 2">
            <a:extLst>
              <a:ext uri="{FF2B5EF4-FFF2-40B4-BE49-F238E27FC236}">
                <a16:creationId xmlns:a16="http://schemas.microsoft.com/office/drawing/2014/main" id="{10568200-E190-A5D5-731C-2392D166BD33}"/>
              </a:ext>
            </a:extLst>
          </p:cNvPr>
          <p:cNvSpPr txBox="1">
            <a:spLocks/>
          </p:cNvSpPr>
          <p:nvPr/>
        </p:nvSpPr>
        <p:spPr>
          <a:xfrm>
            <a:off x="8246910" y="3957541"/>
            <a:ext cx="3129928" cy="350874"/>
          </a:xfrm>
          <a:prstGeom prst="rect">
            <a:avLst/>
          </a:prstGeom>
        </p:spPr>
        <p:txBody>
          <a:bodyPr vert="horz" lIns="0" tIns="0" rIns="0" bIns="0" rtlCol="0">
            <a:normAutofit lnSpcReduction="10000"/>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222D55"/>
                </a:solidFill>
                <a:latin typeface="Poppins" pitchFamily="2" charset="77"/>
              </a:rPr>
              <a:t>Staff Capacity</a:t>
            </a:r>
          </a:p>
        </p:txBody>
      </p:sp>
      <p:sp>
        <p:nvSpPr>
          <p:cNvPr id="9" name="Content Placeholder 2">
            <a:extLst>
              <a:ext uri="{FF2B5EF4-FFF2-40B4-BE49-F238E27FC236}">
                <a16:creationId xmlns:a16="http://schemas.microsoft.com/office/drawing/2014/main" id="{6851291D-B4CF-1402-D437-43BC7386A201}"/>
              </a:ext>
            </a:extLst>
          </p:cNvPr>
          <p:cNvSpPr txBox="1">
            <a:spLocks/>
          </p:cNvSpPr>
          <p:nvPr/>
        </p:nvSpPr>
        <p:spPr>
          <a:xfrm>
            <a:off x="8252289" y="4997302"/>
            <a:ext cx="2086662" cy="1424762"/>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222D55"/>
                </a:solidFill>
                <a:latin typeface="Poppins" pitchFamily="2" charset="77"/>
              </a:rPr>
              <a:t>Connectivity </a:t>
            </a:r>
            <a:br>
              <a:rPr lang="en-US" b="1" dirty="0">
                <a:solidFill>
                  <a:srgbClr val="222D55"/>
                </a:solidFill>
                <a:latin typeface="Poppins" pitchFamily="2" charset="77"/>
              </a:rPr>
            </a:br>
            <a:r>
              <a:rPr lang="en-US" b="1" dirty="0">
                <a:solidFill>
                  <a:srgbClr val="222D55"/>
                </a:solidFill>
                <a:latin typeface="Poppins" pitchFamily="2" charset="77"/>
              </a:rPr>
              <a:t>&amp; Physical</a:t>
            </a:r>
            <a:br>
              <a:rPr lang="en-US" b="1" dirty="0">
                <a:solidFill>
                  <a:srgbClr val="222D55"/>
                </a:solidFill>
                <a:latin typeface="Poppins" pitchFamily="2" charset="77"/>
              </a:rPr>
            </a:br>
            <a:r>
              <a:rPr lang="en-US" b="1" dirty="0">
                <a:solidFill>
                  <a:srgbClr val="222D55"/>
                </a:solidFill>
                <a:latin typeface="Poppins" pitchFamily="2" charset="77"/>
              </a:rPr>
              <a:t>Constraints</a:t>
            </a:r>
          </a:p>
        </p:txBody>
      </p:sp>
      <p:cxnSp>
        <p:nvCxnSpPr>
          <p:cNvPr id="12" name="Straight Connector 11">
            <a:extLst>
              <a:ext uri="{FF2B5EF4-FFF2-40B4-BE49-F238E27FC236}">
                <a16:creationId xmlns:a16="http://schemas.microsoft.com/office/drawing/2014/main" id="{ABA78277-8967-7009-AE2C-3DA8B4CF2DCC}"/>
              </a:ext>
            </a:extLst>
          </p:cNvPr>
          <p:cNvCxnSpPr>
            <a:cxnSpLocks/>
          </p:cNvCxnSpPr>
          <p:nvPr/>
        </p:nvCxnSpPr>
        <p:spPr>
          <a:xfrm>
            <a:off x="685800" y="3552800"/>
            <a:ext cx="4873388"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CA1C8D-1F9C-3042-241C-5000DCF7CE35}"/>
              </a:ext>
            </a:extLst>
          </p:cNvPr>
          <p:cNvCxnSpPr>
            <a:cxnSpLocks/>
          </p:cNvCxnSpPr>
          <p:nvPr/>
        </p:nvCxnSpPr>
        <p:spPr>
          <a:xfrm>
            <a:off x="6096000" y="2402958"/>
            <a:ext cx="0" cy="3775392"/>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F3A444D-0316-39C5-C097-953814BCD439}"/>
              </a:ext>
            </a:extLst>
          </p:cNvPr>
          <p:cNvCxnSpPr>
            <a:cxnSpLocks/>
          </p:cNvCxnSpPr>
          <p:nvPr/>
        </p:nvCxnSpPr>
        <p:spPr>
          <a:xfrm>
            <a:off x="685800" y="4641537"/>
            <a:ext cx="4873388"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4BF29F-0AE1-2E3A-3FF0-932C7DC08016}"/>
              </a:ext>
            </a:extLst>
          </p:cNvPr>
          <p:cNvCxnSpPr>
            <a:cxnSpLocks/>
          </p:cNvCxnSpPr>
          <p:nvPr/>
        </p:nvCxnSpPr>
        <p:spPr>
          <a:xfrm>
            <a:off x="6585095" y="3554998"/>
            <a:ext cx="4873388"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4D7C261-CEC3-D291-D0C0-DA5973A1FF07}"/>
              </a:ext>
            </a:extLst>
          </p:cNvPr>
          <p:cNvCxnSpPr>
            <a:cxnSpLocks/>
          </p:cNvCxnSpPr>
          <p:nvPr/>
        </p:nvCxnSpPr>
        <p:spPr>
          <a:xfrm>
            <a:off x="6585095" y="4641537"/>
            <a:ext cx="4873388" cy="0"/>
          </a:xfrm>
          <a:prstGeom prst="line">
            <a:avLst/>
          </a:prstGeom>
          <a:ln>
            <a:solidFill>
              <a:srgbClr val="68B7E6"/>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39C9CAA-72AF-0D09-82BB-7C9353F9A1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1977" y="2626244"/>
            <a:ext cx="694803" cy="756222"/>
          </a:xfrm>
          <a:prstGeom prst="rect">
            <a:avLst/>
          </a:prstGeom>
        </p:spPr>
      </p:pic>
      <p:pic>
        <p:nvPicPr>
          <p:cNvPr id="19" name="Picture 18">
            <a:extLst>
              <a:ext uri="{FF2B5EF4-FFF2-40B4-BE49-F238E27FC236}">
                <a16:creationId xmlns:a16="http://schemas.microsoft.com/office/drawing/2014/main" id="{81582DD8-A45D-8D8C-5832-EE417BB1D3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977" y="3794754"/>
            <a:ext cx="673494" cy="676448"/>
          </a:xfrm>
          <a:prstGeom prst="rect">
            <a:avLst/>
          </a:prstGeom>
        </p:spPr>
      </p:pic>
      <p:pic>
        <p:nvPicPr>
          <p:cNvPr id="25" name="Picture 24">
            <a:extLst>
              <a:ext uri="{FF2B5EF4-FFF2-40B4-BE49-F238E27FC236}">
                <a16:creationId xmlns:a16="http://schemas.microsoft.com/office/drawing/2014/main" id="{48A71881-9F50-FC02-E336-657D7FBC96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1978" y="4997302"/>
            <a:ext cx="674706" cy="649389"/>
          </a:xfrm>
          <a:prstGeom prst="rect">
            <a:avLst/>
          </a:prstGeom>
        </p:spPr>
      </p:pic>
      <p:pic>
        <p:nvPicPr>
          <p:cNvPr id="26" name="Picture 25">
            <a:extLst>
              <a:ext uri="{FF2B5EF4-FFF2-40B4-BE49-F238E27FC236}">
                <a16:creationId xmlns:a16="http://schemas.microsoft.com/office/drawing/2014/main" id="{76D938CF-57AE-9A0A-7B03-E28D2ABE2F8D}"/>
              </a:ext>
            </a:extLst>
          </p:cNvPr>
          <p:cNvPicPr>
            <a:picLocks noChangeAspect="1"/>
          </p:cNvPicPr>
          <p:nvPr/>
        </p:nvPicPr>
        <p:blipFill>
          <a:blip r:embed="rId6"/>
          <a:stretch>
            <a:fillRect/>
          </a:stretch>
        </p:blipFill>
        <p:spPr>
          <a:xfrm>
            <a:off x="7154452" y="2626245"/>
            <a:ext cx="756220" cy="756220"/>
          </a:xfrm>
          <a:prstGeom prst="rect">
            <a:avLst/>
          </a:prstGeom>
        </p:spPr>
      </p:pic>
      <p:pic>
        <p:nvPicPr>
          <p:cNvPr id="27" name="Picture 26">
            <a:extLst>
              <a:ext uri="{FF2B5EF4-FFF2-40B4-BE49-F238E27FC236}">
                <a16:creationId xmlns:a16="http://schemas.microsoft.com/office/drawing/2014/main" id="{8DF8D9B0-8B0D-D817-6E35-8517ABC28239}"/>
              </a:ext>
            </a:extLst>
          </p:cNvPr>
          <p:cNvPicPr>
            <a:picLocks noChangeAspect="1"/>
          </p:cNvPicPr>
          <p:nvPr/>
        </p:nvPicPr>
        <p:blipFill>
          <a:blip r:embed="rId7"/>
          <a:stretch>
            <a:fillRect/>
          </a:stretch>
        </p:blipFill>
        <p:spPr>
          <a:xfrm>
            <a:off x="7154452" y="5020304"/>
            <a:ext cx="756220" cy="771975"/>
          </a:xfrm>
          <a:prstGeom prst="rect">
            <a:avLst/>
          </a:prstGeom>
        </p:spPr>
      </p:pic>
      <p:pic>
        <p:nvPicPr>
          <p:cNvPr id="29" name="Picture 28">
            <a:extLst>
              <a:ext uri="{FF2B5EF4-FFF2-40B4-BE49-F238E27FC236}">
                <a16:creationId xmlns:a16="http://schemas.microsoft.com/office/drawing/2014/main" id="{C5C96746-5CA3-15E2-5290-267617F25F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07965" y="3794754"/>
            <a:ext cx="849194" cy="642512"/>
          </a:xfrm>
          <a:prstGeom prst="rect">
            <a:avLst/>
          </a:prstGeom>
        </p:spPr>
      </p:pic>
    </p:spTree>
    <p:extLst>
      <p:ext uri="{BB962C8B-B14F-4D97-AF65-F5344CB8AC3E}">
        <p14:creationId xmlns:p14="http://schemas.microsoft.com/office/powerpoint/2010/main" val="1498740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D0B1-41D5-EB1A-6F3E-CF2A7114C01F}"/>
              </a:ext>
            </a:extLst>
          </p:cNvPr>
          <p:cNvSpPr>
            <a:spLocks noGrp="1"/>
          </p:cNvSpPr>
          <p:nvPr>
            <p:ph type="title"/>
          </p:nvPr>
        </p:nvSpPr>
        <p:spPr/>
        <p:txBody>
          <a:bodyPr/>
          <a:lstStyle/>
          <a:p>
            <a:r>
              <a:rPr lang="en-US" dirty="0"/>
              <a:t>Funding</a:t>
            </a:r>
          </a:p>
        </p:txBody>
      </p:sp>
      <p:graphicFrame>
        <p:nvGraphicFramePr>
          <p:cNvPr id="3" name="Table 2">
            <a:extLst>
              <a:ext uri="{FF2B5EF4-FFF2-40B4-BE49-F238E27FC236}">
                <a16:creationId xmlns:a16="http://schemas.microsoft.com/office/drawing/2014/main" id="{D00B2D4F-0A83-4AA9-2DAA-51D97F4E339B}"/>
              </a:ext>
            </a:extLst>
          </p:cNvPr>
          <p:cNvGraphicFramePr>
            <a:graphicFrameLocks noGrp="1"/>
          </p:cNvGraphicFramePr>
          <p:nvPr>
            <p:extLst>
              <p:ext uri="{D42A27DB-BD31-4B8C-83A1-F6EECF244321}">
                <p14:modId xmlns:p14="http://schemas.microsoft.com/office/powerpoint/2010/main" val="1243446342"/>
              </p:ext>
            </p:extLst>
          </p:nvPr>
        </p:nvGraphicFramePr>
        <p:xfrm>
          <a:off x="685800" y="2075008"/>
          <a:ext cx="10471957" cy="4488656"/>
        </p:xfrm>
        <a:graphic>
          <a:graphicData uri="http://schemas.openxmlformats.org/drawingml/2006/table">
            <a:tbl>
              <a:tblPr>
                <a:tableStyleId>{5C22544A-7EE6-4342-B048-85BDC9FD1C3A}</a:tableStyleId>
              </a:tblPr>
              <a:tblGrid>
                <a:gridCol w="7865917">
                  <a:extLst>
                    <a:ext uri="{9D8B030D-6E8A-4147-A177-3AD203B41FA5}">
                      <a16:colId xmlns:a16="http://schemas.microsoft.com/office/drawing/2014/main" val="2157532029"/>
                    </a:ext>
                  </a:extLst>
                </a:gridCol>
                <a:gridCol w="521208">
                  <a:extLst>
                    <a:ext uri="{9D8B030D-6E8A-4147-A177-3AD203B41FA5}">
                      <a16:colId xmlns:a16="http://schemas.microsoft.com/office/drawing/2014/main" val="4018669384"/>
                    </a:ext>
                  </a:extLst>
                </a:gridCol>
                <a:gridCol w="521208">
                  <a:extLst>
                    <a:ext uri="{9D8B030D-6E8A-4147-A177-3AD203B41FA5}">
                      <a16:colId xmlns:a16="http://schemas.microsoft.com/office/drawing/2014/main" val="1083795634"/>
                    </a:ext>
                  </a:extLst>
                </a:gridCol>
                <a:gridCol w="521208">
                  <a:extLst>
                    <a:ext uri="{9D8B030D-6E8A-4147-A177-3AD203B41FA5}">
                      <a16:colId xmlns:a16="http://schemas.microsoft.com/office/drawing/2014/main" val="3371098797"/>
                    </a:ext>
                  </a:extLst>
                </a:gridCol>
                <a:gridCol w="521208">
                  <a:extLst>
                    <a:ext uri="{9D8B030D-6E8A-4147-A177-3AD203B41FA5}">
                      <a16:colId xmlns:a16="http://schemas.microsoft.com/office/drawing/2014/main" val="3225492915"/>
                    </a:ext>
                  </a:extLst>
                </a:gridCol>
                <a:gridCol w="521208">
                  <a:extLst>
                    <a:ext uri="{9D8B030D-6E8A-4147-A177-3AD203B41FA5}">
                      <a16:colId xmlns:a16="http://schemas.microsoft.com/office/drawing/2014/main" val="333487482"/>
                    </a:ext>
                  </a:extLst>
                </a:gridCol>
              </a:tblGrid>
              <a:tr h="256713">
                <a:tc>
                  <a:txBody>
                    <a:bodyPr/>
                    <a:lstStyle/>
                    <a:p>
                      <a:pPr algn="l" fontAlgn="b"/>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tc gridSpan="5">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Region</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6621792"/>
                  </a:ext>
                </a:extLst>
              </a:tr>
              <a:tr h="256713">
                <a:tc>
                  <a:txBody>
                    <a:bodyPr/>
                    <a:lstStyle/>
                    <a:p>
                      <a:pPr algn="l" fontAlgn="b"/>
                      <a:r>
                        <a:rPr lang="en-US" sz="1400" b="1" u="none" strike="noStrike" dirty="0">
                          <a:solidFill>
                            <a:srgbClr val="222D55"/>
                          </a:solidFill>
                          <a:effectLst/>
                          <a:latin typeface="Poppins" panose="00000500000000000000" pitchFamily="2" charset="0"/>
                          <a:cs typeface="Poppins" panose="00000500000000000000" pitchFamily="2" charset="0"/>
                        </a:rPr>
                        <a:t>Specific barrier</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1</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2</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3</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4</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5</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822216201"/>
                  </a:ext>
                </a:extLst>
              </a:tr>
              <a:tr h="253465">
                <a:tc>
                  <a:txBody>
                    <a:bodyPr/>
                    <a:lstStyle/>
                    <a:p>
                      <a:pPr algn="l" fontAlgn="b"/>
                      <a:r>
                        <a:rPr lang="en-US" sz="1400" b="1" u="none" strike="noStrike" dirty="0">
                          <a:solidFill>
                            <a:srgbClr val="FF7F30"/>
                          </a:solidFill>
                          <a:effectLst/>
                          <a:latin typeface="Poppins" panose="00000500000000000000" pitchFamily="2" charset="0"/>
                          <a:cs typeface="Poppins" panose="00000500000000000000" pitchFamily="2" charset="0"/>
                        </a:rPr>
                        <a:t>Inadequate funding</a:t>
                      </a:r>
                      <a:r>
                        <a:rPr lang="en-US" sz="1400" u="none" strike="noStrike" dirty="0">
                          <a:effectLst/>
                          <a:latin typeface="Poppins" panose="00000500000000000000" pitchFamily="2" charset="0"/>
                          <a:cs typeface="Poppins" panose="00000500000000000000" pitchFamily="2" charset="0"/>
                        </a:rPr>
                        <a:t>. Current demand/cost of AT projects exceeds available funding.</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509158473"/>
                  </a:ext>
                </a:extLst>
              </a:tr>
              <a:tr h="253465">
                <a:tc>
                  <a:txBody>
                    <a:bodyPr/>
                    <a:lstStyle/>
                    <a:p>
                      <a:pPr algn="l" fontAlgn="b"/>
                      <a:r>
                        <a:rPr lang="en-US" sz="1400" u="none" strike="noStrike" dirty="0">
                          <a:effectLst/>
                          <a:latin typeface="Poppins" panose="00000500000000000000" pitchFamily="2" charset="0"/>
                          <a:cs typeface="Poppins" panose="00000500000000000000" pitchFamily="2" charset="0"/>
                        </a:rPr>
                        <a:t>Design requirements (especially for SRTS grants) that impact funding and schedule.</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434650483"/>
                  </a:ext>
                </a:extLst>
              </a:tr>
              <a:tr h="253465">
                <a:tc>
                  <a:txBody>
                    <a:bodyPr/>
                    <a:lstStyle/>
                    <a:p>
                      <a:pPr algn="l" fontAlgn="b"/>
                      <a:r>
                        <a:rPr lang="en-US" sz="1400" b="1" u="none" strike="noStrike" dirty="0">
                          <a:solidFill>
                            <a:srgbClr val="FF7F30"/>
                          </a:solidFill>
                          <a:effectLst/>
                          <a:latin typeface="Poppins" panose="00000500000000000000" pitchFamily="2" charset="0"/>
                          <a:cs typeface="Poppins" panose="00000500000000000000" pitchFamily="2" charset="0"/>
                        </a:rPr>
                        <a:t>Unable to find a local match for funding.</a:t>
                      </a:r>
                      <a:endParaRPr lang="en-US" sz="1400" b="1" i="0" u="none" strike="noStrike" dirty="0">
                        <a:solidFill>
                          <a:srgbClr val="FF7F3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618864208"/>
                  </a:ext>
                </a:extLst>
              </a:tr>
              <a:tr h="253465">
                <a:tc>
                  <a:txBody>
                    <a:bodyPr/>
                    <a:lstStyle/>
                    <a:p>
                      <a:pPr algn="l" fontAlgn="b"/>
                      <a:r>
                        <a:rPr lang="en-US" sz="1400" b="1" u="none" strike="noStrike" dirty="0">
                          <a:solidFill>
                            <a:srgbClr val="FF7F30"/>
                          </a:solidFill>
                          <a:effectLst/>
                          <a:latin typeface="Poppins" panose="00000500000000000000" pitchFamily="2" charset="0"/>
                          <a:cs typeface="Poppins" panose="00000500000000000000" pitchFamily="2" charset="0"/>
                        </a:rPr>
                        <a:t>Complexity of IDOT application process </a:t>
                      </a:r>
                      <a:r>
                        <a:rPr lang="en-US" sz="1400" u="none" strike="noStrike" dirty="0">
                          <a:effectLst/>
                          <a:latin typeface="Poppins" panose="00000500000000000000" pitchFamily="2" charset="0"/>
                          <a:cs typeface="Poppins" panose="00000500000000000000" pitchFamily="2" charset="0"/>
                        </a:rPr>
                        <a:t>makes it difficult to access state funding.</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109074351"/>
                  </a:ext>
                </a:extLst>
              </a:tr>
              <a:tr h="253465">
                <a:tc>
                  <a:txBody>
                    <a:bodyPr/>
                    <a:lstStyle/>
                    <a:p>
                      <a:pPr algn="l" fontAlgn="b"/>
                      <a:r>
                        <a:rPr lang="en-US" sz="1400" u="none" strike="noStrike" dirty="0">
                          <a:effectLst/>
                          <a:latin typeface="Poppins" panose="00000500000000000000" pitchFamily="2" charset="0"/>
                          <a:cs typeface="Poppins" panose="00000500000000000000" pitchFamily="2" charset="0"/>
                        </a:rPr>
                        <a:t>IDOT reporting requirements.</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39895276"/>
                  </a:ext>
                </a:extLst>
              </a:tr>
              <a:tr h="253465">
                <a:tc>
                  <a:txBody>
                    <a:bodyPr/>
                    <a:lstStyle/>
                    <a:p>
                      <a:pPr algn="l" fontAlgn="b"/>
                      <a:r>
                        <a:rPr lang="en-US" sz="1400" u="none" strike="noStrike" dirty="0">
                          <a:effectLst/>
                          <a:latin typeface="Poppins" panose="00000500000000000000" pitchFamily="2" charset="0"/>
                          <a:cs typeface="Poppins" panose="00000500000000000000" pitchFamily="2" charset="0"/>
                        </a:rPr>
                        <a:t>Lack of flexibility on the scale of funding for smaller projects; high administrative burden.</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772339186"/>
                  </a:ext>
                </a:extLst>
              </a:tr>
              <a:tr h="253465">
                <a:tc>
                  <a:txBody>
                    <a:bodyPr/>
                    <a:lstStyle/>
                    <a:p>
                      <a:pPr algn="l" fontAlgn="b"/>
                      <a:r>
                        <a:rPr lang="en-US" sz="1400" b="1" u="none" strike="noStrike" dirty="0">
                          <a:solidFill>
                            <a:srgbClr val="FF7F30"/>
                          </a:solidFill>
                          <a:effectLst/>
                          <a:latin typeface="Poppins" panose="00000500000000000000" pitchFamily="2" charset="0"/>
                          <a:cs typeface="Poppins" panose="00000500000000000000" pitchFamily="2" charset="0"/>
                        </a:rPr>
                        <a:t>Lack of diverse funding sources</a:t>
                      </a:r>
                      <a:r>
                        <a:rPr lang="en-US" sz="1400" u="none" strike="noStrike" dirty="0">
                          <a:effectLst/>
                          <a:latin typeface="Poppins" panose="00000500000000000000" pitchFamily="2" charset="0"/>
                          <a:cs typeface="Poppins" panose="00000500000000000000" pitchFamily="2" charset="0"/>
                        </a:rPr>
                        <a:t>; difficult to fund projects like safe crossings &amp; spot improvements.</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4230628268"/>
                  </a:ext>
                </a:extLst>
              </a:tr>
              <a:tr h="253465">
                <a:tc>
                  <a:txBody>
                    <a:bodyPr/>
                    <a:lstStyle/>
                    <a:p>
                      <a:pPr algn="l" fontAlgn="b"/>
                      <a:r>
                        <a:rPr lang="en-US" sz="1400" u="none" strike="noStrike" dirty="0">
                          <a:effectLst/>
                          <a:latin typeface="Poppins" panose="00000500000000000000" pitchFamily="2" charset="0"/>
                          <a:cs typeface="Poppins" panose="00000500000000000000" pitchFamily="2" charset="0"/>
                        </a:rPr>
                        <a:t>ITEP specifically is an administrative burden with little flexibility and prohibitive costs. </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060239332"/>
                  </a:ext>
                </a:extLst>
              </a:tr>
              <a:tr h="253465">
                <a:tc>
                  <a:txBody>
                    <a:bodyPr/>
                    <a:lstStyle/>
                    <a:p>
                      <a:pPr algn="l" fontAlgn="b"/>
                      <a:r>
                        <a:rPr lang="en-US" sz="1400" u="none" strike="noStrike" dirty="0">
                          <a:effectLst/>
                          <a:latin typeface="Poppins" panose="00000500000000000000" pitchFamily="2" charset="0"/>
                          <a:cs typeface="Poppins" panose="00000500000000000000" pitchFamily="2" charset="0"/>
                        </a:rPr>
                        <a:t>IDOT doesn’t reimburse for non-infrastructure funding, like SRTS.</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9097767"/>
                  </a:ext>
                </a:extLst>
              </a:tr>
              <a:tr h="253465">
                <a:tc>
                  <a:txBody>
                    <a:bodyPr/>
                    <a:lstStyle/>
                    <a:p>
                      <a:pPr algn="l" fontAlgn="b"/>
                      <a:r>
                        <a:rPr lang="en-US" sz="1400" u="none" strike="noStrike" dirty="0">
                          <a:effectLst/>
                          <a:latin typeface="Poppins" panose="00000500000000000000" pitchFamily="2" charset="0"/>
                          <a:cs typeface="Poppins" panose="00000500000000000000" pitchFamily="2" charset="0"/>
                        </a:rPr>
                        <a:t>Future of funding, specifically funding for non-roadway projects to complete networks.</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53713235"/>
                  </a:ext>
                </a:extLst>
              </a:tr>
              <a:tr h="253465">
                <a:tc>
                  <a:txBody>
                    <a:bodyPr/>
                    <a:lstStyle/>
                    <a:p>
                      <a:pPr algn="l" fontAlgn="b"/>
                      <a:r>
                        <a:rPr lang="en-US" sz="1400" b="1" u="none" strike="noStrike" dirty="0">
                          <a:solidFill>
                            <a:srgbClr val="FF7F30"/>
                          </a:solidFill>
                          <a:effectLst/>
                          <a:latin typeface="Poppins" panose="00000500000000000000" pitchFamily="2" charset="0"/>
                          <a:cs typeface="Poppins" panose="00000500000000000000" pitchFamily="2" charset="0"/>
                        </a:rPr>
                        <a:t>Lack of guidance on how to access federal funds, including SS4A.</a:t>
                      </a:r>
                      <a:endParaRPr lang="en-US" sz="1400" b="1" i="0" u="none" strike="noStrike" dirty="0">
                        <a:solidFill>
                          <a:srgbClr val="FF7F3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286269844"/>
                  </a:ext>
                </a:extLst>
              </a:tr>
              <a:tr h="253465">
                <a:tc>
                  <a:txBody>
                    <a:bodyPr/>
                    <a:lstStyle/>
                    <a:p>
                      <a:pPr algn="l" fontAlgn="b"/>
                      <a:r>
                        <a:rPr lang="en-US" sz="1400" u="none" strike="noStrike" dirty="0">
                          <a:effectLst/>
                          <a:latin typeface="Poppins" panose="00000500000000000000" pitchFamily="2" charset="0"/>
                          <a:cs typeface="Poppins" panose="00000500000000000000" pitchFamily="2" charset="0"/>
                        </a:rPr>
                        <a:t>Lack of information on what qualifies for safety funding.</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988864801"/>
                  </a:ext>
                </a:extLst>
              </a:tr>
              <a:tr h="253465">
                <a:tc>
                  <a:txBody>
                    <a:bodyPr/>
                    <a:lstStyle/>
                    <a:p>
                      <a:pPr algn="l" fontAlgn="b"/>
                      <a:r>
                        <a:rPr lang="en-US" sz="1400" u="none" strike="noStrike" dirty="0">
                          <a:effectLst/>
                          <a:latin typeface="Poppins" panose="00000500000000000000" pitchFamily="2" charset="0"/>
                          <a:cs typeface="Poppins" panose="00000500000000000000" pitchFamily="2" charset="0"/>
                        </a:rPr>
                        <a:t>County scale funding.</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100356892"/>
                  </a:ext>
                </a:extLst>
              </a:tr>
              <a:tr h="253465">
                <a:tc>
                  <a:txBody>
                    <a:bodyPr/>
                    <a:lstStyle/>
                    <a:p>
                      <a:pPr algn="l" fontAlgn="b"/>
                      <a:r>
                        <a:rPr lang="en-US" sz="1400" u="none" strike="noStrike" dirty="0">
                          <a:effectLst/>
                          <a:latin typeface="Poppins" panose="00000500000000000000" pitchFamily="2" charset="0"/>
                          <a:cs typeface="Poppins" panose="00000500000000000000" pitchFamily="2" charset="0"/>
                        </a:rPr>
                        <a:t>Project cap.</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052689199"/>
                  </a:ext>
                </a:extLst>
              </a:tr>
              <a:tr h="253465">
                <a:tc>
                  <a:txBody>
                    <a:bodyPr/>
                    <a:lstStyle/>
                    <a:p>
                      <a:pPr algn="l" fontAlgn="b"/>
                      <a:r>
                        <a:rPr lang="en-US" sz="1400" u="none" strike="noStrike" dirty="0">
                          <a:effectLst/>
                          <a:latin typeface="Poppins" panose="00000500000000000000" pitchFamily="2" charset="0"/>
                          <a:cs typeface="Poppins" panose="00000500000000000000" pitchFamily="2" charset="0"/>
                        </a:rPr>
                        <a:t>Lack of funding for off-street facilities which are popular.</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634026437"/>
                  </a:ext>
                </a:extLst>
              </a:tr>
            </a:tbl>
          </a:graphicData>
        </a:graphic>
      </p:graphicFrame>
    </p:spTree>
    <p:extLst>
      <p:ext uri="{BB962C8B-B14F-4D97-AF65-F5344CB8AC3E}">
        <p14:creationId xmlns:p14="http://schemas.microsoft.com/office/powerpoint/2010/main" val="190909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D0B1-41D5-EB1A-6F3E-CF2A7114C01F}"/>
              </a:ext>
            </a:extLst>
          </p:cNvPr>
          <p:cNvSpPr>
            <a:spLocks noGrp="1"/>
          </p:cNvSpPr>
          <p:nvPr>
            <p:ph type="title"/>
          </p:nvPr>
        </p:nvSpPr>
        <p:spPr/>
        <p:txBody>
          <a:bodyPr/>
          <a:lstStyle/>
          <a:p>
            <a:r>
              <a:rPr lang="en-US" dirty="0"/>
              <a:t>Maintenance</a:t>
            </a:r>
          </a:p>
        </p:txBody>
      </p:sp>
      <p:graphicFrame>
        <p:nvGraphicFramePr>
          <p:cNvPr id="4" name="Table 3">
            <a:extLst>
              <a:ext uri="{FF2B5EF4-FFF2-40B4-BE49-F238E27FC236}">
                <a16:creationId xmlns:a16="http://schemas.microsoft.com/office/drawing/2014/main" id="{18252516-9A6C-0308-879E-0BCCEAC11DC7}"/>
              </a:ext>
            </a:extLst>
          </p:cNvPr>
          <p:cNvGraphicFramePr>
            <a:graphicFrameLocks noGrp="1"/>
          </p:cNvGraphicFramePr>
          <p:nvPr>
            <p:extLst>
              <p:ext uri="{D42A27DB-BD31-4B8C-83A1-F6EECF244321}">
                <p14:modId xmlns:p14="http://schemas.microsoft.com/office/powerpoint/2010/main" val="796426061"/>
              </p:ext>
            </p:extLst>
          </p:nvPr>
        </p:nvGraphicFramePr>
        <p:xfrm>
          <a:off x="685800" y="2236963"/>
          <a:ext cx="10469880" cy="2176256"/>
        </p:xfrm>
        <a:graphic>
          <a:graphicData uri="http://schemas.openxmlformats.org/drawingml/2006/table">
            <a:tbl>
              <a:tblPr>
                <a:tableStyleId>{5C22544A-7EE6-4342-B048-85BDC9FD1C3A}</a:tableStyleId>
              </a:tblPr>
              <a:tblGrid>
                <a:gridCol w="7863840">
                  <a:extLst>
                    <a:ext uri="{9D8B030D-6E8A-4147-A177-3AD203B41FA5}">
                      <a16:colId xmlns:a16="http://schemas.microsoft.com/office/drawing/2014/main" val="4198896127"/>
                    </a:ext>
                  </a:extLst>
                </a:gridCol>
                <a:gridCol w="521208">
                  <a:extLst>
                    <a:ext uri="{9D8B030D-6E8A-4147-A177-3AD203B41FA5}">
                      <a16:colId xmlns:a16="http://schemas.microsoft.com/office/drawing/2014/main" val="3734700945"/>
                    </a:ext>
                  </a:extLst>
                </a:gridCol>
                <a:gridCol w="521208">
                  <a:extLst>
                    <a:ext uri="{9D8B030D-6E8A-4147-A177-3AD203B41FA5}">
                      <a16:colId xmlns:a16="http://schemas.microsoft.com/office/drawing/2014/main" val="3225585300"/>
                    </a:ext>
                  </a:extLst>
                </a:gridCol>
                <a:gridCol w="521208">
                  <a:extLst>
                    <a:ext uri="{9D8B030D-6E8A-4147-A177-3AD203B41FA5}">
                      <a16:colId xmlns:a16="http://schemas.microsoft.com/office/drawing/2014/main" val="3461678360"/>
                    </a:ext>
                  </a:extLst>
                </a:gridCol>
                <a:gridCol w="521208">
                  <a:extLst>
                    <a:ext uri="{9D8B030D-6E8A-4147-A177-3AD203B41FA5}">
                      <a16:colId xmlns:a16="http://schemas.microsoft.com/office/drawing/2014/main" val="1833371534"/>
                    </a:ext>
                  </a:extLst>
                </a:gridCol>
                <a:gridCol w="521208">
                  <a:extLst>
                    <a:ext uri="{9D8B030D-6E8A-4147-A177-3AD203B41FA5}">
                      <a16:colId xmlns:a16="http://schemas.microsoft.com/office/drawing/2014/main" val="155463799"/>
                    </a:ext>
                  </a:extLst>
                </a:gridCol>
              </a:tblGrid>
              <a:tr h="238125">
                <a:tc>
                  <a:txBody>
                    <a:bodyPr/>
                    <a:lstStyle/>
                    <a:p>
                      <a:pPr algn="l" fontAlgn="b"/>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tc gridSpan="5">
                  <a:txBody>
                    <a:bodyPr/>
                    <a:lstStyle/>
                    <a:p>
                      <a:pPr algn="ctr" fontAlgn="b"/>
                      <a:r>
                        <a:rPr lang="en-US" sz="1400" b="1" i="0" u="none" strike="noStrike" dirty="0">
                          <a:solidFill>
                            <a:srgbClr val="222D55"/>
                          </a:solidFill>
                          <a:effectLst/>
                          <a:latin typeface="Poppins" panose="00000500000000000000" pitchFamily="2" charset="0"/>
                          <a:cs typeface="Poppins" panose="00000500000000000000" pitchFamily="2" charset="0"/>
                        </a:rPr>
                        <a:t>Region</a:t>
                      </a:r>
                    </a:p>
                  </a:txBody>
                  <a:tcPr marL="0" marR="0" marT="0" marB="0" anchor="b">
                    <a:solidFill>
                      <a:schemeClr val="bg2"/>
                    </a:solidFill>
                  </a:tcPr>
                </a:tc>
                <a:tc hMerge="1">
                  <a:txBody>
                    <a:bodyPr/>
                    <a:lstStyle/>
                    <a:p>
                      <a:pPr algn="r" fontAlgn="b"/>
                      <a:endParaRPr lang="en-US" sz="1400" b="1"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hMerge="1">
                  <a:txBody>
                    <a:bodyPr/>
                    <a:lstStyle/>
                    <a:p>
                      <a:pPr algn="r" fontAlgn="b"/>
                      <a:endParaRPr lang="en-US" sz="1400" b="1"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hMerge="1">
                  <a:txBody>
                    <a:bodyPr/>
                    <a:lstStyle/>
                    <a:p>
                      <a:pPr algn="r" fontAlgn="b"/>
                      <a:endParaRPr lang="en-US" sz="1400" b="1"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hMerge="1">
                  <a:txBody>
                    <a:bodyPr/>
                    <a:lstStyle/>
                    <a:p>
                      <a:pPr algn="r" fontAlgn="b"/>
                      <a:endParaRPr lang="en-US" sz="1400" b="1"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1665438398"/>
                  </a:ext>
                </a:extLst>
              </a:tr>
              <a:tr h="238125">
                <a:tc>
                  <a:txBody>
                    <a:bodyPr/>
                    <a:lstStyle/>
                    <a:p>
                      <a:pPr algn="l" fontAlgn="b"/>
                      <a:r>
                        <a:rPr lang="en-US" sz="1400" b="1" u="none" strike="noStrike" dirty="0">
                          <a:solidFill>
                            <a:srgbClr val="222D55"/>
                          </a:solidFill>
                          <a:effectLst/>
                          <a:latin typeface="Poppins" panose="00000500000000000000" pitchFamily="2" charset="0"/>
                          <a:cs typeface="Poppins" panose="00000500000000000000" pitchFamily="2" charset="0"/>
                        </a:rPr>
                        <a:t>Specific barrier</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1</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2</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b="1" u="none" strike="noStrike">
                          <a:solidFill>
                            <a:srgbClr val="222D55"/>
                          </a:solidFill>
                          <a:effectLst/>
                          <a:latin typeface="Poppins" panose="00000500000000000000" pitchFamily="2" charset="0"/>
                          <a:cs typeface="Poppins" panose="00000500000000000000" pitchFamily="2" charset="0"/>
                        </a:rPr>
                        <a:t>3</a:t>
                      </a:r>
                      <a:endParaRPr lang="en-US" sz="1400" b="1" i="0" u="none" strike="noStrike">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4</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5</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2425133886"/>
                  </a:ext>
                </a:extLst>
              </a:tr>
              <a:tr h="952500">
                <a:tc>
                  <a:txBody>
                    <a:bodyPr/>
                    <a:lstStyle/>
                    <a:p>
                      <a:pPr algn="l" fontAlgn="b"/>
                      <a:r>
                        <a:rPr lang="en-US" sz="1400" b="1" u="none" strike="noStrike" dirty="0">
                          <a:solidFill>
                            <a:srgbClr val="FF7F30"/>
                          </a:solidFill>
                          <a:effectLst/>
                          <a:latin typeface="Poppins" panose="00000500000000000000" pitchFamily="2" charset="0"/>
                          <a:cs typeface="Poppins" panose="00000500000000000000" pitchFamily="2" charset="0"/>
                        </a:rPr>
                        <a:t>Local agencies are responsible for maintenance</a:t>
                      </a:r>
                      <a:r>
                        <a:rPr lang="en-US" sz="1400" u="none" strike="noStrike" dirty="0">
                          <a:effectLst/>
                          <a:latin typeface="Poppins" panose="00000500000000000000" pitchFamily="2" charset="0"/>
                          <a:cs typeface="Poppins" panose="00000500000000000000" pitchFamily="2" charset="0"/>
                        </a:rPr>
                        <a:t>—IDOT will install but not maintain new projects. Difficult to maintain Complete Streets projects, on-road facilities, sidewalks; replace facilities. Consequently, bike/ped elements are removed from state route projects. </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3864254462"/>
                  </a:ext>
                </a:extLst>
              </a:tr>
              <a:tr h="238125">
                <a:tc>
                  <a:txBody>
                    <a:bodyPr/>
                    <a:lstStyle/>
                    <a:p>
                      <a:pPr algn="l" fontAlgn="b"/>
                      <a:r>
                        <a:rPr lang="en-US" sz="1400" u="none" strike="noStrike" dirty="0">
                          <a:effectLst/>
                          <a:latin typeface="Poppins" panose="00000500000000000000" pitchFamily="2" charset="0"/>
                          <a:cs typeface="Poppins" panose="00000500000000000000" pitchFamily="2" charset="0"/>
                        </a:rPr>
                        <a:t>Unincorporated area poses problems for maintenance.</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3002107956"/>
                  </a:ext>
                </a:extLst>
              </a:tr>
              <a:tr h="271256">
                <a:tc>
                  <a:txBody>
                    <a:bodyPr/>
                    <a:lstStyle/>
                    <a:p>
                      <a:pPr algn="l" fontAlgn="b"/>
                      <a:r>
                        <a:rPr lang="en-US" sz="1400" u="none" strike="noStrike" dirty="0">
                          <a:effectLst/>
                          <a:latin typeface="Poppins" panose="00000500000000000000" pitchFamily="2" charset="0"/>
                          <a:cs typeface="Poppins" panose="00000500000000000000" pitchFamily="2" charset="0"/>
                        </a:rPr>
                        <a:t>Policies that require homeowner to maintain sidewalk is a maintenance problem.</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2153591452"/>
                  </a:ext>
                </a:extLst>
              </a:tr>
              <a:tr h="238125">
                <a:tc>
                  <a:txBody>
                    <a:bodyPr/>
                    <a:lstStyle/>
                    <a:p>
                      <a:pPr algn="l" fontAlgn="b"/>
                      <a:r>
                        <a:rPr lang="en-US" sz="1400" u="none" strike="noStrike" dirty="0">
                          <a:effectLst/>
                          <a:latin typeface="Poppins" panose="00000500000000000000" pitchFamily="2" charset="0"/>
                          <a:cs typeface="Poppins" panose="00000500000000000000" pitchFamily="2" charset="0"/>
                        </a:rPr>
                        <a:t>Clearing debris.</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3628965151"/>
                  </a:ext>
                </a:extLst>
              </a:tr>
            </a:tbl>
          </a:graphicData>
        </a:graphic>
      </p:graphicFrame>
    </p:spTree>
    <p:extLst>
      <p:ext uri="{BB962C8B-B14F-4D97-AF65-F5344CB8AC3E}">
        <p14:creationId xmlns:p14="http://schemas.microsoft.com/office/powerpoint/2010/main" val="2716180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D0B1-41D5-EB1A-6F3E-CF2A7114C01F}"/>
              </a:ext>
            </a:extLst>
          </p:cNvPr>
          <p:cNvSpPr>
            <a:spLocks noGrp="1"/>
          </p:cNvSpPr>
          <p:nvPr>
            <p:ph type="title"/>
          </p:nvPr>
        </p:nvSpPr>
        <p:spPr/>
        <p:txBody>
          <a:bodyPr/>
          <a:lstStyle/>
          <a:p>
            <a:r>
              <a:rPr lang="en-US" dirty="0"/>
              <a:t>Education for all users</a:t>
            </a:r>
          </a:p>
        </p:txBody>
      </p:sp>
      <p:graphicFrame>
        <p:nvGraphicFramePr>
          <p:cNvPr id="4" name="Table 3">
            <a:extLst>
              <a:ext uri="{FF2B5EF4-FFF2-40B4-BE49-F238E27FC236}">
                <a16:creationId xmlns:a16="http://schemas.microsoft.com/office/drawing/2014/main" id="{6F5D24B8-74C7-4112-B1D0-FC5F8273D615}"/>
              </a:ext>
            </a:extLst>
          </p:cNvPr>
          <p:cNvGraphicFramePr>
            <a:graphicFrameLocks noGrp="1"/>
          </p:cNvGraphicFramePr>
          <p:nvPr>
            <p:extLst>
              <p:ext uri="{D42A27DB-BD31-4B8C-83A1-F6EECF244321}">
                <p14:modId xmlns:p14="http://schemas.microsoft.com/office/powerpoint/2010/main" val="2237810175"/>
              </p:ext>
            </p:extLst>
          </p:nvPr>
        </p:nvGraphicFramePr>
        <p:xfrm>
          <a:off x="685800" y="2324389"/>
          <a:ext cx="10469880" cy="4153694"/>
        </p:xfrm>
        <a:graphic>
          <a:graphicData uri="http://schemas.openxmlformats.org/drawingml/2006/table">
            <a:tbl>
              <a:tblPr>
                <a:tableStyleId>{5C22544A-7EE6-4342-B048-85BDC9FD1C3A}</a:tableStyleId>
              </a:tblPr>
              <a:tblGrid>
                <a:gridCol w="7863840">
                  <a:extLst>
                    <a:ext uri="{9D8B030D-6E8A-4147-A177-3AD203B41FA5}">
                      <a16:colId xmlns:a16="http://schemas.microsoft.com/office/drawing/2014/main" val="738380301"/>
                    </a:ext>
                  </a:extLst>
                </a:gridCol>
                <a:gridCol w="521208">
                  <a:extLst>
                    <a:ext uri="{9D8B030D-6E8A-4147-A177-3AD203B41FA5}">
                      <a16:colId xmlns:a16="http://schemas.microsoft.com/office/drawing/2014/main" val="4065038424"/>
                    </a:ext>
                  </a:extLst>
                </a:gridCol>
                <a:gridCol w="521208">
                  <a:extLst>
                    <a:ext uri="{9D8B030D-6E8A-4147-A177-3AD203B41FA5}">
                      <a16:colId xmlns:a16="http://schemas.microsoft.com/office/drawing/2014/main" val="316170244"/>
                    </a:ext>
                  </a:extLst>
                </a:gridCol>
                <a:gridCol w="521208">
                  <a:extLst>
                    <a:ext uri="{9D8B030D-6E8A-4147-A177-3AD203B41FA5}">
                      <a16:colId xmlns:a16="http://schemas.microsoft.com/office/drawing/2014/main" val="3555131257"/>
                    </a:ext>
                  </a:extLst>
                </a:gridCol>
                <a:gridCol w="521208">
                  <a:extLst>
                    <a:ext uri="{9D8B030D-6E8A-4147-A177-3AD203B41FA5}">
                      <a16:colId xmlns:a16="http://schemas.microsoft.com/office/drawing/2014/main" val="2503229866"/>
                    </a:ext>
                  </a:extLst>
                </a:gridCol>
                <a:gridCol w="521208">
                  <a:extLst>
                    <a:ext uri="{9D8B030D-6E8A-4147-A177-3AD203B41FA5}">
                      <a16:colId xmlns:a16="http://schemas.microsoft.com/office/drawing/2014/main" val="2328710142"/>
                    </a:ext>
                  </a:extLst>
                </a:gridCol>
              </a:tblGrid>
              <a:tr h="217567">
                <a:tc>
                  <a:txBody>
                    <a:bodyPr/>
                    <a:lstStyle/>
                    <a:p>
                      <a:pPr algn="l" fontAlgn="b"/>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gridSpan="5">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Region</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61972356"/>
                  </a:ext>
                </a:extLst>
              </a:tr>
              <a:tr h="217567">
                <a:tc>
                  <a:txBody>
                    <a:bodyPr/>
                    <a:lstStyle/>
                    <a:p>
                      <a:pPr algn="l" fontAlgn="b"/>
                      <a:r>
                        <a:rPr lang="en-US" sz="1400" b="1" u="none" strike="noStrike" dirty="0">
                          <a:solidFill>
                            <a:srgbClr val="222D55"/>
                          </a:solidFill>
                          <a:effectLst/>
                          <a:latin typeface="Poppins" panose="00000500000000000000" pitchFamily="2" charset="0"/>
                          <a:cs typeface="Poppins" panose="00000500000000000000" pitchFamily="2" charset="0"/>
                        </a:rPr>
                        <a:t>Specific barrier</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1</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2</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3</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4</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b="1" u="none" strike="noStrike" dirty="0">
                          <a:solidFill>
                            <a:srgbClr val="222D55"/>
                          </a:solidFill>
                          <a:effectLst/>
                          <a:latin typeface="Poppins" panose="00000500000000000000" pitchFamily="2" charset="0"/>
                          <a:cs typeface="Poppins" panose="00000500000000000000" pitchFamily="2" charset="0"/>
                        </a:rPr>
                        <a:t>5</a:t>
                      </a:r>
                      <a:endParaRPr lang="en-US" sz="14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357953633"/>
                  </a:ext>
                </a:extLst>
              </a:tr>
              <a:tr h="396240">
                <a:tc>
                  <a:txBody>
                    <a:bodyPr/>
                    <a:lstStyle/>
                    <a:p>
                      <a:pPr algn="l" fontAlgn="b"/>
                      <a:r>
                        <a:rPr lang="en-US" sz="1400" b="1" u="none" strike="noStrike" dirty="0">
                          <a:solidFill>
                            <a:srgbClr val="FF7F30"/>
                          </a:solidFill>
                          <a:effectLst/>
                          <a:latin typeface="Poppins" panose="00000500000000000000" pitchFamily="2" charset="0"/>
                          <a:cs typeface="Poppins" panose="00000500000000000000" pitchFamily="2" charset="0"/>
                        </a:rPr>
                        <a:t>Lack of public education and understanding on how facilities work, impact of proven safety countermeasures, and regional trails. </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131443740"/>
                  </a:ext>
                </a:extLst>
              </a:tr>
              <a:tr h="396240">
                <a:tc>
                  <a:txBody>
                    <a:bodyPr/>
                    <a:lstStyle/>
                    <a:p>
                      <a:pPr algn="l" fontAlgn="b"/>
                      <a:r>
                        <a:rPr lang="en-US" sz="1400" u="none" strike="noStrike" dirty="0">
                          <a:effectLst/>
                          <a:latin typeface="Poppins" panose="00000500000000000000" pitchFamily="2" charset="0"/>
                          <a:cs typeface="Poppins" panose="00000500000000000000" pitchFamily="2" charset="0"/>
                        </a:rPr>
                        <a:t>Lack of school programs to encourage habits and interest at a young age.</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528217707"/>
                  </a:ext>
                </a:extLst>
              </a:tr>
              <a:tr h="396240">
                <a:tc>
                  <a:txBody>
                    <a:bodyPr/>
                    <a:lstStyle/>
                    <a:p>
                      <a:pPr algn="l" fontAlgn="b"/>
                      <a:r>
                        <a:rPr lang="en-US" sz="1400" b="1" u="none" strike="noStrike" dirty="0">
                          <a:solidFill>
                            <a:srgbClr val="FF7F30"/>
                          </a:solidFill>
                          <a:effectLst/>
                          <a:latin typeface="Poppins" panose="00000500000000000000" pitchFamily="2" charset="0"/>
                          <a:cs typeface="Poppins" panose="00000500000000000000" pitchFamily="2" charset="0"/>
                        </a:rPr>
                        <a:t>Enforcement for all users is needed.</a:t>
                      </a:r>
                      <a:r>
                        <a:rPr lang="en-US" sz="1400" u="none" strike="noStrike" dirty="0">
                          <a:effectLst/>
                          <a:latin typeface="Poppins" panose="00000500000000000000" pitchFamily="2" charset="0"/>
                          <a:cs typeface="Poppins" panose="00000500000000000000" pitchFamily="2" charset="0"/>
                        </a:rPr>
                        <a:t> </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265597815"/>
                  </a:ext>
                </a:extLst>
              </a:tr>
              <a:tr h="396240">
                <a:tc>
                  <a:txBody>
                    <a:bodyPr/>
                    <a:lstStyle/>
                    <a:p>
                      <a:pPr algn="l" fontAlgn="b"/>
                      <a:r>
                        <a:rPr lang="en-US" sz="1400" u="none" strike="noStrike" dirty="0">
                          <a:effectLst/>
                          <a:latin typeface="Poppins" panose="00000500000000000000" pitchFamily="2" charset="0"/>
                          <a:cs typeface="Poppins" panose="00000500000000000000" pitchFamily="2" charset="0"/>
                        </a:rPr>
                        <a:t>Users need to use sidewalks and crosswalks instead of streets and mid-corridor crossings.</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81806255"/>
                  </a:ext>
                </a:extLst>
              </a:tr>
              <a:tr h="396240">
                <a:tc>
                  <a:txBody>
                    <a:bodyPr/>
                    <a:lstStyle/>
                    <a:p>
                      <a:pPr algn="l" fontAlgn="b"/>
                      <a:r>
                        <a:rPr lang="en-US" sz="1400" b="1" u="none" strike="noStrike" dirty="0">
                          <a:solidFill>
                            <a:srgbClr val="FF7F30"/>
                          </a:solidFill>
                          <a:effectLst/>
                          <a:latin typeface="Poppins" panose="00000500000000000000" pitchFamily="2" charset="0"/>
                          <a:cs typeface="Poppins" panose="00000500000000000000" pitchFamily="2" charset="0"/>
                        </a:rPr>
                        <a:t>Need information for local officials on planning and designing safe facilities</a:t>
                      </a:r>
                      <a:r>
                        <a:rPr lang="en-US" sz="1400" u="none" strike="noStrike" dirty="0">
                          <a:effectLst/>
                          <a:latin typeface="Poppins" panose="00000500000000000000" pitchFamily="2" charset="0"/>
                          <a:cs typeface="Poppins" panose="00000500000000000000" pitchFamily="2" charset="0"/>
                        </a:rPr>
                        <a:t>. </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 </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087311613"/>
                  </a:ext>
                </a:extLst>
              </a:tr>
              <a:tr h="396240">
                <a:tc>
                  <a:txBody>
                    <a:bodyPr/>
                    <a:lstStyle/>
                    <a:p>
                      <a:pPr algn="l" fontAlgn="b"/>
                      <a:r>
                        <a:rPr lang="en-US" sz="1400" b="1" u="none" strike="noStrike" dirty="0">
                          <a:solidFill>
                            <a:srgbClr val="FF7F30"/>
                          </a:solidFill>
                          <a:effectLst/>
                          <a:latin typeface="Poppins" panose="00000500000000000000" pitchFamily="2" charset="0"/>
                          <a:cs typeface="Poppins" panose="00000500000000000000" pitchFamily="2" charset="0"/>
                        </a:rPr>
                        <a:t>Need more long-term buy-in from city staff and elected officials</a:t>
                      </a:r>
                      <a:endParaRPr lang="en-US" sz="1400" b="1" i="0" u="none" strike="noStrike" dirty="0">
                        <a:solidFill>
                          <a:srgbClr val="FF7F3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334856262"/>
                  </a:ext>
                </a:extLst>
              </a:tr>
              <a:tr h="396240">
                <a:tc>
                  <a:txBody>
                    <a:bodyPr/>
                    <a:lstStyle/>
                    <a:p>
                      <a:pPr algn="l" fontAlgn="b"/>
                      <a:r>
                        <a:rPr lang="en-US" sz="1400" u="none" strike="noStrike" dirty="0">
                          <a:effectLst/>
                          <a:latin typeface="Poppins" panose="00000500000000000000" pitchFamily="2" charset="0"/>
                          <a:cs typeface="Poppins" panose="00000500000000000000" pitchFamily="2" charset="0"/>
                        </a:rPr>
                        <a:t>Stakeholders are supportive but want lowest cost projects to save funds for other high priority infrastructure.</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346534772"/>
                  </a:ext>
                </a:extLst>
              </a:tr>
              <a:tr h="396240">
                <a:tc>
                  <a:txBody>
                    <a:bodyPr/>
                    <a:lstStyle/>
                    <a:p>
                      <a:pPr algn="l" fontAlgn="b"/>
                      <a:r>
                        <a:rPr lang="en-US" sz="1400" u="none" strike="noStrike" dirty="0">
                          <a:effectLst/>
                          <a:latin typeface="Poppins" panose="00000500000000000000" pitchFamily="2" charset="0"/>
                          <a:cs typeface="Poppins" panose="00000500000000000000" pitchFamily="2" charset="0"/>
                        </a:rPr>
                        <a:t>There is limited advocacy in some areas, so public engagement could encourage citizens to communicate with local officials. </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a:effectLst/>
                          <a:latin typeface="Poppins" panose="00000500000000000000" pitchFamily="2" charset="0"/>
                          <a:cs typeface="Poppins" panose="00000500000000000000" pitchFamily="2" charset="0"/>
                        </a:rPr>
                        <a:t>x</a:t>
                      </a:r>
                      <a:endParaRPr lang="en-US" sz="14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125664651"/>
                  </a:ext>
                </a:extLst>
              </a:tr>
              <a:tr h="396240">
                <a:tc>
                  <a:txBody>
                    <a:bodyPr/>
                    <a:lstStyle/>
                    <a:p>
                      <a:pPr algn="l" fontAlgn="b"/>
                      <a:r>
                        <a:rPr lang="en-US" sz="1400" u="none" strike="noStrike" dirty="0">
                          <a:effectLst/>
                          <a:latin typeface="Poppins" panose="00000500000000000000" pitchFamily="2" charset="0"/>
                          <a:cs typeface="Poppins" panose="00000500000000000000" pitchFamily="2" charset="0"/>
                        </a:rPr>
                        <a:t>Officials and small communities don’t want to lose development by enforcing or pressuring bike/ped facility improvements.</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400" u="none" strike="noStrike" dirty="0">
                          <a:effectLst/>
                          <a:latin typeface="Poppins" panose="00000500000000000000" pitchFamily="2" charset="0"/>
                          <a:cs typeface="Poppins" panose="00000500000000000000" pitchFamily="2" charset="0"/>
                        </a:rPr>
                        <a:t>x</a:t>
                      </a:r>
                      <a:endParaRPr lang="en-US" sz="14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434218877"/>
                  </a:ext>
                </a:extLst>
              </a:tr>
            </a:tbl>
          </a:graphicData>
        </a:graphic>
      </p:graphicFrame>
    </p:spTree>
    <p:extLst>
      <p:ext uri="{BB962C8B-B14F-4D97-AF65-F5344CB8AC3E}">
        <p14:creationId xmlns:p14="http://schemas.microsoft.com/office/powerpoint/2010/main" val="773186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D0B1-41D5-EB1A-6F3E-CF2A7114C01F}"/>
              </a:ext>
            </a:extLst>
          </p:cNvPr>
          <p:cNvSpPr>
            <a:spLocks noGrp="1"/>
          </p:cNvSpPr>
          <p:nvPr>
            <p:ph type="title"/>
          </p:nvPr>
        </p:nvSpPr>
        <p:spPr/>
        <p:txBody>
          <a:bodyPr/>
          <a:lstStyle/>
          <a:p>
            <a:r>
              <a:rPr lang="en-US" dirty="0"/>
              <a:t>Design Standards</a:t>
            </a:r>
          </a:p>
        </p:txBody>
      </p:sp>
      <p:graphicFrame>
        <p:nvGraphicFramePr>
          <p:cNvPr id="4" name="Table 3">
            <a:extLst>
              <a:ext uri="{FF2B5EF4-FFF2-40B4-BE49-F238E27FC236}">
                <a16:creationId xmlns:a16="http://schemas.microsoft.com/office/drawing/2014/main" id="{E5B1877F-D36A-38B1-CF3B-3C6B8919A2D2}"/>
              </a:ext>
            </a:extLst>
          </p:cNvPr>
          <p:cNvGraphicFramePr>
            <a:graphicFrameLocks noGrp="1"/>
          </p:cNvGraphicFramePr>
          <p:nvPr>
            <p:extLst>
              <p:ext uri="{D42A27DB-BD31-4B8C-83A1-F6EECF244321}">
                <p14:modId xmlns:p14="http://schemas.microsoft.com/office/powerpoint/2010/main" val="2158546946"/>
              </p:ext>
            </p:extLst>
          </p:nvPr>
        </p:nvGraphicFramePr>
        <p:xfrm>
          <a:off x="685800" y="2196012"/>
          <a:ext cx="10310400" cy="4267977"/>
        </p:xfrm>
        <a:graphic>
          <a:graphicData uri="http://schemas.openxmlformats.org/drawingml/2006/table">
            <a:tbl>
              <a:tblPr>
                <a:tableStyleId>{5C22544A-7EE6-4342-B048-85BDC9FD1C3A}</a:tableStyleId>
              </a:tblPr>
              <a:tblGrid>
                <a:gridCol w="7891272">
                  <a:extLst>
                    <a:ext uri="{9D8B030D-6E8A-4147-A177-3AD203B41FA5}">
                      <a16:colId xmlns:a16="http://schemas.microsoft.com/office/drawing/2014/main" val="1111925742"/>
                    </a:ext>
                  </a:extLst>
                </a:gridCol>
                <a:gridCol w="521208">
                  <a:extLst>
                    <a:ext uri="{9D8B030D-6E8A-4147-A177-3AD203B41FA5}">
                      <a16:colId xmlns:a16="http://schemas.microsoft.com/office/drawing/2014/main" val="1975749237"/>
                    </a:ext>
                  </a:extLst>
                </a:gridCol>
                <a:gridCol w="474480">
                  <a:extLst>
                    <a:ext uri="{9D8B030D-6E8A-4147-A177-3AD203B41FA5}">
                      <a16:colId xmlns:a16="http://schemas.microsoft.com/office/drawing/2014/main" val="2976737871"/>
                    </a:ext>
                  </a:extLst>
                </a:gridCol>
                <a:gridCol w="474480">
                  <a:extLst>
                    <a:ext uri="{9D8B030D-6E8A-4147-A177-3AD203B41FA5}">
                      <a16:colId xmlns:a16="http://schemas.microsoft.com/office/drawing/2014/main" val="2667737405"/>
                    </a:ext>
                  </a:extLst>
                </a:gridCol>
                <a:gridCol w="474480">
                  <a:extLst>
                    <a:ext uri="{9D8B030D-6E8A-4147-A177-3AD203B41FA5}">
                      <a16:colId xmlns:a16="http://schemas.microsoft.com/office/drawing/2014/main" val="3641153359"/>
                    </a:ext>
                  </a:extLst>
                </a:gridCol>
                <a:gridCol w="474480">
                  <a:extLst>
                    <a:ext uri="{9D8B030D-6E8A-4147-A177-3AD203B41FA5}">
                      <a16:colId xmlns:a16="http://schemas.microsoft.com/office/drawing/2014/main" val="1578510542"/>
                    </a:ext>
                  </a:extLst>
                </a:gridCol>
              </a:tblGrid>
              <a:tr h="207207">
                <a:tc>
                  <a:txBody>
                    <a:bodyPr/>
                    <a:lstStyle/>
                    <a:p>
                      <a:pPr algn="l" fontAlgn="b"/>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tc gridSpan="5">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Region</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32521654"/>
                  </a:ext>
                </a:extLst>
              </a:tr>
              <a:tr h="207207">
                <a:tc>
                  <a:txBody>
                    <a:bodyPr/>
                    <a:lstStyle/>
                    <a:p>
                      <a:pPr algn="l" fontAlgn="b"/>
                      <a:r>
                        <a:rPr lang="en-US" sz="1300" b="1" u="none" strike="noStrike" dirty="0">
                          <a:solidFill>
                            <a:srgbClr val="222D55"/>
                          </a:solidFill>
                          <a:effectLst/>
                          <a:latin typeface="Poppins" panose="00000500000000000000" pitchFamily="2" charset="0"/>
                          <a:cs typeface="Poppins" panose="00000500000000000000" pitchFamily="2" charset="0"/>
                        </a:rPr>
                        <a:t>Specific barrier</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1</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2</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3</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4</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5</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021233011"/>
                  </a:ext>
                </a:extLst>
              </a:tr>
              <a:tr h="283408">
                <a:tc>
                  <a:txBody>
                    <a:bodyPr/>
                    <a:lstStyle/>
                    <a:p>
                      <a:pPr algn="l" fontAlgn="b"/>
                      <a:r>
                        <a:rPr lang="en-US" sz="1300" u="none" strike="noStrike" dirty="0">
                          <a:effectLst/>
                          <a:latin typeface="Poppins" panose="00000500000000000000" pitchFamily="2" charset="0"/>
                          <a:cs typeface="Poppins" panose="00000500000000000000" pitchFamily="2" charset="0"/>
                        </a:rPr>
                        <a:t>Standards, design practices, and laws vary between regions; fragmented safety levels.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606535567"/>
                  </a:ext>
                </a:extLst>
              </a:tr>
              <a:tr h="255373">
                <a:tc>
                  <a:txBody>
                    <a:bodyPr/>
                    <a:lstStyle/>
                    <a:p>
                      <a:pPr algn="l" fontAlgn="b"/>
                      <a:r>
                        <a:rPr lang="en-US" sz="1300" u="none" strike="noStrike" dirty="0">
                          <a:effectLst/>
                          <a:latin typeface="Poppins" panose="00000500000000000000" pitchFamily="2" charset="0"/>
                          <a:cs typeface="Poppins" panose="00000500000000000000" pitchFamily="2" charset="0"/>
                        </a:rPr>
                        <a:t>Challenging sharing priorities and next steps between agencies. </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772965784"/>
                  </a:ext>
                </a:extLst>
              </a:tr>
              <a:tr h="228600">
                <a:tc>
                  <a:txBody>
                    <a:bodyPr/>
                    <a:lstStyle/>
                    <a:p>
                      <a:pPr algn="l" fontAlgn="b"/>
                      <a:r>
                        <a:rPr lang="en-US" sz="1300" u="none" strike="noStrike" dirty="0">
                          <a:effectLst/>
                          <a:latin typeface="Poppins" panose="00000500000000000000" pitchFamily="2" charset="0"/>
                          <a:cs typeface="Poppins" panose="00000500000000000000" pitchFamily="2" charset="0"/>
                        </a:rPr>
                        <a:t>Gaps along state highways are difficult to manage.</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b="0" i="0" u="none" strike="noStrike" dirty="0">
                          <a:solidFill>
                            <a:srgbClr val="000000"/>
                          </a:solidFill>
                          <a:effectLst/>
                          <a:latin typeface="Poppins" panose="00000500000000000000" pitchFamily="2" charset="0"/>
                          <a:cs typeface="Poppins" panose="00000500000000000000" pitchFamily="2" charset="0"/>
                        </a:rPr>
                        <a:t>x</a:t>
                      </a: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956585886"/>
                  </a:ext>
                </a:extLst>
              </a:tr>
              <a:tr h="414413">
                <a:tc>
                  <a:txBody>
                    <a:bodyPr/>
                    <a:lstStyle/>
                    <a:p>
                      <a:pPr algn="l" fontAlgn="b"/>
                      <a:r>
                        <a:rPr lang="en-US" sz="1300" u="none" strike="noStrike" dirty="0">
                          <a:effectLst/>
                          <a:latin typeface="Poppins" panose="00000500000000000000" pitchFamily="2" charset="0"/>
                          <a:cs typeface="Poppins" panose="00000500000000000000" pitchFamily="2" charset="0"/>
                        </a:rPr>
                        <a:t>Prioritized projects should include perceived safety measurements and consider a Complete Streets approach. </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84667416"/>
                  </a:ext>
                </a:extLst>
              </a:tr>
              <a:tr h="414413">
                <a:tc>
                  <a:txBody>
                    <a:bodyPr/>
                    <a:lstStyle/>
                    <a:p>
                      <a:pPr algn="l" fontAlgn="b"/>
                      <a:r>
                        <a:rPr lang="en-US" sz="1300" u="none" strike="noStrike" dirty="0">
                          <a:effectLst/>
                          <a:latin typeface="Poppins" panose="00000500000000000000" pitchFamily="2" charset="0"/>
                          <a:cs typeface="Poppins" panose="00000500000000000000" pitchFamily="2" charset="0"/>
                        </a:rPr>
                        <a:t>Outdated design manuals/policies leads to uncertainty when identifying facilities to improve safety. (e-bike standards, policies on speed and safety)</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 </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664264167"/>
                  </a:ext>
                </a:extLst>
              </a:tr>
              <a:tr h="207207">
                <a:tc>
                  <a:txBody>
                    <a:bodyPr/>
                    <a:lstStyle/>
                    <a:p>
                      <a:pPr algn="l" fontAlgn="b"/>
                      <a:r>
                        <a:rPr lang="en-US" sz="1300" u="none" strike="noStrike" dirty="0">
                          <a:effectLst/>
                          <a:latin typeface="Poppins" panose="00000500000000000000" pitchFamily="2" charset="0"/>
                          <a:cs typeface="Poppins" panose="00000500000000000000" pitchFamily="2" charset="0"/>
                        </a:rPr>
                        <a:t>Need to share local solutions with IDOT.</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207330709"/>
                  </a:ext>
                </a:extLst>
              </a:tr>
              <a:tr h="414413">
                <a:tc>
                  <a:txBody>
                    <a:bodyPr/>
                    <a:lstStyle/>
                    <a:p>
                      <a:pPr algn="l" fontAlgn="b"/>
                      <a:r>
                        <a:rPr lang="en-US" sz="1300" u="none" strike="noStrike" dirty="0">
                          <a:effectLst/>
                          <a:latin typeface="Poppins" panose="00000500000000000000" pitchFamily="2" charset="0"/>
                          <a:cs typeface="Poppins" panose="00000500000000000000" pitchFamily="2" charset="0"/>
                        </a:rPr>
                        <a:t>State standards are focused on designing streets for larger vehicles can result in inadequate  improvements for bike/ped users.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 </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627280374"/>
                  </a:ext>
                </a:extLst>
              </a:tr>
              <a:tr h="207207">
                <a:tc>
                  <a:txBody>
                    <a:bodyPr/>
                    <a:lstStyle/>
                    <a:p>
                      <a:pPr algn="l" fontAlgn="b"/>
                      <a:r>
                        <a:rPr lang="en-US" sz="1300" u="none" strike="noStrike" dirty="0">
                          <a:effectLst/>
                          <a:latin typeface="Poppins" panose="00000500000000000000" pitchFamily="2" charset="0"/>
                          <a:cs typeface="Poppins" panose="00000500000000000000" pitchFamily="2" charset="0"/>
                        </a:rPr>
                        <a:t>Need a toolkit and options to choose from for safe, context-sensitive, and effective measures and solutions.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 </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645792597"/>
                  </a:ext>
                </a:extLst>
              </a:tr>
              <a:tr h="207207">
                <a:tc>
                  <a:txBody>
                    <a:bodyPr/>
                    <a:lstStyle/>
                    <a:p>
                      <a:pPr algn="l" fontAlgn="b"/>
                      <a:r>
                        <a:rPr lang="en-US" sz="1300" u="none" strike="noStrike" dirty="0">
                          <a:effectLst/>
                          <a:latin typeface="Poppins" panose="00000500000000000000" pitchFamily="2" charset="0"/>
                          <a:cs typeface="Poppins" panose="00000500000000000000" pitchFamily="2" charset="0"/>
                        </a:rPr>
                        <a:t>Need clear guidance on what constitutes a safety ATP project. </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751263498"/>
                  </a:ext>
                </a:extLst>
              </a:tr>
              <a:tr h="428842">
                <a:tc>
                  <a:txBody>
                    <a:bodyPr/>
                    <a:lstStyle/>
                    <a:p>
                      <a:pPr algn="l" fontAlgn="b"/>
                      <a:r>
                        <a:rPr lang="en-US" sz="1300" b="1" u="none" strike="noStrike" dirty="0">
                          <a:solidFill>
                            <a:srgbClr val="FF7F30"/>
                          </a:solidFill>
                          <a:effectLst/>
                          <a:latin typeface="Poppins" panose="00000500000000000000" pitchFamily="2" charset="0"/>
                          <a:cs typeface="Poppins" panose="00000500000000000000" pitchFamily="2" charset="0"/>
                        </a:rPr>
                        <a:t>There are gaps in the current network</a:t>
                      </a:r>
                      <a:r>
                        <a:rPr lang="en-US" sz="1300" u="none" strike="noStrike" dirty="0">
                          <a:effectLst/>
                          <a:latin typeface="Poppins" panose="00000500000000000000" pitchFamily="2" charset="0"/>
                          <a:cs typeface="Poppins" panose="00000500000000000000" pitchFamily="2" charset="0"/>
                        </a:rPr>
                        <a:t>. Users feel unsafe, and safety concerns were a high priority during the bike/ped plan engagement. </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 </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229321075"/>
                  </a:ext>
                </a:extLst>
              </a:tr>
              <a:tr h="207207">
                <a:tc>
                  <a:txBody>
                    <a:bodyPr/>
                    <a:lstStyle/>
                    <a:p>
                      <a:pPr algn="l" fontAlgn="b"/>
                      <a:r>
                        <a:rPr lang="en-US" sz="1300" u="none" strike="noStrike" dirty="0">
                          <a:effectLst/>
                          <a:latin typeface="Poppins" panose="00000500000000000000" pitchFamily="2" charset="0"/>
                          <a:cs typeface="Poppins" panose="00000500000000000000" pitchFamily="2" charset="0"/>
                        </a:rPr>
                        <a:t>Rural areas are lacking many bike/ped facilities.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744396071"/>
                  </a:ext>
                </a:extLst>
              </a:tr>
              <a:tr h="207207">
                <a:tc>
                  <a:txBody>
                    <a:bodyPr/>
                    <a:lstStyle/>
                    <a:p>
                      <a:pPr algn="l" fontAlgn="b"/>
                      <a:r>
                        <a:rPr lang="en-US" sz="1300" u="none" strike="noStrike" dirty="0">
                          <a:effectLst/>
                          <a:latin typeface="Poppins" panose="00000500000000000000" pitchFamily="2" charset="0"/>
                          <a:cs typeface="Poppins" panose="00000500000000000000" pitchFamily="2" charset="0"/>
                        </a:rPr>
                        <a:t>Enforcement is more difficult with less police staff, necessitating design that addresses speed concerns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 </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949526187"/>
                  </a:ext>
                </a:extLst>
              </a:tr>
            </a:tbl>
          </a:graphicData>
        </a:graphic>
      </p:graphicFrame>
    </p:spTree>
    <p:extLst>
      <p:ext uri="{BB962C8B-B14F-4D97-AF65-F5344CB8AC3E}">
        <p14:creationId xmlns:p14="http://schemas.microsoft.com/office/powerpoint/2010/main" val="2355882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D0B1-41D5-EB1A-6F3E-CF2A7114C01F}"/>
              </a:ext>
            </a:extLst>
          </p:cNvPr>
          <p:cNvSpPr>
            <a:spLocks noGrp="1"/>
          </p:cNvSpPr>
          <p:nvPr>
            <p:ph type="title"/>
          </p:nvPr>
        </p:nvSpPr>
        <p:spPr/>
        <p:txBody>
          <a:bodyPr/>
          <a:lstStyle/>
          <a:p>
            <a:r>
              <a:rPr lang="en-US" dirty="0"/>
              <a:t>Staff Capacity</a:t>
            </a:r>
          </a:p>
        </p:txBody>
      </p:sp>
      <p:graphicFrame>
        <p:nvGraphicFramePr>
          <p:cNvPr id="4" name="Table 3">
            <a:extLst>
              <a:ext uri="{FF2B5EF4-FFF2-40B4-BE49-F238E27FC236}">
                <a16:creationId xmlns:a16="http://schemas.microsoft.com/office/drawing/2014/main" id="{CC0A0EDD-9EF6-462D-497D-4CC1682A2E18}"/>
              </a:ext>
            </a:extLst>
          </p:cNvPr>
          <p:cNvGraphicFramePr>
            <a:graphicFrameLocks noGrp="1"/>
          </p:cNvGraphicFramePr>
          <p:nvPr>
            <p:extLst>
              <p:ext uri="{D42A27DB-BD31-4B8C-83A1-F6EECF244321}">
                <p14:modId xmlns:p14="http://schemas.microsoft.com/office/powerpoint/2010/main" val="3694853233"/>
              </p:ext>
            </p:extLst>
          </p:nvPr>
        </p:nvGraphicFramePr>
        <p:xfrm>
          <a:off x="685800" y="2199409"/>
          <a:ext cx="10469880" cy="4204388"/>
        </p:xfrm>
        <a:graphic>
          <a:graphicData uri="http://schemas.openxmlformats.org/drawingml/2006/table">
            <a:tbl>
              <a:tblPr>
                <a:tableStyleId>{5C22544A-7EE6-4342-B048-85BDC9FD1C3A}</a:tableStyleId>
              </a:tblPr>
              <a:tblGrid>
                <a:gridCol w="7863840">
                  <a:extLst>
                    <a:ext uri="{9D8B030D-6E8A-4147-A177-3AD203B41FA5}">
                      <a16:colId xmlns:a16="http://schemas.microsoft.com/office/drawing/2014/main" val="3367584799"/>
                    </a:ext>
                  </a:extLst>
                </a:gridCol>
                <a:gridCol w="521208">
                  <a:extLst>
                    <a:ext uri="{9D8B030D-6E8A-4147-A177-3AD203B41FA5}">
                      <a16:colId xmlns:a16="http://schemas.microsoft.com/office/drawing/2014/main" val="3555533755"/>
                    </a:ext>
                  </a:extLst>
                </a:gridCol>
                <a:gridCol w="521208">
                  <a:extLst>
                    <a:ext uri="{9D8B030D-6E8A-4147-A177-3AD203B41FA5}">
                      <a16:colId xmlns:a16="http://schemas.microsoft.com/office/drawing/2014/main" val="2260287355"/>
                    </a:ext>
                  </a:extLst>
                </a:gridCol>
                <a:gridCol w="521208">
                  <a:extLst>
                    <a:ext uri="{9D8B030D-6E8A-4147-A177-3AD203B41FA5}">
                      <a16:colId xmlns:a16="http://schemas.microsoft.com/office/drawing/2014/main" val="3555747965"/>
                    </a:ext>
                  </a:extLst>
                </a:gridCol>
                <a:gridCol w="521208">
                  <a:extLst>
                    <a:ext uri="{9D8B030D-6E8A-4147-A177-3AD203B41FA5}">
                      <a16:colId xmlns:a16="http://schemas.microsoft.com/office/drawing/2014/main" val="602108006"/>
                    </a:ext>
                  </a:extLst>
                </a:gridCol>
                <a:gridCol w="521208">
                  <a:extLst>
                    <a:ext uri="{9D8B030D-6E8A-4147-A177-3AD203B41FA5}">
                      <a16:colId xmlns:a16="http://schemas.microsoft.com/office/drawing/2014/main" val="3709053972"/>
                    </a:ext>
                  </a:extLst>
                </a:gridCol>
              </a:tblGrid>
              <a:tr h="236026">
                <a:tc>
                  <a:txBody>
                    <a:bodyPr/>
                    <a:lstStyle/>
                    <a:p>
                      <a:pPr algn="l" fontAlgn="b"/>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gridSpan="5">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Region</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27262434"/>
                  </a:ext>
                </a:extLst>
              </a:tr>
              <a:tr h="236026">
                <a:tc>
                  <a:txBody>
                    <a:bodyPr/>
                    <a:lstStyle/>
                    <a:p>
                      <a:pPr algn="l" fontAlgn="b"/>
                      <a:r>
                        <a:rPr lang="en-US" sz="1300" b="1" u="none" strike="noStrike" dirty="0">
                          <a:solidFill>
                            <a:srgbClr val="222D55"/>
                          </a:solidFill>
                          <a:effectLst/>
                          <a:latin typeface="Poppins" panose="00000500000000000000" pitchFamily="2" charset="0"/>
                          <a:cs typeface="Poppins" panose="00000500000000000000" pitchFamily="2" charset="0"/>
                        </a:rPr>
                        <a:t>Specific barrier</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1</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2</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3</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4</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b="1" u="none" strike="noStrike" dirty="0">
                          <a:solidFill>
                            <a:srgbClr val="222D55"/>
                          </a:solidFill>
                          <a:effectLst/>
                          <a:latin typeface="Poppins" panose="00000500000000000000" pitchFamily="2" charset="0"/>
                          <a:cs typeface="Poppins" panose="00000500000000000000" pitchFamily="2" charset="0"/>
                        </a:rPr>
                        <a:t>5</a:t>
                      </a:r>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903028775"/>
                  </a:ext>
                </a:extLst>
              </a:tr>
              <a:tr h="357896">
                <a:tc>
                  <a:txBody>
                    <a:bodyPr/>
                    <a:lstStyle/>
                    <a:p>
                      <a:pPr algn="l" fontAlgn="b"/>
                      <a:r>
                        <a:rPr lang="en-US" sz="1300" b="1" u="none" strike="noStrike" dirty="0">
                          <a:solidFill>
                            <a:srgbClr val="FF7F30"/>
                          </a:solidFill>
                          <a:effectLst/>
                          <a:latin typeface="Poppins" panose="00000500000000000000" pitchFamily="2" charset="0"/>
                          <a:cs typeface="Poppins" panose="00000500000000000000" pitchFamily="2" charset="0"/>
                        </a:rPr>
                        <a:t>Staff capacity is limited with staff turnover and limited resources </a:t>
                      </a:r>
                      <a:r>
                        <a:rPr lang="en-US" sz="1300" u="none" strike="noStrike" dirty="0">
                          <a:effectLst/>
                          <a:latin typeface="Poppins" panose="00000500000000000000" pitchFamily="2" charset="0"/>
                          <a:cs typeface="Poppins" panose="00000500000000000000" pitchFamily="2" charset="0"/>
                        </a:rPr>
                        <a:t>to implement projects, especially with the number of needs and difficulty of some projects.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879464833"/>
                  </a:ext>
                </a:extLst>
              </a:tr>
              <a:tr h="357896">
                <a:tc>
                  <a:txBody>
                    <a:bodyPr/>
                    <a:lstStyle/>
                    <a:p>
                      <a:pPr algn="l" fontAlgn="b"/>
                      <a:r>
                        <a:rPr lang="en-US" sz="1300" u="none" strike="noStrike" dirty="0">
                          <a:effectLst/>
                          <a:latin typeface="Poppins" panose="00000500000000000000" pitchFamily="2" charset="0"/>
                          <a:cs typeface="Poppins" panose="00000500000000000000" pitchFamily="2" charset="0"/>
                        </a:rPr>
                        <a:t>Regularity of meetings &amp; </a:t>
                      </a:r>
                      <a:r>
                        <a:rPr lang="en-US" sz="1300" b="1" u="none" strike="noStrike" dirty="0">
                          <a:solidFill>
                            <a:srgbClr val="FF7F30"/>
                          </a:solidFill>
                          <a:effectLst/>
                          <a:latin typeface="Poppins" panose="00000500000000000000" pitchFamily="2" charset="0"/>
                          <a:cs typeface="Poppins" panose="00000500000000000000" pitchFamily="2" charset="0"/>
                        </a:rPr>
                        <a:t>coordination between agencies has been a challenge </a:t>
                      </a:r>
                      <a:r>
                        <a:rPr lang="en-US" sz="1300" u="none" strike="noStrike" dirty="0">
                          <a:effectLst/>
                          <a:latin typeface="Poppins" panose="00000500000000000000" pitchFamily="2" charset="0"/>
                          <a:cs typeface="Poppins" panose="00000500000000000000" pitchFamily="2" charset="0"/>
                        </a:rPr>
                        <a:t>after COVID. Unclear project processes.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b="0" i="0" u="none" strike="noStrike" dirty="0">
                          <a:solidFill>
                            <a:srgbClr val="000000"/>
                          </a:solidFill>
                          <a:effectLst/>
                          <a:latin typeface="Poppins" panose="00000500000000000000" pitchFamily="2" charset="0"/>
                          <a:cs typeface="Poppins" panose="00000500000000000000" pitchFamily="2" charset="0"/>
                        </a:rPr>
                        <a:t>x</a:t>
                      </a: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4179979204"/>
                  </a:ext>
                </a:extLst>
              </a:tr>
              <a:tr h="357896">
                <a:tc>
                  <a:txBody>
                    <a:bodyPr/>
                    <a:lstStyle/>
                    <a:p>
                      <a:pPr algn="l" fontAlgn="b"/>
                      <a:r>
                        <a:rPr lang="en-US" sz="1300" u="none" strike="noStrike" dirty="0">
                          <a:effectLst/>
                          <a:latin typeface="Poppins" panose="00000500000000000000" pitchFamily="2" charset="0"/>
                          <a:cs typeface="Poppins" panose="00000500000000000000" pitchFamily="2" charset="0"/>
                        </a:rPr>
                        <a:t>Difficulty administering or applying for grant</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416210101"/>
                  </a:ext>
                </a:extLst>
              </a:tr>
              <a:tr h="357896">
                <a:tc>
                  <a:txBody>
                    <a:bodyPr/>
                    <a:lstStyle/>
                    <a:p>
                      <a:pPr algn="l" fontAlgn="b"/>
                      <a:r>
                        <a:rPr lang="en-US" sz="1300" u="none" strike="noStrike" dirty="0">
                          <a:effectLst/>
                          <a:latin typeface="Poppins" panose="00000500000000000000" pitchFamily="2" charset="0"/>
                          <a:cs typeface="Poppins" panose="00000500000000000000" pitchFamily="2" charset="0"/>
                        </a:rPr>
                        <a:t>Smaller towns have limited administrative support/no dedicated staff</a:t>
                      </a: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 </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324074985"/>
                  </a:ext>
                </a:extLst>
              </a:tr>
              <a:tr h="357896">
                <a:tc>
                  <a:txBody>
                    <a:bodyPr/>
                    <a:lstStyle/>
                    <a:p>
                      <a:pPr algn="l" fontAlgn="b"/>
                      <a:r>
                        <a:rPr lang="en-US" sz="1300" u="none" strike="noStrike" dirty="0">
                          <a:effectLst/>
                          <a:latin typeface="Poppins" panose="00000500000000000000" pitchFamily="2" charset="0"/>
                          <a:cs typeface="Poppins" panose="00000500000000000000" pitchFamily="2" charset="0"/>
                        </a:rPr>
                        <a:t>Due to limited capacity, training, and difficult application process – not applying to applications.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 </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046679548"/>
                  </a:ext>
                </a:extLst>
              </a:tr>
              <a:tr h="357896">
                <a:tc>
                  <a:txBody>
                    <a:bodyPr/>
                    <a:lstStyle/>
                    <a:p>
                      <a:pPr algn="l" fontAlgn="b"/>
                      <a:r>
                        <a:rPr lang="en-US" sz="1300" u="none" strike="noStrike" dirty="0">
                          <a:effectLst/>
                          <a:latin typeface="Poppins" panose="00000500000000000000" pitchFamily="2" charset="0"/>
                          <a:cs typeface="Poppins" panose="00000500000000000000" pitchFamily="2" charset="0"/>
                        </a:rPr>
                        <a:t>Current staff capacity can’t get all projects done; there are multiple planning efforts competing for limited attention</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 </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243860795"/>
                  </a:ext>
                </a:extLst>
              </a:tr>
              <a:tr h="357896">
                <a:tc>
                  <a:txBody>
                    <a:bodyPr/>
                    <a:lstStyle/>
                    <a:p>
                      <a:pPr algn="l" fontAlgn="b"/>
                      <a:r>
                        <a:rPr lang="en-US" sz="1300" u="none" strike="noStrike" dirty="0">
                          <a:effectLst/>
                          <a:latin typeface="Poppins" panose="00000500000000000000" pitchFamily="2" charset="0"/>
                          <a:cs typeface="Poppins" panose="00000500000000000000" pitchFamily="2" charset="0"/>
                        </a:rPr>
                        <a:t>Staffing shortages cause difficulty for getting projects designed</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3161091801"/>
                  </a:ext>
                </a:extLst>
              </a:tr>
              <a:tr h="357896">
                <a:tc>
                  <a:txBody>
                    <a:bodyPr/>
                    <a:lstStyle/>
                    <a:p>
                      <a:pPr algn="l" fontAlgn="b"/>
                      <a:r>
                        <a:rPr lang="en-US" sz="1300" u="none" strike="noStrike" dirty="0">
                          <a:effectLst/>
                          <a:latin typeface="Poppins" panose="00000500000000000000" pitchFamily="2" charset="0"/>
                          <a:cs typeface="Poppins" panose="00000500000000000000" pitchFamily="2" charset="0"/>
                        </a:rPr>
                        <a:t>Environmental permitting and ROW are time consuming.</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309224931"/>
                  </a:ext>
                </a:extLst>
              </a:tr>
              <a:tr h="357896">
                <a:tc>
                  <a:txBody>
                    <a:bodyPr/>
                    <a:lstStyle/>
                    <a:p>
                      <a:pPr algn="l" fontAlgn="b"/>
                      <a:r>
                        <a:rPr lang="en-US" sz="1300" u="none" strike="noStrike" dirty="0">
                          <a:effectLst/>
                          <a:latin typeface="Poppins" panose="00000500000000000000" pitchFamily="2" charset="0"/>
                          <a:cs typeface="Poppins" panose="00000500000000000000" pitchFamily="2" charset="0"/>
                        </a:rPr>
                        <a:t>Shifts in scoping add time and effort that is not available.</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1911519428"/>
                  </a:ext>
                </a:extLst>
              </a:tr>
              <a:tr h="357896">
                <a:tc>
                  <a:txBody>
                    <a:bodyPr/>
                    <a:lstStyle/>
                    <a:p>
                      <a:pPr algn="l" fontAlgn="b"/>
                      <a:r>
                        <a:rPr lang="en-US" sz="1300" u="none" strike="noStrike" dirty="0">
                          <a:effectLst/>
                          <a:latin typeface="Poppins" panose="00000500000000000000" pitchFamily="2" charset="0"/>
                          <a:cs typeface="Poppins" panose="00000500000000000000" pitchFamily="2" charset="0"/>
                        </a:rPr>
                        <a:t>Ride Illinois is often contacted about people having trouble reaching IDOT staff.</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ctr">
                    <a:solidFill>
                      <a:schemeClr val="bg2"/>
                    </a:solidFill>
                  </a:tcPr>
                </a:tc>
                <a:extLst>
                  <a:ext uri="{0D108BD9-81ED-4DB2-BD59-A6C34878D82A}">
                    <a16:rowId xmlns:a16="http://schemas.microsoft.com/office/drawing/2014/main" val="2714461698"/>
                  </a:ext>
                </a:extLst>
              </a:tr>
            </a:tbl>
          </a:graphicData>
        </a:graphic>
      </p:graphicFrame>
    </p:spTree>
    <p:extLst>
      <p:ext uri="{BB962C8B-B14F-4D97-AF65-F5344CB8AC3E}">
        <p14:creationId xmlns:p14="http://schemas.microsoft.com/office/powerpoint/2010/main" val="2310105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D0B1-41D5-EB1A-6F3E-CF2A7114C01F}"/>
              </a:ext>
            </a:extLst>
          </p:cNvPr>
          <p:cNvSpPr>
            <a:spLocks noGrp="1"/>
          </p:cNvSpPr>
          <p:nvPr>
            <p:ph type="title"/>
          </p:nvPr>
        </p:nvSpPr>
        <p:spPr>
          <a:xfrm>
            <a:off x="685800" y="607575"/>
            <a:ext cx="10469880" cy="1371600"/>
          </a:xfrm>
        </p:spPr>
        <p:txBody>
          <a:bodyPr/>
          <a:lstStyle/>
          <a:p>
            <a:r>
              <a:rPr lang="en-US" dirty="0"/>
              <a:t>Connectivity &amp; Physical Constraints</a:t>
            </a:r>
          </a:p>
        </p:txBody>
      </p:sp>
      <p:graphicFrame>
        <p:nvGraphicFramePr>
          <p:cNvPr id="4" name="Table 3">
            <a:extLst>
              <a:ext uri="{FF2B5EF4-FFF2-40B4-BE49-F238E27FC236}">
                <a16:creationId xmlns:a16="http://schemas.microsoft.com/office/drawing/2014/main" id="{3D564816-72FA-F28F-5C28-4468BC33549F}"/>
              </a:ext>
            </a:extLst>
          </p:cNvPr>
          <p:cNvGraphicFramePr>
            <a:graphicFrameLocks noGrp="1"/>
          </p:cNvGraphicFramePr>
          <p:nvPr>
            <p:extLst>
              <p:ext uri="{D42A27DB-BD31-4B8C-83A1-F6EECF244321}">
                <p14:modId xmlns:p14="http://schemas.microsoft.com/office/powerpoint/2010/main" val="1262967252"/>
              </p:ext>
            </p:extLst>
          </p:nvPr>
        </p:nvGraphicFramePr>
        <p:xfrm>
          <a:off x="685800" y="2161309"/>
          <a:ext cx="10469880" cy="4201327"/>
        </p:xfrm>
        <a:graphic>
          <a:graphicData uri="http://schemas.openxmlformats.org/drawingml/2006/table">
            <a:tbl>
              <a:tblPr>
                <a:tableStyleId>{5C22544A-7EE6-4342-B048-85BDC9FD1C3A}</a:tableStyleId>
              </a:tblPr>
              <a:tblGrid>
                <a:gridCol w="7863840">
                  <a:extLst>
                    <a:ext uri="{9D8B030D-6E8A-4147-A177-3AD203B41FA5}">
                      <a16:colId xmlns:a16="http://schemas.microsoft.com/office/drawing/2014/main" val="3869811202"/>
                    </a:ext>
                  </a:extLst>
                </a:gridCol>
                <a:gridCol w="521208">
                  <a:extLst>
                    <a:ext uri="{9D8B030D-6E8A-4147-A177-3AD203B41FA5}">
                      <a16:colId xmlns:a16="http://schemas.microsoft.com/office/drawing/2014/main" val="579163733"/>
                    </a:ext>
                  </a:extLst>
                </a:gridCol>
                <a:gridCol w="521208">
                  <a:extLst>
                    <a:ext uri="{9D8B030D-6E8A-4147-A177-3AD203B41FA5}">
                      <a16:colId xmlns:a16="http://schemas.microsoft.com/office/drawing/2014/main" val="3116192002"/>
                    </a:ext>
                  </a:extLst>
                </a:gridCol>
                <a:gridCol w="521208">
                  <a:extLst>
                    <a:ext uri="{9D8B030D-6E8A-4147-A177-3AD203B41FA5}">
                      <a16:colId xmlns:a16="http://schemas.microsoft.com/office/drawing/2014/main" val="1654119477"/>
                    </a:ext>
                  </a:extLst>
                </a:gridCol>
                <a:gridCol w="521208">
                  <a:extLst>
                    <a:ext uri="{9D8B030D-6E8A-4147-A177-3AD203B41FA5}">
                      <a16:colId xmlns:a16="http://schemas.microsoft.com/office/drawing/2014/main" val="1625485027"/>
                    </a:ext>
                  </a:extLst>
                </a:gridCol>
                <a:gridCol w="521208">
                  <a:extLst>
                    <a:ext uri="{9D8B030D-6E8A-4147-A177-3AD203B41FA5}">
                      <a16:colId xmlns:a16="http://schemas.microsoft.com/office/drawing/2014/main" val="1048454547"/>
                    </a:ext>
                  </a:extLst>
                </a:gridCol>
              </a:tblGrid>
              <a:tr h="163490">
                <a:tc>
                  <a:txBody>
                    <a:bodyPr/>
                    <a:lstStyle/>
                    <a:p>
                      <a:pPr algn="l" fontAlgn="b"/>
                      <a:endParaRPr lang="en-US" sz="1300" b="1" i="0" u="none" strike="noStrike" dirty="0">
                        <a:solidFill>
                          <a:srgbClr val="222D55"/>
                        </a:solidFill>
                        <a:effectLst/>
                        <a:latin typeface="Poppins" panose="00000500000000000000" pitchFamily="2" charset="0"/>
                        <a:cs typeface="Poppins" panose="00000500000000000000" pitchFamily="2" charset="0"/>
                      </a:endParaRPr>
                    </a:p>
                  </a:txBody>
                  <a:tcPr marL="0" marR="0" marT="0" marB="0" anchor="b">
                    <a:solidFill>
                      <a:schemeClr val="bg2"/>
                    </a:solidFill>
                  </a:tcPr>
                </a:tc>
                <a:tc gridSpan="5">
                  <a:txBody>
                    <a:bodyPr/>
                    <a:lstStyle/>
                    <a:p>
                      <a:pPr algn="ctr" fontAlgn="b"/>
                      <a:r>
                        <a:rPr lang="en-US" sz="1300" b="1" i="0" u="none" strike="noStrike" dirty="0">
                          <a:solidFill>
                            <a:srgbClr val="222D55"/>
                          </a:solidFill>
                          <a:effectLst/>
                          <a:latin typeface="Poppins" panose="00000500000000000000" pitchFamily="2" charset="0"/>
                          <a:cs typeface="Poppins" panose="00000500000000000000" pitchFamily="2" charset="0"/>
                        </a:rPr>
                        <a:t>Region </a:t>
                      </a:r>
                    </a:p>
                  </a:txBody>
                  <a:tcPr marL="0" marR="0" marT="0" marB="0" anchor="b">
                    <a:solidFill>
                      <a:schemeClr val="bg2"/>
                    </a:solidFill>
                  </a:tcPr>
                </a:tc>
                <a:tc hMerge="1">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solidFill>
                      <a:schemeClr val="bg2"/>
                    </a:solidFill>
                  </a:tcPr>
                </a:tc>
                <a:tc hMerge="1">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solidFill>
                      <a:schemeClr val="bg2"/>
                    </a:solidFill>
                  </a:tcPr>
                </a:tc>
                <a:tc hMerge="1">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solidFill>
                      <a:schemeClr val="bg2"/>
                    </a:solidFill>
                  </a:tcPr>
                </a:tc>
                <a:tc hMerge="1">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solidFill>
                      <a:schemeClr val="bg2"/>
                    </a:solidFill>
                  </a:tcPr>
                </a:tc>
                <a:extLst>
                  <a:ext uri="{0D108BD9-81ED-4DB2-BD59-A6C34878D82A}">
                    <a16:rowId xmlns:a16="http://schemas.microsoft.com/office/drawing/2014/main" val="3656073982"/>
                  </a:ext>
                </a:extLst>
              </a:tr>
              <a:tr h="163490">
                <a:tc>
                  <a:txBody>
                    <a:bodyPr/>
                    <a:lstStyle/>
                    <a:p>
                      <a:pPr algn="l" fontAlgn="b"/>
                      <a:r>
                        <a:rPr lang="en-US" sz="1300" b="1" i="0" u="none" strike="noStrike" dirty="0">
                          <a:solidFill>
                            <a:srgbClr val="222D55"/>
                          </a:solidFill>
                          <a:effectLst/>
                          <a:latin typeface="Poppins" panose="00000500000000000000" pitchFamily="2" charset="0"/>
                          <a:cs typeface="Poppins" panose="00000500000000000000" pitchFamily="2" charset="0"/>
                        </a:rPr>
                        <a:t>Specific barrier</a:t>
                      </a:r>
                    </a:p>
                  </a:txBody>
                  <a:tcPr marL="0" marR="0" marT="0" marB="0" anchor="b">
                    <a:solidFill>
                      <a:schemeClr val="bg2"/>
                    </a:solidFill>
                  </a:tcPr>
                </a:tc>
                <a:tc>
                  <a:txBody>
                    <a:bodyPr/>
                    <a:lstStyle/>
                    <a:p>
                      <a:pPr algn="ctr" fontAlgn="b"/>
                      <a:r>
                        <a:rPr lang="en-US" sz="1300" b="1" i="0" u="none" strike="noStrike" dirty="0">
                          <a:solidFill>
                            <a:srgbClr val="222D55"/>
                          </a:solidFill>
                          <a:effectLst/>
                          <a:latin typeface="Poppins" panose="00000500000000000000" pitchFamily="2" charset="0"/>
                          <a:cs typeface="Poppins" panose="00000500000000000000" pitchFamily="2" charset="0"/>
                        </a:rPr>
                        <a:t>1</a:t>
                      </a:r>
                    </a:p>
                  </a:txBody>
                  <a:tcPr marL="0" marR="0" marT="0" marB="0" anchor="b">
                    <a:solidFill>
                      <a:schemeClr val="bg2"/>
                    </a:solidFill>
                  </a:tcPr>
                </a:tc>
                <a:tc>
                  <a:txBody>
                    <a:bodyPr/>
                    <a:lstStyle/>
                    <a:p>
                      <a:pPr algn="ctr" fontAlgn="b"/>
                      <a:r>
                        <a:rPr lang="en-US" sz="1300" b="1" i="0" u="none" strike="noStrike" dirty="0">
                          <a:solidFill>
                            <a:srgbClr val="222D55"/>
                          </a:solidFill>
                          <a:effectLst/>
                          <a:latin typeface="Poppins" panose="00000500000000000000" pitchFamily="2" charset="0"/>
                          <a:cs typeface="Poppins" panose="00000500000000000000" pitchFamily="2" charset="0"/>
                        </a:rPr>
                        <a:t>2</a:t>
                      </a:r>
                    </a:p>
                  </a:txBody>
                  <a:tcPr marL="0" marR="0" marT="0" marB="0" anchor="b">
                    <a:solidFill>
                      <a:schemeClr val="bg2"/>
                    </a:solidFill>
                  </a:tcPr>
                </a:tc>
                <a:tc>
                  <a:txBody>
                    <a:bodyPr/>
                    <a:lstStyle/>
                    <a:p>
                      <a:pPr algn="ctr" fontAlgn="b"/>
                      <a:r>
                        <a:rPr lang="en-US" sz="1300" b="1" i="0" u="none" strike="noStrike" dirty="0">
                          <a:solidFill>
                            <a:srgbClr val="222D55"/>
                          </a:solidFill>
                          <a:effectLst/>
                          <a:latin typeface="Poppins" panose="00000500000000000000" pitchFamily="2" charset="0"/>
                          <a:cs typeface="Poppins" panose="00000500000000000000" pitchFamily="2" charset="0"/>
                        </a:rPr>
                        <a:t>3</a:t>
                      </a:r>
                    </a:p>
                  </a:txBody>
                  <a:tcPr marL="0" marR="0" marT="0" marB="0" anchor="b">
                    <a:solidFill>
                      <a:schemeClr val="bg2"/>
                    </a:solidFill>
                  </a:tcPr>
                </a:tc>
                <a:tc>
                  <a:txBody>
                    <a:bodyPr/>
                    <a:lstStyle/>
                    <a:p>
                      <a:pPr algn="ctr" fontAlgn="b"/>
                      <a:r>
                        <a:rPr lang="en-US" sz="1300" b="1" i="0" u="none" strike="noStrike" dirty="0">
                          <a:solidFill>
                            <a:srgbClr val="222D55"/>
                          </a:solidFill>
                          <a:effectLst/>
                          <a:latin typeface="Poppins" panose="00000500000000000000" pitchFamily="2" charset="0"/>
                          <a:cs typeface="Poppins" panose="00000500000000000000" pitchFamily="2" charset="0"/>
                        </a:rPr>
                        <a:t>4</a:t>
                      </a:r>
                    </a:p>
                  </a:txBody>
                  <a:tcPr marL="0" marR="0" marT="0" marB="0" anchor="b">
                    <a:solidFill>
                      <a:schemeClr val="bg2"/>
                    </a:solidFill>
                  </a:tcPr>
                </a:tc>
                <a:tc>
                  <a:txBody>
                    <a:bodyPr/>
                    <a:lstStyle/>
                    <a:p>
                      <a:pPr algn="ctr" fontAlgn="b"/>
                      <a:r>
                        <a:rPr lang="en-US" sz="1300" b="1" i="0" u="none" strike="noStrike" dirty="0">
                          <a:solidFill>
                            <a:srgbClr val="222D55"/>
                          </a:solidFill>
                          <a:effectLst/>
                          <a:latin typeface="Poppins" panose="00000500000000000000" pitchFamily="2" charset="0"/>
                          <a:cs typeface="Poppins" panose="00000500000000000000" pitchFamily="2" charset="0"/>
                        </a:rPr>
                        <a:t>5</a:t>
                      </a:r>
                    </a:p>
                  </a:txBody>
                  <a:tcPr marL="0" marR="0" marT="0" marB="0" anchor="b">
                    <a:solidFill>
                      <a:schemeClr val="bg2"/>
                    </a:solidFill>
                  </a:tcPr>
                </a:tc>
                <a:extLst>
                  <a:ext uri="{0D108BD9-81ED-4DB2-BD59-A6C34878D82A}">
                    <a16:rowId xmlns:a16="http://schemas.microsoft.com/office/drawing/2014/main" val="1714025424"/>
                  </a:ext>
                </a:extLst>
              </a:tr>
              <a:tr h="490471">
                <a:tc>
                  <a:txBody>
                    <a:bodyPr/>
                    <a:lstStyle/>
                    <a:p>
                      <a:pPr algn="l" fontAlgn="b"/>
                      <a:r>
                        <a:rPr lang="en-US" sz="1300" b="1" u="none" strike="noStrike" dirty="0">
                          <a:solidFill>
                            <a:srgbClr val="FF7F30"/>
                          </a:solidFill>
                          <a:effectLst/>
                          <a:latin typeface="Poppins" panose="00000500000000000000" pitchFamily="2" charset="0"/>
                          <a:cs typeface="Poppins" panose="00000500000000000000" pitchFamily="2" charset="0"/>
                        </a:rPr>
                        <a:t>Physical and infrastructure barriers, such as railroads, waterways, and highways, </a:t>
                      </a:r>
                      <a:r>
                        <a:rPr lang="en-US" sz="1300" u="none" strike="noStrike" dirty="0">
                          <a:effectLst/>
                          <a:latin typeface="Poppins" panose="00000500000000000000" pitchFamily="2" charset="0"/>
                          <a:cs typeface="Poppins" panose="00000500000000000000" pitchFamily="2" charset="0"/>
                        </a:rPr>
                        <a:t>hinder progress, challenging for bike/ped users to navigate, &amp; gaps in the network. </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2586593256"/>
                  </a:ext>
                </a:extLst>
              </a:tr>
              <a:tr h="280535">
                <a:tc>
                  <a:txBody>
                    <a:bodyPr/>
                    <a:lstStyle/>
                    <a:p>
                      <a:pPr algn="l" fontAlgn="b"/>
                      <a:r>
                        <a:rPr lang="en-US" sz="1300" u="none" strike="noStrike" dirty="0">
                          <a:effectLst/>
                          <a:latin typeface="Poppins" panose="00000500000000000000" pitchFamily="2" charset="0"/>
                          <a:cs typeface="Poppins" panose="00000500000000000000" pitchFamily="2" charset="0"/>
                        </a:rPr>
                        <a:t>Speed, crossing distances, and distractions cause issues, often on state roadways.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753685226"/>
                  </a:ext>
                </a:extLst>
              </a:tr>
              <a:tr h="280535">
                <a:tc>
                  <a:txBody>
                    <a:bodyPr/>
                    <a:lstStyle/>
                    <a:p>
                      <a:pPr algn="l" fontAlgn="b"/>
                      <a:r>
                        <a:rPr lang="en-US" sz="1300" u="none" strike="noStrike" dirty="0">
                          <a:effectLst/>
                          <a:latin typeface="Poppins" panose="00000500000000000000" pitchFamily="2" charset="0"/>
                          <a:cs typeface="Poppins" panose="00000500000000000000" pitchFamily="2" charset="0"/>
                        </a:rPr>
                        <a:t>Unincorporated areas complicate closing gaps of physical barriers.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2631108705"/>
                  </a:ext>
                </a:extLst>
              </a:tr>
              <a:tr h="326981">
                <a:tc>
                  <a:txBody>
                    <a:bodyPr/>
                    <a:lstStyle/>
                    <a:p>
                      <a:pPr algn="l" fontAlgn="b"/>
                      <a:r>
                        <a:rPr lang="en-US" sz="1300" b="1" u="none" strike="noStrike" dirty="0">
                          <a:solidFill>
                            <a:srgbClr val="FF7F30"/>
                          </a:solidFill>
                          <a:effectLst/>
                          <a:latin typeface="Poppins" panose="00000500000000000000" pitchFamily="2" charset="0"/>
                          <a:cs typeface="Poppins" panose="00000500000000000000" pitchFamily="2" charset="0"/>
                        </a:rPr>
                        <a:t>ROW acquisition conflict with additional infrastructure, </a:t>
                      </a:r>
                      <a:r>
                        <a:rPr lang="en-US" sz="1300" u="none" strike="noStrike" dirty="0">
                          <a:effectLst/>
                          <a:latin typeface="Poppins" panose="00000500000000000000" pitchFamily="2" charset="0"/>
                          <a:cs typeface="Poppins" panose="00000500000000000000" pitchFamily="2" charset="0"/>
                        </a:rPr>
                        <a:t>especially for railroad ROW.</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 </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3362431579"/>
                  </a:ext>
                </a:extLst>
              </a:tr>
              <a:tr h="280535">
                <a:tc>
                  <a:txBody>
                    <a:bodyPr/>
                    <a:lstStyle/>
                    <a:p>
                      <a:pPr algn="l" fontAlgn="b"/>
                      <a:r>
                        <a:rPr lang="en-US" sz="1300" u="none" strike="noStrike" dirty="0">
                          <a:effectLst/>
                          <a:latin typeface="Poppins" panose="00000500000000000000" pitchFamily="2" charset="0"/>
                          <a:cs typeface="Poppins" panose="00000500000000000000" pitchFamily="2" charset="0"/>
                        </a:rPr>
                        <a:t>Roadway drainage conflict with additional infrastructure.</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3910170079"/>
                  </a:ext>
                </a:extLst>
              </a:tr>
              <a:tr h="280535">
                <a:tc>
                  <a:txBody>
                    <a:bodyPr/>
                    <a:lstStyle/>
                    <a:p>
                      <a:pPr algn="l" fontAlgn="b"/>
                      <a:r>
                        <a:rPr lang="en-US" sz="1300" u="none" strike="noStrike" dirty="0">
                          <a:effectLst/>
                          <a:latin typeface="Poppins" panose="00000500000000000000" pitchFamily="2" charset="0"/>
                          <a:cs typeface="Poppins" panose="00000500000000000000" pitchFamily="2" charset="0"/>
                        </a:rPr>
                        <a:t>L:arge county roads conflict with additional infrastructure.</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3763140714"/>
                  </a:ext>
                </a:extLst>
              </a:tr>
              <a:tr h="326981">
                <a:tc>
                  <a:txBody>
                    <a:bodyPr/>
                    <a:lstStyle/>
                    <a:p>
                      <a:pPr algn="l" fontAlgn="b"/>
                      <a:r>
                        <a:rPr lang="en-US" sz="1300" b="1" u="none" strike="noStrike" dirty="0">
                          <a:solidFill>
                            <a:srgbClr val="FF7F30"/>
                          </a:solidFill>
                          <a:effectLst/>
                          <a:latin typeface="Poppins" panose="00000500000000000000" pitchFamily="2" charset="0"/>
                          <a:cs typeface="Poppins" panose="00000500000000000000" pitchFamily="2" charset="0"/>
                        </a:rPr>
                        <a:t>On-street parking conflict with additional infrastructure. </a:t>
                      </a:r>
                      <a:r>
                        <a:rPr lang="en-US" sz="1300" u="none" strike="noStrike" dirty="0">
                          <a:effectLst/>
                          <a:latin typeface="Poppins" panose="00000500000000000000" pitchFamily="2" charset="0"/>
                          <a:cs typeface="Poppins" panose="00000500000000000000" pitchFamily="2" charset="0"/>
                        </a:rPr>
                        <a:t>Facilities are often competing with parking and limited curb-to-curb widths.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 </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2825324521"/>
                  </a:ext>
                </a:extLst>
              </a:tr>
              <a:tr h="326981">
                <a:tc>
                  <a:txBody>
                    <a:bodyPr/>
                    <a:lstStyle/>
                    <a:p>
                      <a:pPr algn="l" fontAlgn="b"/>
                      <a:r>
                        <a:rPr lang="en-US" sz="1300" b="1" u="none" strike="noStrike" dirty="0">
                          <a:solidFill>
                            <a:srgbClr val="FF7F30"/>
                          </a:solidFill>
                          <a:effectLst/>
                          <a:latin typeface="Poppins" panose="00000500000000000000" pitchFamily="2" charset="0"/>
                          <a:cs typeface="Poppins" panose="00000500000000000000" pitchFamily="2" charset="0"/>
                        </a:rPr>
                        <a:t>Gaps in the network make users feel unsafe. </a:t>
                      </a:r>
                      <a:r>
                        <a:rPr lang="en-US" sz="1300" u="none" strike="noStrike" dirty="0">
                          <a:effectLst/>
                          <a:latin typeface="Poppins" panose="00000500000000000000" pitchFamily="2" charset="0"/>
                          <a:cs typeface="Poppins" panose="00000500000000000000" pitchFamily="2" charset="0"/>
                        </a:rPr>
                        <a:t>Infrastructure to connect to key destinations is missing. Missing trails connection between urban and suburban areas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 </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x</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3304521962"/>
                  </a:ext>
                </a:extLst>
              </a:tr>
              <a:tr h="326981">
                <a:tc>
                  <a:txBody>
                    <a:bodyPr/>
                    <a:lstStyle/>
                    <a:p>
                      <a:pPr algn="l" fontAlgn="b"/>
                      <a:r>
                        <a:rPr lang="en-US" sz="1300" u="none" strike="noStrike" dirty="0">
                          <a:effectLst/>
                          <a:latin typeface="Poppins" panose="00000500000000000000" pitchFamily="2" charset="0"/>
                          <a:cs typeface="Poppins" panose="00000500000000000000" pitchFamily="2" charset="0"/>
                        </a:rPr>
                        <a:t>Connecting to transit is difficult, as the transit agency changes stop locations based on fluctuations in ridership.</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 </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3675592117"/>
                  </a:ext>
                </a:extLst>
              </a:tr>
              <a:tr h="280535">
                <a:tc>
                  <a:txBody>
                    <a:bodyPr/>
                    <a:lstStyle/>
                    <a:p>
                      <a:pPr algn="l" fontAlgn="b"/>
                      <a:r>
                        <a:rPr lang="en-US" sz="1300" u="none" strike="noStrike" dirty="0">
                          <a:effectLst/>
                          <a:latin typeface="Poppins" panose="00000500000000000000" pitchFamily="2" charset="0"/>
                          <a:cs typeface="Poppins" panose="00000500000000000000" pitchFamily="2" charset="0"/>
                        </a:rPr>
                        <a:t>Difficulty connecting existing facilities in many areas because of costs</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829423458"/>
                  </a:ext>
                </a:extLst>
              </a:tr>
              <a:tr h="326981">
                <a:tc>
                  <a:txBody>
                    <a:bodyPr/>
                    <a:lstStyle/>
                    <a:p>
                      <a:pPr algn="l" fontAlgn="b"/>
                      <a:r>
                        <a:rPr lang="en-US" sz="1300" u="none" strike="noStrike" dirty="0">
                          <a:effectLst/>
                          <a:latin typeface="Poppins" panose="00000500000000000000" pitchFamily="2" charset="0"/>
                          <a:cs typeface="Poppins" panose="00000500000000000000" pitchFamily="2" charset="0"/>
                        </a:rPr>
                        <a:t>Landowners are not always interested in giving land easements, and developers can push back</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a:effectLst/>
                          <a:latin typeface="Poppins" panose="00000500000000000000" pitchFamily="2" charset="0"/>
                          <a:cs typeface="Poppins" panose="00000500000000000000" pitchFamily="2" charset="0"/>
                        </a:rPr>
                        <a:t> </a:t>
                      </a:r>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r>
                        <a:rPr lang="en-US" sz="1300" u="none" strike="noStrike" dirty="0">
                          <a:effectLst/>
                          <a:latin typeface="Poppins" panose="00000500000000000000" pitchFamily="2" charset="0"/>
                          <a:cs typeface="Poppins" panose="00000500000000000000" pitchFamily="2" charset="0"/>
                        </a:rPr>
                        <a:t>x</a:t>
                      </a:r>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tc>
                  <a:txBody>
                    <a:bodyPr/>
                    <a:lstStyle/>
                    <a:p>
                      <a:pPr algn="ctr" fontAlgn="b"/>
                      <a:endParaRPr lang="en-US" sz="1300" b="0" i="0" u="none" strike="noStrike" dirty="0">
                        <a:solidFill>
                          <a:srgbClr val="000000"/>
                        </a:solidFill>
                        <a:effectLst/>
                        <a:latin typeface="Poppins" panose="00000500000000000000" pitchFamily="2" charset="0"/>
                        <a:cs typeface="Poppins" panose="00000500000000000000" pitchFamily="2" charset="0"/>
                      </a:endParaRPr>
                    </a:p>
                  </a:txBody>
                  <a:tcPr marL="0" marR="0" marT="0" marB="0" anchor="b">
                    <a:solidFill>
                      <a:schemeClr val="bg2"/>
                    </a:solidFill>
                  </a:tcPr>
                </a:tc>
                <a:extLst>
                  <a:ext uri="{0D108BD9-81ED-4DB2-BD59-A6C34878D82A}">
                    <a16:rowId xmlns:a16="http://schemas.microsoft.com/office/drawing/2014/main" val="3656794409"/>
                  </a:ext>
                </a:extLst>
              </a:tr>
            </a:tbl>
          </a:graphicData>
        </a:graphic>
      </p:graphicFrame>
    </p:spTree>
    <p:extLst>
      <p:ext uri="{BB962C8B-B14F-4D97-AF65-F5344CB8AC3E}">
        <p14:creationId xmlns:p14="http://schemas.microsoft.com/office/powerpoint/2010/main" val="647442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E16C-9770-1A9C-B1DA-740ADB951B15}"/>
              </a:ext>
            </a:extLst>
          </p:cNvPr>
          <p:cNvSpPr>
            <a:spLocks noGrp="1"/>
          </p:cNvSpPr>
          <p:nvPr>
            <p:ph type="ctrTitle"/>
          </p:nvPr>
        </p:nvSpPr>
        <p:spPr>
          <a:xfrm>
            <a:off x="640080" y="644237"/>
            <a:ext cx="3291840" cy="1533525"/>
          </a:xfrm>
        </p:spPr>
        <p:txBody>
          <a:bodyPr/>
          <a:lstStyle/>
          <a:p>
            <a:r>
              <a:rPr lang="en-US" sz="4000" dirty="0"/>
              <a:t>Breakout Groups: Refining the Barriers</a:t>
            </a:r>
          </a:p>
        </p:txBody>
      </p:sp>
      <p:sp>
        <p:nvSpPr>
          <p:cNvPr id="3" name="Subtitle 2">
            <a:extLst>
              <a:ext uri="{FF2B5EF4-FFF2-40B4-BE49-F238E27FC236}">
                <a16:creationId xmlns:a16="http://schemas.microsoft.com/office/drawing/2014/main" id="{DD4EE0DD-3754-AD27-DEDB-D751B2A0B296}"/>
              </a:ext>
            </a:extLst>
          </p:cNvPr>
          <p:cNvSpPr>
            <a:spLocks noGrp="1"/>
          </p:cNvSpPr>
          <p:nvPr>
            <p:ph type="subTitle" idx="1"/>
          </p:nvPr>
        </p:nvSpPr>
        <p:spPr>
          <a:xfrm>
            <a:off x="5303520" y="731520"/>
            <a:ext cx="5626750" cy="5457825"/>
          </a:xfrm>
        </p:spPr>
        <p:txBody>
          <a:bodyPr/>
          <a:lstStyle/>
          <a:p>
            <a:pPr marL="342900" indent="-342900">
              <a:buFont typeface="Arial" panose="020B0604020202020204" pitchFamily="34" charset="0"/>
              <a:buChar char="•"/>
            </a:pPr>
            <a:r>
              <a:rPr lang="en-US" dirty="0"/>
              <a:t>Split into three groups</a:t>
            </a:r>
          </a:p>
          <a:p>
            <a:pPr marL="342900" indent="-342900">
              <a:buFont typeface="Arial" panose="020B0604020202020204" pitchFamily="34" charset="0"/>
              <a:buChar char="•"/>
            </a:pPr>
            <a:r>
              <a:rPr lang="en-US" dirty="0"/>
              <a:t>Each group will discuss and refine the proposed barriers </a:t>
            </a:r>
          </a:p>
          <a:p>
            <a:pPr marL="342900" indent="-342900">
              <a:buFont typeface="Arial" panose="020B0604020202020204" pitchFamily="34" charset="0"/>
              <a:buChar char="•"/>
            </a:pPr>
            <a:r>
              <a:rPr lang="en-US" dirty="0"/>
              <a:t>Barriers will inform the development of strategies and action items </a:t>
            </a:r>
          </a:p>
          <a:p>
            <a:pPr marL="342900" indent="-342900">
              <a:buFont typeface="Arial" panose="020B0604020202020204" pitchFamily="34" charset="0"/>
              <a:buChar char="•"/>
            </a:pPr>
            <a:r>
              <a:rPr lang="en-US" dirty="0"/>
              <a:t>Group report outs</a:t>
            </a:r>
          </a:p>
        </p:txBody>
      </p:sp>
    </p:spTree>
    <p:extLst>
      <p:ext uri="{BB962C8B-B14F-4D97-AF65-F5344CB8AC3E}">
        <p14:creationId xmlns:p14="http://schemas.microsoft.com/office/powerpoint/2010/main" val="4171566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AAF364-5532-321E-F7A3-9828B1B883D4}"/>
              </a:ext>
            </a:extLst>
          </p:cNvPr>
          <p:cNvSpPr/>
          <p:nvPr/>
        </p:nvSpPr>
        <p:spPr>
          <a:xfrm>
            <a:off x="-14298" y="1838501"/>
            <a:ext cx="12192000" cy="501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914355-2F72-89D3-E146-5CE1B4D0B28E}"/>
              </a:ext>
            </a:extLst>
          </p:cNvPr>
          <p:cNvSpPr>
            <a:spLocks noGrp="1"/>
          </p:cNvSpPr>
          <p:nvPr>
            <p:ph type="title"/>
          </p:nvPr>
        </p:nvSpPr>
        <p:spPr/>
        <p:txBody>
          <a:bodyPr/>
          <a:lstStyle/>
          <a:p>
            <a:r>
              <a:rPr lang="en-US" dirty="0"/>
              <a:t>Existing Conditions Analysis</a:t>
            </a:r>
          </a:p>
        </p:txBody>
      </p:sp>
      <p:cxnSp>
        <p:nvCxnSpPr>
          <p:cNvPr id="4" name="Straight Connector 3">
            <a:extLst>
              <a:ext uri="{FF2B5EF4-FFF2-40B4-BE49-F238E27FC236}">
                <a16:creationId xmlns:a16="http://schemas.microsoft.com/office/drawing/2014/main" id="{85BB9560-2654-00EE-4B71-C917A4D14F17}"/>
              </a:ext>
            </a:extLst>
          </p:cNvPr>
          <p:cNvCxnSpPr>
            <a:cxnSpLocks/>
            <a:stCxn id="8" idx="6"/>
            <a:endCxn id="11" idx="6"/>
          </p:cNvCxnSpPr>
          <p:nvPr/>
        </p:nvCxnSpPr>
        <p:spPr>
          <a:xfrm>
            <a:off x="2460255" y="2984472"/>
            <a:ext cx="6670987" cy="0"/>
          </a:xfrm>
          <a:prstGeom prst="line">
            <a:avLst/>
          </a:prstGeom>
          <a:ln w="25400">
            <a:solidFill>
              <a:srgbClr val="FF7F30"/>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BCDBC51-1718-3BE0-0446-A604B2404250}"/>
              </a:ext>
            </a:extLst>
          </p:cNvPr>
          <p:cNvCxnSpPr>
            <a:cxnSpLocks/>
            <a:endCxn id="32" idx="2"/>
          </p:cNvCxnSpPr>
          <p:nvPr/>
        </p:nvCxnSpPr>
        <p:spPr>
          <a:xfrm flipV="1">
            <a:off x="2378739" y="5318302"/>
            <a:ext cx="4857265" cy="15125"/>
          </a:xfrm>
          <a:prstGeom prst="line">
            <a:avLst/>
          </a:prstGeom>
          <a:ln w="25400">
            <a:solidFill>
              <a:srgbClr val="FF7F30"/>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78D0AC9-5148-C51C-3E54-2DCB7A71EC55}"/>
              </a:ext>
            </a:extLst>
          </p:cNvPr>
          <p:cNvCxnSpPr>
            <a:cxnSpLocks/>
            <a:stCxn id="11" idx="6"/>
            <a:endCxn id="15" idx="1"/>
          </p:cNvCxnSpPr>
          <p:nvPr/>
        </p:nvCxnSpPr>
        <p:spPr>
          <a:xfrm>
            <a:off x="9131242" y="2984472"/>
            <a:ext cx="791064" cy="368652"/>
          </a:xfrm>
          <a:prstGeom prst="line">
            <a:avLst/>
          </a:prstGeom>
          <a:ln w="25400">
            <a:solidFill>
              <a:srgbClr val="FF7F30"/>
            </a:solidFill>
            <a:prstDash val="sysDot"/>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38353D6-52DC-A072-B2BB-373233D3896E}"/>
              </a:ext>
            </a:extLst>
          </p:cNvPr>
          <p:cNvSpPr/>
          <p:nvPr/>
        </p:nvSpPr>
        <p:spPr>
          <a:xfrm>
            <a:off x="596009" y="2052349"/>
            <a:ext cx="1864246" cy="1864246"/>
          </a:xfrm>
          <a:prstGeom prst="ellipse">
            <a:avLst/>
          </a:prstGeom>
          <a:solidFill>
            <a:srgbClr val="68B7E6"/>
          </a:solidFill>
          <a:ln w="38100">
            <a:solidFill>
              <a:srgbClr val="222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Demand Analysis</a:t>
            </a:r>
          </a:p>
        </p:txBody>
      </p:sp>
      <p:sp>
        <p:nvSpPr>
          <p:cNvPr id="9" name="Oval 8">
            <a:extLst>
              <a:ext uri="{FF2B5EF4-FFF2-40B4-BE49-F238E27FC236}">
                <a16:creationId xmlns:a16="http://schemas.microsoft.com/office/drawing/2014/main" id="{49EEF401-CFA4-C1E9-3787-3DED3CE53862}"/>
              </a:ext>
            </a:extLst>
          </p:cNvPr>
          <p:cNvSpPr/>
          <p:nvPr/>
        </p:nvSpPr>
        <p:spPr>
          <a:xfrm>
            <a:off x="2831946" y="2052349"/>
            <a:ext cx="1864246" cy="1864246"/>
          </a:xfrm>
          <a:prstGeom prst="ellipse">
            <a:avLst/>
          </a:prstGeom>
          <a:solidFill>
            <a:srgbClr val="68B7E6"/>
          </a:solidFill>
          <a:ln w="38100">
            <a:solidFill>
              <a:srgbClr val="222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Health Analysis</a:t>
            </a:r>
          </a:p>
        </p:txBody>
      </p:sp>
      <p:sp>
        <p:nvSpPr>
          <p:cNvPr id="10" name="Oval 9">
            <a:extLst>
              <a:ext uri="{FF2B5EF4-FFF2-40B4-BE49-F238E27FC236}">
                <a16:creationId xmlns:a16="http://schemas.microsoft.com/office/drawing/2014/main" id="{57567AE1-9DCC-46E4-1FAC-09F57249C03F}"/>
              </a:ext>
            </a:extLst>
          </p:cNvPr>
          <p:cNvSpPr/>
          <p:nvPr/>
        </p:nvSpPr>
        <p:spPr>
          <a:xfrm>
            <a:off x="5049471" y="2052349"/>
            <a:ext cx="1864246" cy="1864246"/>
          </a:xfrm>
          <a:prstGeom prst="ellipse">
            <a:avLst/>
          </a:prstGeom>
          <a:solidFill>
            <a:srgbClr val="68B7E6"/>
          </a:solidFill>
          <a:ln w="38100">
            <a:solidFill>
              <a:srgbClr val="222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Equity  Analysis</a:t>
            </a:r>
          </a:p>
        </p:txBody>
      </p:sp>
      <p:sp>
        <p:nvSpPr>
          <p:cNvPr id="11" name="Oval 10">
            <a:extLst>
              <a:ext uri="{FF2B5EF4-FFF2-40B4-BE49-F238E27FC236}">
                <a16:creationId xmlns:a16="http://schemas.microsoft.com/office/drawing/2014/main" id="{00ED504C-E848-E0D0-90DE-C66D224D3F42}"/>
              </a:ext>
            </a:extLst>
          </p:cNvPr>
          <p:cNvSpPr/>
          <p:nvPr/>
        </p:nvSpPr>
        <p:spPr>
          <a:xfrm>
            <a:off x="7266996" y="2052349"/>
            <a:ext cx="1864246" cy="1864246"/>
          </a:xfrm>
          <a:prstGeom prst="ellipse">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Level of Traffic Stress</a:t>
            </a:r>
          </a:p>
        </p:txBody>
      </p:sp>
      <p:sp>
        <p:nvSpPr>
          <p:cNvPr id="12" name="Oval 11">
            <a:extLst>
              <a:ext uri="{FF2B5EF4-FFF2-40B4-BE49-F238E27FC236}">
                <a16:creationId xmlns:a16="http://schemas.microsoft.com/office/drawing/2014/main" id="{E050DBA8-13EB-75A2-E370-811FA9C308CC}"/>
              </a:ext>
            </a:extLst>
          </p:cNvPr>
          <p:cNvSpPr/>
          <p:nvPr/>
        </p:nvSpPr>
        <p:spPr>
          <a:xfrm>
            <a:off x="596009" y="4386179"/>
            <a:ext cx="1864246" cy="1864246"/>
          </a:xfrm>
          <a:prstGeom prst="ellipse">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AT Design</a:t>
            </a:r>
          </a:p>
        </p:txBody>
      </p:sp>
      <p:sp>
        <p:nvSpPr>
          <p:cNvPr id="13" name="Oval 12">
            <a:extLst>
              <a:ext uri="{FF2B5EF4-FFF2-40B4-BE49-F238E27FC236}">
                <a16:creationId xmlns:a16="http://schemas.microsoft.com/office/drawing/2014/main" id="{3410C6BF-12D0-37E7-7FD7-AF709AA9FE60}"/>
              </a:ext>
            </a:extLst>
          </p:cNvPr>
          <p:cNvSpPr/>
          <p:nvPr/>
        </p:nvSpPr>
        <p:spPr>
          <a:xfrm>
            <a:off x="7258113" y="2052350"/>
            <a:ext cx="1864246" cy="1864245"/>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Safety  Analysis</a:t>
            </a:r>
          </a:p>
          <a:p>
            <a:pPr algn="ctr"/>
            <a:r>
              <a:rPr lang="en-US" sz="1200" b="1" dirty="0">
                <a:latin typeface="Poppins" panose="00000500000000000000" pitchFamily="2" charset="0"/>
                <a:cs typeface="Poppins" panose="00000500000000000000" pitchFamily="2" charset="0"/>
              </a:rPr>
              <a:t>(VRU Study)</a:t>
            </a:r>
          </a:p>
        </p:txBody>
      </p:sp>
      <p:sp>
        <p:nvSpPr>
          <p:cNvPr id="14" name="Oval 13">
            <a:extLst>
              <a:ext uri="{FF2B5EF4-FFF2-40B4-BE49-F238E27FC236}">
                <a16:creationId xmlns:a16="http://schemas.microsoft.com/office/drawing/2014/main" id="{BB4273F3-B678-CB26-3739-F0E5D264ED10}"/>
              </a:ext>
            </a:extLst>
          </p:cNvPr>
          <p:cNvSpPr/>
          <p:nvPr/>
        </p:nvSpPr>
        <p:spPr>
          <a:xfrm>
            <a:off x="2844385" y="4386179"/>
            <a:ext cx="1864246" cy="1864246"/>
          </a:xfrm>
          <a:prstGeom prst="ellipse">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Funding</a:t>
            </a:r>
          </a:p>
        </p:txBody>
      </p:sp>
      <p:sp>
        <p:nvSpPr>
          <p:cNvPr id="15" name="Oval 14">
            <a:extLst>
              <a:ext uri="{FF2B5EF4-FFF2-40B4-BE49-F238E27FC236}">
                <a16:creationId xmlns:a16="http://schemas.microsoft.com/office/drawing/2014/main" id="{25CF58A8-6C0E-D40F-1D3B-E1160A8AB8DA}"/>
              </a:ext>
            </a:extLst>
          </p:cNvPr>
          <p:cNvSpPr/>
          <p:nvPr/>
        </p:nvSpPr>
        <p:spPr>
          <a:xfrm>
            <a:off x="9581866" y="3012684"/>
            <a:ext cx="2324668" cy="2324668"/>
          </a:xfrm>
          <a:prstGeom prst="ellipse">
            <a:avLst/>
          </a:prstGeom>
          <a:solidFill>
            <a:srgbClr val="FF7F30"/>
          </a:solidFill>
          <a:ln>
            <a:solidFill>
              <a:srgbClr val="FBAD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Poppins" panose="00000500000000000000" pitchFamily="2" charset="0"/>
                <a:cs typeface="Poppins" panose="00000500000000000000" pitchFamily="2" charset="0"/>
              </a:rPr>
              <a:t>Current State of Biking and Walking in Illinois</a:t>
            </a:r>
          </a:p>
        </p:txBody>
      </p:sp>
      <p:sp>
        <p:nvSpPr>
          <p:cNvPr id="30" name="Oval 29">
            <a:extLst>
              <a:ext uri="{FF2B5EF4-FFF2-40B4-BE49-F238E27FC236}">
                <a16:creationId xmlns:a16="http://schemas.microsoft.com/office/drawing/2014/main" id="{047CDF09-191E-2281-B8B1-BED720194923}"/>
              </a:ext>
            </a:extLst>
          </p:cNvPr>
          <p:cNvSpPr/>
          <p:nvPr/>
        </p:nvSpPr>
        <p:spPr>
          <a:xfrm>
            <a:off x="5088938" y="4358701"/>
            <a:ext cx="1864246" cy="1864246"/>
          </a:xfrm>
          <a:prstGeom prst="ellipse">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latin typeface="Poppins" panose="00000500000000000000" pitchFamily="2" charset="0"/>
                <a:cs typeface="Poppins" panose="00000500000000000000" pitchFamily="2" charset="0"/>
              </a:rPr>
              <a:t>Maintenance</a:t>
            </a:r>
          </a:p>
        </p:txBody>
      </p:sp>
      <p:sp>
        <p:nvSpPr>
          <p:cNvPr id="32" name="Oval 31">
            <a:extLst>
              <a:ext uri="{FF2B5EF4-FFF2-40B4-BE49-F238E27FC236}">
                <a16:creationId xmlns:a16="http://schemas.microsoft.com/office/drawing/2014/main" id="{6F81DF8E-FC0A-4D1A-E5B6-60D0991B5A4A}"/>
              </a:ext>
            </a:extLst>
          </p:cNvPr>
          <p:cNvSpPr/>
          <p:nvPr/>
        </p:nvSpPr>
        <p:spPr>
          <a:xfrm>
            <a:off x="7236004" y="4386179"/>
            <a:ext cx="1864246" cy="1864246"/>
          </a:xfrm>
          <a:prstGeom prst="ellipse">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New Mobility</a:t>
            </a:r>
          </a:p>
        </p:txBody>
      </p:sp>
      <p:cxnSp>
        <p:nvCxnSpPr>
          <p:cNvPr id="35" name="Straight Connector 34">
            <a:extLst>
              <a:ext uri="{FF2B5EF4-FFF2-40B4-BE49-F238E27FC236}">
                <a16:creationId xmlns:a16="http://schemas.microsoft.com/office/drawing/2014/main" id="{8FC5DD75-63AA-A8AD-C5CC-EEA166C0594B}"/>
              </a:ext>
            </a:extLst>
          </p:cNvPr>
          <p:cNvCxnSpPr>
            <a:cxnSpLocks/>
          </p:cNvCxnSpPr>
          <p:nvPr/>
        </p:nvCxnSpPr>
        <p:spPr>
          <a:xfrm flipV="1">
            <a:off x="9131242" y="4848717"/>
            <a:ext cx="769675" cy="342505"/>
          </a:xfrm>
          <a:prstGeom prst="line">
            <a:avLst/>
          </a:prstGeom>
          <a:ln w="25400">
            <a:solidFill>
              <a:srgbClr val="FF7F3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04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2B5DE-CABE-5DF7-C093-665E862D4DE7}"/>
              </a:ext>
            </a:extLst>
          </p:cNvPr>
          <p:cNvSpPr>
            <a:spLocks noGrp="1"/>
          </p:cNvSpPr>
          <p:nvPr>
            <p:ph type="ctrTitle"/>
          </p:nvPr>
        </p:nvSpPr>
        <p:spPr>
          <a:xfrm>
            <a:off x="822959" y="1419225"/>
            <a:ext cx="6128173" cy="1179711"/>
          </a:xfrm>
        </p:spPr>
        <p:txBody>
          <a:bodyPr/>
          <a:lstStyle/>
          <a:p>
            <a:r>
              <a:rPr lang="en-US" dirty="0"/>
              <a:t>Next Steps</a:t>
            </a:r>
          </a:p>
        </p:txBody>
      </p:sp>
      <p:sp>
        <p:nvSpPr>
          <p:cNvPr id="3" name="Subtitle 2">
            <a:extLst>
              <a:ext uri="{FF2B5EF4-FFF2-40B4-BE49-F238E27FC236}">
                <a16:creationId xmlns:a16="http://schemas.microsoft.com/office/drawing/2014/main" id="{9F0D4540-C6B4-C8B4-B254-4C38D54E1E58}"/>
              </a:ext>
            </a:extLst>
          </p:cNvPr>
          <p:cNvSpPr>
            <a:spLocks noGrp="1"/>
          </p:cNvSpPr>
          <p:nvPr>
            <p:ph type="subTitle" idx="1"/>
          </p:nvPr>
        </p:nvSpPr>
        <p:spPr>
          <a:xfrm>
            <a:off x="1280159" y="4055744"/>
            <a:ext cx="6361044" cy="1685098"/>
          </a:xfrm>
        </p:spPr>
        <p:txBody>
          <a:bodyPr>
            <a:normAutofit/>
          </a:bodyPr>
          <a:lstStyle/>
          <a:p>
            <a:r>
              <a:rPr lang="en-US" dirty="0"/>
              <a:t>Technical Memos</a:t>
            </a:r>
          </a:p>
          <a:p>
            <a:r>
              <a:rPr lang="en-US" dirty="0"/>
              <a:t>DEI Focus Groups</a:t>
            </a:r>
          </a:p>
          <a:p>
            <a:r>
              <a:rPr lang="en-US" dirty="0"/>
              <a:t>LRTP Coordination</a:t>
            </a:r>
          </a:p>
          <a:p>
            <a:r>
              <a:rPr lang="en-US" dirty="0"/>
              <a:t>Stakeholder Round 2 Meetings (Feb)</a:t>
            </a:r>
          </a:p>
        </p:txBody>
      </p:sp>
      <p:pic>
        <p:nvPicPr>
          <p:cNvPr id="6" name="Picture Placeholder 5">
            <a:extLst>
              <a:ext uri="{FF2B5EF4-FFF2-40B4-BE49-F238E27FC236}">
                <a16:creationId xmlns:a16="http://schemas.microsoft.com/office/drawing/2014/main" id="{B0FBA4CE-256C-D14E-66CA-DA0EAF96A54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60" r="1840"/>
          <a:stretch/>
        </p:blipFill>
        <p:spPr>
          <a:xfrm>
            <a:off x="7734300" y="0"/>
            <a:ext cx="4457700" cy="6858000"/>
          </a:xfrm>
        </p:spPr>
      </p:pic>
    </p:spTree>
    <p:extLst>
      <p:ext uri="{BB962C8B-B14F-4D97-AF65-F5344CB8AC3E}">
        <p14:creationId xmlns:p14="http://schemas.microsoft.com/office/powerpoint/2010/main" val="14955289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4355-2F72-89D3-E146-5CE1B4D0B28E}"/>
              </a:ext>
            </a:extLst>
          </p:cNvPr>
          <p:cNvSpPr>
            <a:spLocks noGrp="1"/>
          </p:cNvSpPr>
          <p:nvPr>
            <p:ph type="title"/>
          </p:nvPr>
        </p:nvSpPr>
        <p:spPr/>
        <p:txBody>
          <a:bodyPr/>
          <a:lstStyle/>
          <a:p>
            <a:r>
              <a:rPr lang="en-US" dirty="0"/>
              <a:t>Technical Memos</a:t>
            </a:r>
          </a:p>
        </p:txBody>
      </p:sp>
      <p:cxnSp>
        <p:nvCxnSpPr>
          <p:cNvPr id="22" name="Straight Connector 21">
            <a:extLst>
              <a:ext uri="{FF2B5EF4-FFF2-40B4-BE49-F238E27FC236}">
                <a16:creationId xmlns:a16="http://schemas.microsoft.com/office/drawing/2014/main" id="{D08CFB2E-4475-E5E3-72E6-702171C51605}"/>
              </a:ext>
            </a:extLst>
          </p:cNvPr>
          <p:cNvCxnSpPr>
            <a:cxnSpLocks/>
            <a:stCxn id="3" idx="6"/>
            <a:endCxn id="28" idx="2"/>
          </p:cNvCxnSpPr>
          <p:nvPr/>
        </p:nvCxnSpPr>
        <p:spPr>
          <a:xfrm>
            <a:off x="1959836" y="4120222"/>
            <a:ext cx="7788328" cy="1"/>
          </a:xfrm>
          <a:prstGeom prst="line">
            <a:avLst/>
          </a:prstGeom>
          <a:ln w="25400">
            <a:solidFill>
              <a:srgbClr val="FF7F3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FCC3A05-8AEA-B00E-5A97-0E17951B4A5B}"/>
              </a:ext>
            </a:extLst>
          </p:cNvPr>
          <p:cNvGrpSpPr/>
          <p:nvPr/>
        </p:nvGrpSpPr>
        <p:grpSpPr>
          <a:xfrm>
            <a:off x="2057400" y="3016513"/>
            <a:ext cx="9863667" cy="2207420"/>
            <a:chOff x="62009" y="2209433"/>
            <a:chExt cx="11859937" cy="2612669"/>
          </a:xfrm>
        </p:grpSpPr>
        <p:sp>
          <p:nvSpPr>
            <p:cNvPr id="24" name="Oval 23">
              <a:extLst>
                <a:ext uri="{FF2B5EF4-FFF2-40B4-BE49-F238E27FC236}">
                  <a16:creationId xmlns:a16="http://schemas.microsoft.com/office/drawing/2014/main" id="{601DAE7A-6F00-0801-7E47-1E1FE5431357}"/>
                </a:ext>
              </a:extLst>
            </p:cNvPr>
            <p:cNvSpPr/>
            <p:nvPr/>
          </p:nvSpPr>
          <p:spPr>
            <a:xfrm>
              <a:off x="2372209" y="2409360"/>
              <a:ext cx="2192891" cy="2192891"/>
            </a:xfrm>
            <a:prstGeom prst="ellipse">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latin typeface="Poppins" panose="00000500000000000000" pitchFamily="2" charset="0"/>
                  <a:cs typeface="Poppins" panose="00000500000000000000" pitchFamily="2" charset="0"/>
                </a:rPr>
                <a:t>New Mobility</a:t>
              </a:r>
            </a:p>
          </p:txBody>
        </p:sp>
        <p:sp>
          <p:nvSpPr>
            <p:cNvPr id="25" name="Oval 24">
              <a:extLst>
                <a:ext uri="{FF2B5EF4-FFF2-40B4-BE49-F238E27FC236}">
                  <a16:creationId xmlns:a16="http://schemas.microsoft.com/office/drawing/2014/main" id="{82165592-E085-8A29-B241-B32542683932}"/>
                </a:ext>
              </a:extLst>
            </p:cNvPr>
            <p:cNvSpPr/>
            <p:nvPr/>
          </p:nvSpPr>
          <p:spPr>
            <a:xfrm>
              <a:off x="6986645" y="2419322"/>
              <a:ext cx="2192890" cy="2192890"/>
            </a:xfrm>
            <a:prstGeom prst="ellipse">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Poppins" panose="00000500000000000000" pitchFamily="2" charset="0"/>
                  <a:cs typeface="Poppins" panose="00000500000000000000" pitchFamily="2" charset="0"/>
                </a:rPr>
                <a:t> </a:t>
              </a:r>
              <a:r>
                <a:rPr lang="en-US" b="1" dirty="0">
                  <a:latin typeface="Poppins" panose="00000500000000000000" pitchFamily="2" charset="0"/>
                  <a:cs typeface="Poppins" panose="00000500000000000000" pitchFamily="2" charset="0"/>
                </a:rPr>
                <a:t>Funding</a:t>
              </a:r>
              <a:endParaRPr lang="en-US" sz="1600" b="1" dirty="0">
                <a:latin typeface="Poppins" panose="00000500000000000000" pitchFamily="2" charset="0"/>
                <a:cs typeface="Poppins" panose="00000500000000000000" pitchFamily="2" charset="0"/>
              </a:endParaRPr>
            </a:p>
          </p:txBody>
        </p:sp>
        <p:sp>
          <p:nvSpPr>
            <p:cNvPr id="26" name="Oval 25">
              <a:extLst>
                <a:ext uri="{FF2B5EF4-FFF2-40B4-BE49-F238E27FC236}">
                  <a16:creationId xmlns:a16="http://schemas.microsoft.com/office/drawing/2014/main" id="{7DC8FB23-8AA6-A3E2-E41D-223E0F4B4803}"/>
                </a:ext>
              </a:extLst>
            </p:cNvPr>
            <p:cNvSpPr/>
            <p:nvPr/>
          </p:nvSpPr>
          <p:spPr>
            <a:xfrm>
              <a:off x="62009" y="2409361"/>
              <a:ext cx="2192891" cy="2192891"/>
            </a:xfrm>
            <a:prstGeom prst="ellipse">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latin typeface="Poppins" panose="00000500000000000000" pitchFamily="2" charset="0"/>
                  <a:cs typeface="Poppins" panose="00000500000000000000" pitchFamily="2" charset="0"/>
                </a:rPr>
                <a:t>Policy &amp; Programs</a:t>
              </a:r>
            </a:p>
          </p:txBody>
        </p:sp>
        <p:sp>
          <p:nvSpPr>
            <p:cNvPr id="27" name="Oval 26">
              <a:extLst>
                <a:ext uri="{FF2B5EF4-FFF2-40B4-BE49-F238E27FC236}">
                  <a16:creationId xmlns:a16="http://schemas.microsoft.com/office/drawing/2014/main" id="{0C6E9F8E-8B11-4F6D-98D0-A36DB3E22CAA}"/>
                </a:ext>
              </a:extLst>
            </p:cNvPr>
            <p:cNvSpPr/>
            <p:nvPr/>
          </p:nvSpPr>
          <p:spPr>
            <a:xfrm>
              <a:off x="4676444" y="2419321"/>
              <a:ext cx="2192891" cy="2192891"/>
            </a:xfrm>
            <a:prstGeom prst="ellipse">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0" b="1" dirty="0">
                  <a:latin typeface="Poppins" panose="00000500000000000000" pitchFamily="2" charset="0"/>
                  <a:cs typeface="Poppins" panose="00000500000000000000" pitchFamily="2" charset="0"/>
                </a:rPr>
                <a:t>Maintenance</a:t>
              </a:r>
            </a:p>
          </p:txBody>
        </p:sp>
        <p:sp>
          <p:nvSpPr>
            <p:cNvPr id="28" name="Oval 27">
              <a:extLst>
                <a:ext uri="{FF2B5EF4-FFF2-40B4-BE49-F238E27FC236}">
                  <a16:creationId xmlns:a16="http://schemas.microsoft.com/office/drawing/2014/main" id="{62E67D2E-92C4-AA61-F3C6-86054388D2BE}"/>
                </a:ext>
              </a:extLst>
            </p:cNvPr>
            <p:cNvSpPr/>
            <p:nvPr/>
          </p:nvSpPr>
          <p:spPr>
            <a:xfrm>
              <a:off x="9309277" y="2209433"/>
              <a:ext cx="2612669" cy="2612669"/>
            </a:xfrm>
            <a:prstGeom prst="ellipse">
              <a:avLst/>
            </a:prstGeom>
            <a:solidFill>
              <a:srgbClr val="FF7F30"/>
            </a:solidFill>
            <a:ln>
              <a:solidFill>
                <a:srgbClr val="FBAD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Current State of Biking and Walking in Illinois</a:t>
              </a:r>
            </a:p>
          </p:txBody>
        </p:sp>
      </p:grpSp>
      <p:sp>
        <p:nvSpPr>
          <p:cNvPr id="3" name="Oval 2">
            <a:extLst>
              <a:ext uri="{FF2B5EF4-FFF2-40B4-BE49-F238E27FC236}">
                <a16:creationId xmlns:a16="http://schemas.microsoft.com/office/drawing/2014/main" id="{5D84DFE9-FAC1-0A7E-FAC9-2592020B7282}"/>
              </a:ext>
            </a:extLst>
          </p:cNvPr>
          <p:cNvSpPr/>
          <p:nvPr/>
        </p:nvSpPr>
        <p:spPr>
          <a:xfrm>
            <a:off x="136053" y="3193845"/>
            <a:ext cx="1823783" cy="1852753"/>
          </a:xfrm>
          <a:prstGeom prst="ellipse">
            <a:avLst/>
          </a:prstGeom>
          <a:solidFill>
            <a:srgbClr val="68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latin typeface="Poppins" panose="00000500000000000000" pitchFamily="2" charset="0"/>
                <a:cs typeface="Poppins" panose="00000500000000000000" pitchFamily="2" charset="0"/>
              </a:rPr>
              <a:t>Design Guidance</a:t>
            </a:r>
          </a:p>
        </p:txBody>
      </p:sp>
    </p:spTree>
    <p:extLst>
      <p:ext uri="{BB962C8B-B14F-4D97-AF65-F5344CB8AC3E}">
        <p14:creationId xmlns:p14="http://schemas.microsoft.com/office/powerpoint/2010/main" val="1431619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4355-2F72-89D3-E146-5CE1B4D0B28E}"/>
              </a:ext>
            </a:extLst>
          </p:cNvPr>
          <p:cNvSpPr>
            <a:spLocks noGrp="1"/>
          </p:cNvSpPr>
          <p:nvPr>
            <p:ph type="title"/>
          </p:nvPr>
        </p:nvSpPr>
        <p:spPr/>
        <p:txBody>
          <a:bodyPr/>
          <a:lstStyle/>
          <a:p>
            <a:r>
              <a:rPr lang="en-US" dirty="0"/>
              <a:t>2024 LRTP: Update</a:t>
            </a:r>
          </a:p>
        </p:txBody>
      </p:sp>
      <p:sp>
        <p:nvSpPr>
          <p:cNvPr id="4" name="Subtitle 2">
            <a:extLst>
              <a:ext uri="{FF2B5EF4-FFF2-40B4-BE49-F238E27FC236}">
                <a16:creationId xmlns:a16="http://schemas.microsoft.com/office/drawing/2014/main" id="{B3086FFE-B613-1D40-5A70-4A292108DE0F}"/>
              </a:ext>
            </a:extLst>
          </p:cNvPr>
          <p:cNvSpPr txBox="1">
            <a:spLocks/>
          </p:cNvSpPr>
          <p:nvPr/>
        </p:nvSpPr>
        <p:spPr>
          <a:xfrm>
            <a:off x="596346" y="2441051"/>
            <a:ext cx="11330611" cy="5457825"/>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Website: </a:t>
            </a:r>
            <a:r>
              <a:rPr lang="en-US" b="0" i="0" dirty="0">
                <a:solidFill>
                  <a:srgbClr val="41638E"/>
                </a:solidFill>
                <a:effectLst/>
                <a:latin typeface="Arial" panose="020B0604020202020204" pitchFamily="34" charset="0"/>
                <a:hlinkClick r:id="rId3"/>
              </a:rPr>
              <a:t>www.moveillinois2024.com</a:t>
            </a:r>
            <a:endParaRPr lang="en-US" dirty="0">
              <a:solidFill>
                <a:srgbClr val="000000"/>
              </a:solidFill>
              <a:latin typeface="Arial" panose="020B0604020202020204" pitchFamily="34" charset="0"/>
            </a:endParaRPr>
          </a:p>
          <a:p>
            <a:pPr marL="342900" indent="-342900">
              <a:buFont typeface="Arial" panose="020B0604020202020204" pitchFamily="34" charset="0"/>
              <a:buChar char="•"/>
            </a:pPr>
            <a:r>
              <a:rPr lang="en-US" dirty="0">
                <a:solidFill>
                  <a:srgbClr val="000000"/>
                </a:solidFill>
                <a:latin typeface="Arial" panose="020B0604020202020204" pitchFamily="34" charset="0"/>
              </a:rPr>
              <a:t>U</a:t>
            </a:r>
            <a:r>
              <a:rPr lang="en-US" dirty="0"/>
              <a:t>pcoming Advisory Group webinars:</a:t>
            </a:r>
          </a:p>
          <a:p>
            <a:pPr marL="800100" lvl="1" indent="-342900">
              <a:buFont typeface="Arial" panose="020B0604020202020204" pitchFamily="34" charset="0"/>
              <a:buChar char="•"/>
            </a:pPr>
            <a:r>
              <a:rPr lang="en-US" dirty="0"/>
              <a:t>Monday, 12/11 (12-1). </a:t>
            </a:r>
            <a:r>
              <a:rPr lang="en-US" dirty="0">
                <a:hlinkClick r:id="rId4"/>
              </a:rPr>
              <a:t>Webex link</a:t>
            </a:r>
            <a:endParaRPr lang="en-US" dirty="0"/>
          </a:p>
          <a:p>
            <a:pPr marL="800100" lvl="1" indent="-342900">
              <a:buFont typeface="Arial" panose="020B0604020202020204" pitchFamily="34" charset="0"/>
              <a:buChar char="•"/>
            </a:pPr>
            <a:r>
              <a:rPr lang="en-US" dirty="0"/>
              <a:t>Wednesday, 12/13 (5-6). </a:t>
            </a:r>
            <a:r>
              <a:rPr lang="en-US" dirty="0">
                <a:hlinkClick r:id="rId5"/>
              </a:rPr>
              <a:t>Webex link</a:t>
            </a:r>
            <a:endParaRPr lang="en-US" dirty="0"/>
          </a:p>
          <a:p>
            <a:pPr marL="342900" indent="-342900">
              <a:buFont typeface="Arial" panose="020B0604020202020204" pitchFamily="34" charset="0"/>
              <a:buChar char="•"/>
            </a:pPr>
            <a:r>
              <a:rPr lang="en-US" dirty="0"/>
              <a:t>DEI Focus Groups</a:t>
            </a:r>
          </a:p>
        </p:txBody>
      </p:sp>
      <p:pic>
        <p:nvPicPr>
          <p:cNvPr id="6" name="Picture 5">
            <a:extLst>
              <a:ext uri="{FF2B5EF4-FFF2-40B4-BE49-F238E27FC236}">
                <a16:creationId xmlns:a16="http://schemas.microsoft.com/office/drawing/2014/main" id="{C5572FC3-5778-36F9-1220-B674C1F4FC3A}"/>
              </a:ext>
            </a:extLst>
          </p:cNvPr>
          <p:cNvPicPr>
            <a:picLocks noChangeAspect="1"/>
          </p:cNvPicPr>
          <p:nvPr/>
        </p:nvPicPr>
        <p:blipFill rotWithShape="1">
          <a:blip r:embed="rId6"/>
          <a:srcRect l="34125" t="377" r="-265" b="-377"/>
          <a:stretch/>
        </p:blipFill>
        <p:spPr>
          <a:xfrm>
            <a:off x="7146787" y="2828885"/>
            <a:ext cx="5045213" cy="2678064"/>
          </a:xfrm>
          <a:prstGeom prst="rect">
            <a:avLst/>
          </a:prstGeom>
        </p:spPr>
      </p:pic>
      <p:sp>
        <p:nvSpPr>
          <p:cNvPr id="7" name="Subtitle 2">
            <a:extLst>
              <a:ext uri="{FF2B5EF4-FFF2-40B4-BE49-F238E27FC236}">
                <a16:creationId xmlns:a16="http://schemas.microsoft.com/office/drawing/2014/main" id="{64377C97-26EF-7F79-6336-5DBBF3B69FB3}"/>
              </a:ext>
            </a:extLst>
          </p:cNvPr>
          <p:cNvSpPr txBox="1">
            <a:spLocks/>
          </p:cNvSpPr>
          <p:nvPr/>
        </p:nvSpPr>
        <p:spPr>
          <a:xfrm>
            <a:off x="7146787" y="2338309"/>
            <a:ext cx="11330611" cy="5457825"/>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Clr>
                <a:srgbClr val="A43C23"/>
              </a:buClr>
              <a:buFont typeface="Poppins ExtraBold" panose="00000900000000000000" pitchFamily="2" charset="0"/>
              <a:buChar char="&gt;"/>
              <a:defRPr sz="24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20000"/>
              </a:lnSpc>
              <a:spcBef>
                <a:spcPts val="500"/>
              </a:spcBef>
              <a:buClr>
                <a:srgbClr val="A43C23"/>
              </a:buClr>
              <a:buFont typeface="Wingdings" panose="05000000000000000000" pitchFamily="2" charset="2"/>
              <a:buChar char="w"/>
              <a:defRPr sz="20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20000"/>
              </a:lnSpc>
              <a:spcBef>
                <a:spcPts val="500"/>
              </a:spcBef>
              <a:buClr>
                <a:srgbClr val="A43C23"/>
              </a:buClr>
              <a:buFont typeface="Poppins" panose="00000500000000000000" pitchFamily="2" charset="0"/>
              <a:buChar char="»"/>
              <a:defRPr sz="18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20000"/>
              </a:lnSpc>
              <a:spcBef>
                <a:spcPts val="500"/>
              </a:spcBef>
              <a:buClr>
                <a:srgbClr val="A43C23"/>
              </a:buClr>
              <a:buFont typeface="Wingdings" panose="05000000000000000000" pitchFamily="2" charset="2"/>
              <a:buChar char="§"/>
              <a:defRPr sz="1600" kern="120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20000"/>
              </a:lnSpc>
              <a:spcBef>
                <a:spcPts val="500"/>
              </a:spcBef>
              <a:buClr>
                <a:srgbClr val="A43C23"/>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Schedule</a:t>
            </a:r>
          </a:p>
        </p:txBody>
      </p:sp>
    </p:spTree>
    <p:extLst>
      <p:ext uri="{BB962C8B-B14F-4D97-AF65-F5344CB8AC3E}">
        <p14:creationId xmlns:p14="http://schemas.microsoft.com/office/powerpoint/2010/main" val="13007179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197CC-9769-7D39-5BC4-D8FAE7A98419}"/>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6ADBD8CD-EDB8-3AAD-8A03-92AD9D8EEFFA}"/>
              </a:ext>
            </a:extLst>
          </p:cNvPr>
          <p:cNvSpPr>
            <a:spLocks noGrp="1"/>
          </p:cNvSpPr>
          <p:nvPr>
            <p:ph type="subTitle" idx="1"/>
          </p:nvPr>
        </p:nvSpPr>
        <p:spPr>
          <a:xfrm>
            <a:off x="628650" y="2532867"/>
            <a:ext cx="4782336" cy="3657600"/>
          </a:xfrm>
        </p:spPr>
        <p:txBody>
          <a:bodyPr>
            <a:normAutofit fontScale="92500" lnSpcReduction="20000"/>
          </a:bodyPr>
          <a:lstStyle/>
          <a:p>
            <a:r>
              <a:rPr lang="en-US" sz="1600" dirty="0">
                <a:solidFill>
                  <a:srgbClr val="FF7F30"/>
                </a:solidFill>
              </a:rPr>
              <a:t>Questions?</a:t>
            </a:r>
          </a:p>
          <a:p>
            <a:endParaRPr lang="en-US" sz="1600" dirty="0"/>
          </a:p>
          <a:p>
            <a:r>
              <a:rPr lang="en-US" sz="1600" dirty="0"/>
              <a:t>Jennifer Baldwin</a:t>
            </a:r>
          </a:p>
          <a:p>
            <a:r>
              <a:rPr lang="en-US" sz="1600" b="0" i="1" dirty="0"/>
              <a:t>Principal, Alta Planning </a:t>
            </a:r>
          </a:p>
          <a:p>
            <a:r>
              <a:rPr lang="en-US" sz="1600" dirty="0">
                <a:solidFill>
                  <a:srgbClr val="68B7E6"/>
                </a:solidFill>
              </a:rPr>
              <a:t>jenniferbaldwin@altago.com</a:t>
            </a:r>
          </a:p>
          <a:p>
            <a:endParaRPr lang="en-US" sz="1600" dirty="0">
              <a:solidFill>
                <a:srgbClr val="68B7E6"/>
              </a:solidFill>
            </a:endParaRPr>
          </a:p>
          <a:p>
            <a:r>
              <a:rPr lang="en-US" sz="1600" dirty="0"/>
              <a:t>Adam </a:t>
            </a:r>
            <a:r>
              <a:rPr lang="en-US" sz="1600" dirty="0" err="1"/>
              <a:t>Gabany</a:t>
            </a:r>
            <a:endParaRPr lang="en-US" sz="1600" dirty="0"/>
          </a:p>
          <a:p>
            <a:r>
              <a:rPr lang="en-US" sz="1600" b="0" i="1" dirty="0"/>
              <a:t>Intermodal Planning Unit Chief, IDOT</a:t>
            </a:r>
          </a:p>
          <a:p>
            <a:r>
              <a:rPr lang="en-US" sz="1600" dirty="0">
                <a:solidFill>
                  <a:srgbClr val="68B7E6"/>
                </a:solidFill>
              </a:rPr>
              <a:t>adam.gabany@illinois.gov</a:t>
            </a:r>
          </a:p>
          <a:p>
            <a:endParaRPr lang="en-US" sz="1600" dirty="0">
              <a:solidFill>
                <a:srgbClr val="68B7E6"/>
              </a:solidFill>
            </a:endParaRPr>
          </a:p>
          <a:p>
            <a:r>
              <a:rPr lang="en-US" sz="1600" dirty="0"/>
              <a:t>Lee Ann Prather</a:t>
            </a:r>
          </a:p>
          <a:p>
            <a:r>
              <a:rPr lang="en-US" sz="1600" b="0" i="1" dirty="0"/>
              <a:t>Bicycle and Pedestrian Coordinator</a:t>
            </a:r>
          </a:p>
          <a:p>
            <a:r>
              <a:rPr lang="en-US" sz="1600" dirty="0">
                <a:solidFill>
                  <a:srgbClr val="68B7E6"/>
                </a:solidFill>
              </a:rPr>
              <a:t>leeann.prather@illinois.gov</a:t>
            </a:r>
          </a:p>
          <a:p>
            <a:endParaRPr lang="en-US" sz="1600" dirty="0">
              <a:solidFill>
                <a:srgbClr val="68B7E6"/>
              </a:solidFill>
            </a:endParaRPr>
          </a:p>
          <a:p>
            <a:r>
              <a:rPr lang="en-US" sz="1600" dirty="0"/>
              <a:t>IDOT Active Transportation</a:t>
            </a:r>
          </a:p>
          <a:p>
            <a:r>
              <a:rPr lang="en-US" sz="1600" dirty="0">
                <a:solidFill>
                  <a:srgbClr val="68B7E6"/>
                </a:solidFill>
              </a:rPr>
              <a:t>DOT.ActiveTransportation@illinois.gov</a:t>
            </a:r>
          </a:p>
          <a:p>
            <a:endParaRPr lang="en-US" sz="1800" dirty="0">
              <a:solidFill>
                <a:srgbClr val="68B7E6"/>
              </a:solidFill>
            </a:endParaRPr>
          </a:p>
          <a:p>
            <a:endParaRPr lang="en-US" sz="1800" dirty="0">
              <a:solidFill>
                <a:srgbClr val="68B7E6"/>
              </a:solidFill>
            </a:endParaRPr>
          </a:p>
          <a:p>
            <a:endParaRPr lang="en-US" sz="1800" dirty="0">
              <a:solidFill>
                <a:srgbClr val="68B7E6"/>
              </a:solidFill>
            </a:endParaRPr>
          </a:p>
        </p:txBody>
      </p:sp>
    </p:spTree>
    <p:extLst>
      <p:ext uri="{BB962C8B-B14F-4D97-AF65-F5344CB8AC3E}">
        <p14:creationId xmlns:p14="http://schemas.microsoft.com/office/powerpoint/2010/main" val="2720506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C3E6F-7A73-DADE-287C-D856D992F6ED}"/>
              </a:ext>
            </a:extLst>
          </p:cNvPr>
          <p:cNvSpPr>
            <a:spLocks noGrp="1"/>
          </p:cNvSpPr>
          <p:nvPr>
            <p:ph type="title"/>
          </p:nvPr>
        </p:nvSpPr>
        <p:spPr/>
        <p:txBody>
          <a:bodyPr/>
          <a:lstStyle/>
          <a:p>
            <a:r>
              <a:rPr lang="en-US" dirty="0"/>
              <a:t>Demand Analysis factors</a:t>
            </a:r>
          </a:p>
        </p:txBody>
      </p:sp>
      <p:graphicFrame>
        <p:nvGraphicFramePr>
          <p:cNvPr id="4" name="Content Placeholder 3">
            <a:extLst>
              <a:ext uri="{FF2B5EF4-FFF2-40B4-BE49-F238E27FC236}">
                <a16:creationId xmlns:a16="http://schemas.microsoft.com/office/drawing/2014/main" id="{B8F04E18-F3FA-2431-A27A-3A8305D186B6}"/>
              </a:ext>
            </a:extLst>
          </p:cNvPr>
          <p:cNvGraphicFramePr>
            <a:graphicFrameLocks noGrp="1"/>
          </p:cNvGraphicFramePr>
          <p:nvPr>
            <p:ph idx="1"/>
            <p:extLst>
              <p:ext uri="{D42A27DB-BD31-4B8C-83A1-F6EECF244321}">
                <p14:modId xmlns:p14="http://schemas.microsoft.com/office/powerpoint/2010/main" val="1701690083"/>
              </p:ext>
            </p:extLst>
          </p:nvPr>
        </p:nvGraphicFramePr>
        <p:xfrm>
          <a:off x="120501" y="2137284"/>
          <a:ext cx="11926186" cy="4478746"/>
        </p:xfrm>
        <a:graphic>
          <a:graphicData uri="http://schemas.openxmlformats.org/drawingml/2006/table">
            <a:tbl>
              <a:tblPr firstRow="1" bandRow="1">
                <a:tableStyleId>{5C22544A-7EE6-4342-B048-85BDC9FD1C3A}</a:tableStyleId>
              </a:tblPr>
              <a:tblGrid>
                <a:gridCol w="2984838">
                  <a:extLst>
                    <a:ext uri="{9D8B030D-6E8A-4147-A177-3AD203B41FA5}">
                      <a16:colId xmlns:a16="http://schemas.microsoft.com/office/drawing/2014/main" val="1946386550"/>
                    </a:ext>
                  </a:extLst>
                </a:gridCol>
                <a:gridCol w="3892990">
                  <a:extLst>
                    <a:ext uri="{9D8B030D-6E8A-4147-A177-3AD203B41FA5}">
                      <a16:colId xmlns:a16="http://schemas.microsoft.com/office/drawing/2014/main" val="2638225528"/>
                    </a:ext>
                  </a:extLst>
                </a:gridCol>
                <a:gridCol w="2326740">
                  <a:extLst>
                    <a:ext uri="{9D8B030D-6E8A-4147-A177-3AD203B41FA5}">
                      <a16:colId xmlns:a16="http://schemas.microsoft.com/office/drawing/2014/main" val="1719776616"/>
                    </a:ext>
                  </a:extLst>
                </a:gridCol>
                <a:gridCol w="2721618">
                  <a:extLst>
                    <a:ext uri="{9D8B030D-6E8A-4147-A177-3AD203B41FA5}">
                      <a16:colId xmlns:a16="http://schemas.microsoft.com/office/drawing/2014/main" val="1005691340"/>
                    </a:ext>
                  </a:extLst>
                </a:gridCol>
              </a:tblGrid>
              <a:tr h="482440">
                <a:tc>
                  <a:txBody>
                    <a:bodyPr/>
                    <a:lstStyle/>
                    <a:p>
                      <a:pPr algn="ctr"/>
                      <a:r>
                        <a:rPr lang="en-US" sz="1400" b="1" i="0" dirty="0">
                          <a:solidFill>
                            <a:srgbClr val="FFFFFF"/>
                          </a:solidFill>
                          <a:effectLst/>
                          <a:latin typeface="Poppins" pitchFamily="2" charset="77"/>
                          <a:cs typeface="Poppins" pitchFamily="2" charset="77"/>
                        </a:rPr>
                        <a:t>Data Measure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68B7E6"/>
                    </a:solidFill>
                  </a:tcPr>
                </a:tc>
                <a:tc>
                  <a:txBody>
                    <a:bodyPr/>
                    <a:lstStyle/>
                    <a:p>
                      <a:pPr algn="ctr"/>
                      <a:r>
                        <a:rPr lang="en-US" sz="1400" b="1" i="0" dirty="0">
                          <a:solidFill>
                            <a:srgbClr val="FFFFFF"/>
                          </a:solidFill>
                          <a:effectLst/>
                          <a:latin typeface="Poppins" pitchFamily="2" charset="77"/>
                          <a:cs typeface="Poppins" pitchFamily="2" charset="77"/>
                        </a:rPr>
                        <a:t>Definition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68B7E6"/>
                    </a:solidFill>
                  </a:tcPr>
                </a:tc>
                <a:tc>
                  <a:txBody>
                    <a:bodyPr/>
                    <a:lstStyle/>
                    <a:p>
                      <a:pPr algn="ctr"/>
                      <a:r>
                        <a:rPr lang="en-US" sz="1400" b="1" i="0" kern="1200" dirty="0">
                          <a:solidFill>
                            <a:srgbClr val="FFFFFF"/>
                          </a:solidFill>
                          <a:effectLst/>
                          <a:latin typeface="Poppins" pitchFamily="2" charset="77"/>
                          <a:ea typeface="+mn-ea"/>
                          <a:cs typeface="Poppins" pitchFamily="2" charset="77"/>
                        </a:rPr>
                        <a:t> Walk Score Weight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68B7E6"/>
                    </a:solidFill>
                  </a:tcPr>
                </a:tc>
                <a:tc>
                  <a:txBody>
                    <a:bodyPr/>
                    <a:lstStyle/>
                    <a:p>
                      <a:pPr algn="ctr"/>
                      <a:r>
                        <a:rPr lang="en-US" dirty="0">
                          <a:solidFill>
                            <a:srgbClr val="000000"/>
                          </a:solidFill>
                          <a:effectLst/>
                          <a:latin typeface="Calibri" panose="020F0502020204030204" pitchFamily="34" charset="0"/>
                        </a:rPr>
                        <a:t> </a:t>
                      </a:r>
                      <a:r>
                        <a:rPr lang="en-US" sz="1400" b="1" i="0" kern="1200" dirty="0">
                          <a:solidFill>
                            <a:srgbClr val="FFFFFF"/>
                          </a:solidFill>
                          <a:effectLst/>
                          <a:latin typeface="Poppins" pitchFamily="2" charset="77"/>
                          <a:ea typeface="+mn-ea"/>
                          <a:cs typeface="Poppins" pitchFamily="2" charset="77"/>
                        </a:rPr>
                        <a:t>Bike Score Weight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68B7E6"/>
                    </a:solidFill>
                  </a:tcPr>
                </a:tc>
                <a:extLst>
                  <a:ext uri="{0D108BD9-81ED-4DB2-BD59-A6C34878D82A}">
                    <a16:rowId xmlns:a16="http://schemas.microsoft.com/office/drawing/2014/main" val="2440413719"/>
                  </a:ext>
                </a:extLst>
              </a:tr>
              <a:tr h="233915">
                <a:tc>
                  <a:txBody>
                    <a:bodyPr/>
                    <a:lstStyle/>
                    <a:p>
                      <a:r>
                        <a:rPr lang="en-US" sz="1100" b="1" i="0" dirty="0">
                          <a:solidFill>
                            <a:srgbClr val="FF7F30"/>
                          </a:solidFill>
                          <a:effectLst/>
                          <a:latin typeface="Poppins" pitchFamily="2" charset="77"/>
                          <a:cs typeface="Poppins" pitchFamily="2" charset="77"/>
                        </a:rPr>
                        <a:t>Intersection Density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 Smart Location Database (EPA, 2021) D3B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solidFill>
                            <a:schemeClr val="tx1"/>
                          </a:solidFill>
                          <a:effectLst/>
                          <a:latin typeface="Poppins" pitchFamily="2" charset="77"/>
                          <a:cs typeface="Poppins" pitchFamily="2" charset="77"/>
                        </a:rPr>
                        <a:t>10%</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solidFill>
                            <a:schemeClr val="tx1"/>
                          </a:solidFill>
                          <a:latin typeface="Poppins" pitchFamily="2" charset="77"/>
                          <a:cs typeface="Poppins" pitchFamily="2" charset="77"/>
                        </a:rPr>
                        <a:t>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1689715815"/>
                  </a:ext>
                </a:extLst>
              </a:tr>
              <a:tr h="233915">
                <a:tc>
                  <a:txBody>
                    <a:bodyPr/>
                    <a:lstStyle/>
                    <a:p>
                      <a:r>
                        <a:rPr lang="en-US" sz="1100" b="1" i="0" dirty="0">
                          <a:solidFill>
                            <a:srgbClr val="FF7F30"/>
                          </a:solidFill>
                          <a:effectLst/>
                          <a:latin typeface="Poppins" pitchFamily="2" charset="77"/>
                          <a:cs typeface="Poppins" pitchFamily="2" charset="77"/>
                        </a:rPr>
                        <a:t>Bike Facility Density (quality adjusted)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Illinois DOT Bicycle Facility Inventory System Data 2023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0%</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15%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675297123"/>
                  </a:ext>
                </a:extLst>
              </a:tr>
              <a:tr h="340949">
                <a:tc>
                  <a:txBody>
                    <a:bodyPr/>
                    <a:lstStyle/>
                    <a:p>
                      <a:r>
                        <a:rPr lang="en-US" sz="1100" b="1" i="0" dirty="0">
                          <a:solidFill>
                            <a:srgbClr val="FF7F30"/>
                          </a:solidFill>
                          <a:effectLst/>
                          <a:latin typeface="Poppins" pitchFamily="2" charset="77"/>
                          <a:cs typeface="Poppins" pitchFamily="2" charset="77"/>
                        </a:rPr>
                        <a:t>Proximity to Transit Stops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National Transit Map Stops (BTS, 2022)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10%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2999801384"/>
                  </a:ext>
                </a:extLst>
              </a:tr>
              <a:tr h="308344">
                <a:tc>
                  <a:txBody>
                    <a:bodyPr/>
                    <a:lstStyle/>
                    <a:p>
                      <a:r>
                        <a:rPr lang="en-US" sz="1100" b="1" i="0" dirty="0">
                          <a:solidFill>
                            <a:srgbClr val="FF7F30"/>
                          </a:solidFill>
                          <a:effectLst/>
                          <a:latin typeface="Poppins" pitchFamily="2" charset="77"/>
                          <a:cs typeface="Poppins" pitchFamily="2" charset="77"/>
                        </a:rPr>
                        <a:t>Proximity to Entertainment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OpenStreetMap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5%</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490522846"/>
                  </a:ext>
                </a:extLst>
              </a:tr>
              <a:tr h="287079">
                <a:tc>
                  <a:txBody>
                    <a:bodyPr/>
                    <a:lstStyle/>
                    <a:p>
                      <a:r>
                        <a:rPr lang="en-US" sz="1100" b="1" i="0" dirty="0">
                          <a:solidFill>
                            <a:srgbClr val="FF7F30"/>
                          </a:solidFill>
                          <a:effectLst/>
                          <a:latin typeface="Poppins" pitchFamily="2" charset="77"/>
                          <a:cs typeface="Poppins" pitchFamily="2" charset="77"/>
                        </a:rPr>
                        <a:t>Proximity to Grocery Stores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USDA SNAP Eligible Retailers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5%</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3559249218"/>
                  </a:ext>
                </a:extLst>
              </a:tr>
              <a:tr h="319685">
                <a:tc>
                  <a:txBody>
                    <a:bodyPr/>
                    <a:lstStyle/>
                    <a:p>
                      <a:r>
                        <a:rPr lang="en-US" sz="1100" b="1" i="0" dirty="0">
                          <a:solidFill>
                            <a:srgbClr val="FF7F30"/>
                          </a:solidFill>
                          <a:effectLst/>
                          <a:latin typeface="Poppins" pitchFamily="2" charset="77"/>
                          <a:cs typeface="Poppins" pitchFamily="2" charset="77"/>
                        </a:rPr>
                        <a:t>Proximity to Parks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OpenStreetMap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10%</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10%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890105977"/>
                  </a:ext>
                </a:extLst>
              </a:tr>
              <a:tr h="287080">
                <a:tc>
                  <a:txBody>
                    <a:bodyPr/>
                    <a:lstStyle/>
                    <a:p>
                      <a:r>
                        <a:rPr lang="en-US" sz="1100" b="1" i="0" dirty="0">
                          <a:solidFill>
                            <a:srgbClr val="FF7F30"/>
                          </a:solidFill>
                          <a:effectLst/>
                          <a:latin typeface="Poppins" pitchFamily="2" charset="77"/>
                          <a:cs typeface="Poppins" pitchFamily="2" charset="77"/>
                        </a:rPr>
                        <a:t>Proximity to Schools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Homeland Infrastructure Foundation-Level Data (HIFLD)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10%</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10%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846238691"/>
                  </a:ext>
                </a:extLst>
              </a:tr>
              <a:tr h="308344">
                <a:tc>
                  <a:txBody>
                    <a:bodyPr/>
                    <a:lstStyle/>
                    <a:p>
                      <a:r>
                        <a:rPr lang="en-US" sz="1100" b="1" i="0" dirty="0">
                          <a:solidFill>
                            <a:srgbClr val="FF7F30"/>
                          </a:solidFill>
                          <a:effectLst/>
                          <a:latin typeface="Poppins" pitchFamily="2" charset="77"/>
                          <a:cs typeface="Poppins" pitchFamily="2" charset="77"/>
                        </a:rPr>
                        <a:t>Employment Mix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Smart Location Database (EPA, 2021), D2B_E8MIXA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5%</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156739527"/>
                  </a:ext>
                </a:extLst>
              </a:tr>
              <a:tr h="265105">
                <a:tc>
                  <a:txBody>
                    <a:bodyPr/>
                    <a:lstStyle/>
                    <a:p>
                      <a:r>
                        <a:rPr lang="en-US" sz="1100" b="1" i="0" dirty="0">
                          <a:solidFill>
                            <a:srgbClr val="FF7F30"/>
                          </a:solidFill>
                          <a:effectLst/>
                          <a:latin typeface="Poppins" pitchFamily="2" charset="77"/>
                          <a:cs typeface="Poppins" pitchFamily="2" charset="77"/>
                        </a:rPr>
                        <a:t>Employment + Housing Mix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Smart Location Database (EPA, 2021), D2A_EPHHM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5%</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3156329121"/>
                  </a:ext>
                </a:extLst>
              </a:tr>
              <a:tr h="276447">
                <a:tc>
                  <a:txBody>
                    <a:bodyPr/>
                    <a:lstStyle/>
                    <a:p>
                      <a:r>
                        <a:rPr lang="en-US" sz="1100" b="1" i="0" dirty="0">
                          <a:solidFill>
                            <a:srgbClr val="FF7F30"/>
                          </a:solidFill>
                          <a:effectLst/>
                          <a:latin typeface="Poppins" pitchFamily="2" charset="77"/>
                          <a:cs typeface="Poppins" pitchFamily="2" charset="77"/>
                        </a:rPr>
                        <a:t>Housing Unit Density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Smart Location Database (EPA, 2021), D1A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5%</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2806491052"/>
                  </a:ext>
                </a:extLst>
              </a:tr>
              <a:tr h="297711">
                <a:tc>
                  <a:txBody>
                    <a:bodyPr/>
                    <a:lstStyle/>
                    <a:p>
                      <a:r>
                        <a:rPr lang="en-US" sz="1100" b="1" i="0" dirty="0">
                          <a:solidFill>
                            <a:srgbClr val="FF7F30"/>
                          </a:solidFill>
                          <a:effectLst/>
                          <a:latin typeface="Poppins" pitchFamily="2" charset="77"/>
                          <a:cs typeface="Poppins" pitchFamily="2" charset="77"/>
                        </a:rPr>
                        <a:t>Job Density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Smart Location Database (EPA, 2021), D1C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5%</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19874214"/>
                  </a:ext>
                </a:extLst>
              </a:tr>
              <a:tr h="199656">
                <a:tc>
                  <a:txBody>
                    <a:bodyPr/>
                    <a:lstStyle/>
                    <a:p>
                      <a:r>
                        <a:rPr lang="en-US" sz="1100" b="1" i="0" dirty="0">
                          <a:solidFill>
                            <a:srgbClr val="FF7F30"/>
                          </a:solidFill>
                          <a:effectLst/>
                          <a:latin typeface="Poppins" pitchFamily="2" charset="77"/>
                          <a:cs typeface="Poppins" pitchFamily="2" charset="77"/>
                        </a:rPr>
                        <a:t>Percent Zero Vehicle Households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Smart Location Database (EPA, 2021), Pct_AO0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15%</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15%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2128262906"/>
                  </a:ext>
                </a:extLst>
              </a:tr>
              <a:tr h="264161">
                <a:tc>
                  <a:txBody>
                    <a:bodyPr/>
                    <a:lstStyle/>
                    <a:p>
                      <a:r>
                        <a:rPr lang="en-US" sz="1100" b="1" i="0" dirty="0">
                          <a:solidFill>
                            <a:srgbClr val="FF7F30"/>
                          </a:solidFill>
                          <a:effectLst/>
                          <a:latin typeface="Poppins" pitchFamily="2" charset="77"/>
                          <a:cs typeface="Poppins" pitchFamily="2" charset="77"/>
                        </a:rPr>
                        <a:t>Walk/Bike Mode Commute Split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2020 5-Year American Community Survey (ACS)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5%</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2162047739"/>
                  </a:ext>
                </a:extLst>
              </a:tr>
              <a:tr h="264161">
                <a:tc>
                  <a:txBody>
                    <a:bodyPr/>
                    <a:lstStyle/>
                    <a:p>
                      <a:r>
                        <a:rPr lang="en-US" sz="1100" b="1" i="0" dirty="0">
                          <a:solidFill>
                            <a:srgbClr val="FF7F30"/>
                          </a:solidFill>
                          <a:effectLst/>
                          <a:latin typeface="Poppins" pitchFamily="2" charset="77"/>
                          <a:cs typeface="Poppins" pitchFamily="2" charset="77"/>
                        </a:rPr>
                        <a:t>Short Trip Making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r>
                        <a:rPr lang="en-US" sz="1000" b="0" i="0" dirty="0">
                          <a:solidFill>
                            <a:schemeClr val="tx1"/>
                          </a:solidFill>
                          <a:effectLst/>
                          <a:latin typeface="Poppins" pitchFamily="2" charset="77"/>
                          <a:cs typeface="Poppins" pitchFamily="2" charset="77"/>
                        </a:rPr>
                        <a:t>Replica Places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r>
                        <a:rPr lang="en-US" sz="1100" b="0" i="0" dirty="0">
                          <a:effectLst/>
                          <a:latin typeface="Poppins" pitchFamily="2" charset="77"/>
                          <a:cs typeface="Poppins" pitchFamily="2" charset="77"/>
                        </a:rPr>
                        <a:t>10%</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r>
                        <a:rPr lang="en-US" sz="1100" b="0" i="0" dirty="0">
                          <a:latin typeface="Poppins" pitchFamily="2" charset="77"/>
                          <a:cs typeface="Poppins" pitchFamily="2" charset="77"/>
                        </a:rPr>
                        <a:t>10%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2870255298"/>
                  </a:ext>
                </a:extLst>
              </a:tr>
            </a:tbl>
          </a:graphicData>
        </a:graphic>
      </p:graphicFrame>
    </p:spTree>
    <p:extLst>
      <p:ext uri="{BB962C8B-B14F-4D97-AF65-F5344CB8AC3E}">
        <p14:creationId xmlns:p14="http://schemas.microsoft.com/office/powerpoint/2010/main" val="87761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3D38FED-8479-C52F-0281-7D899B222E6C}"/>
              </a:ext>
            </a:extLst>
          </p:cNvPr>
          <p:cNvGraphicFramePr>
            <a:graphicFrameLocks noGrp="1"/>
          </p:cNvGraphicFramePr>
          <p:nvPr>
            <p:ph idx="1"/>
            <p:extLst>
              <p:ext uri="{D42A27DB-BD31-4B8C-83A1-F6EECF244321}">
                <p14:modId xmlns:p14="http://schemas.microsoft.com/office/powerpoint/2010/main" val="2056796785"/>
              </p:ext>
            </p:extLst>
          </p:nvPr>
        </p:nvGraphicFramePr>
        <p:xfrm>
          <a:off x="120501" y="2137284"/>
          <a:ext cx="11926186" cy="4335579"/>
        </p:xfrm>
        <a:graphic>
          <a:graphicData uri="http://schemas.openxmlformats.org/drawingml/2006/table">
            <a:tbl>
              <a:tblPr firstRow="1" bandRow="1">
                <a:tableStyleId>{5C22544A-7EE6-4342-B048-85BDC9FD1C3A}</a:tableStyleId>
              </a:tblPr>
              <a:tblGrid>
                <a:gridCol w="2371373">
                  <a:extLst>
                    <a:ext uri="{9D8B030D-6E8A-4147-A177-3AD203B41FA5}">
                      <a16:colId xmlns:a16="http://schemas.microsoft.com/office/drawing/2014/main" val="1946386550"/>
                    </a:ext>
                  </a:extLst>
                </a:gridCol>
                <a:gridCol w="6774833">
                  <a:extLst>
                    <a:ext uri="{9D8B030D-6E8A-4147-A177-3AD203B41FA5}">
                      <a16:colId xmlns:a16="http://schemas.microsoft.com/office/drawing/2014/main" val="2638225528"/>
                    </a:ext>
                  </a:extLst>
                </a:gridCol>
                <a:gridCol w="1543217">
                  <a:extLst>
                    <a:ext uri="{9D8B030D-6E8A-4147-A177-3AD203B41FA5}">
                      <a16:colId xmlns:a16="http://schemas.microsoft.com/office/drawing/2014/main" val="1719776616"/>
                    </a:ext>
                  </a:extLst>
                </a:gridCol>
                <a:gridCol w="1236763">
                  <a:extLst>
                    <a:ext uri="{9D8B030D-6E8A-4147-A177-3AD203B41FA5}">
                      <a16:colId xmlns:a16="http://schemas.microsoft.com/office/drawing/2014/main" val="1005691340"/>
                    </a:ext>
                  </a:extLst>
                </a:gridCol>
              </a:tblGrid>
              <a:tr h="403899">
                <a:tc>
                  <a:txBody>
                    <a:bodyPr/>
                    <a:lstStyle/>
                    <a:p>
                      <a:pPr algn="ctr"/>
                      <a:r>
                        <a:rPr lang="en-US" sz="1400" b="1" i="0" dirty="0">
                          <a:solidFill>
                            <a:srgbClr val="FFFFFF"/>
                          </a:solidFill>
                          <a:effectLst/>
                          <a:latin typeface="Poppins" pitchFamily="2" charset="77"/>
                          <a:cs typeface="Poppins" pitchFamily="2" charset="77"/>
                        </a:rPr>
                        <a:t>Data Measure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68B7E6"/>
                    </a:solidFill>
                  </a:tcPr>
                </a:tc>
                <a:tc>
                  <a:txBody>
                    <a:bodyPr/>
                    <a:lstStyle/>
                    <a:p>
                      <a:pPr algn="ctr"/>
                      <a:r>
                        <a:rPr lang="en-US" sz="1400" b="1" i="0" dirty="0">
                          <a:solidFill>
                            <a:srgbClr val="FFFFFF"/>
                          </a:solidFill>
                          <a:effectLst/>
                          <a:latin typeface="Poppins" pitchFamily="2" charset="77"/>
                          <a:cs typeface="Poppins" pitchFamily="2" charset="77"/>
                        </a:rPr>
                        <a:t>Definition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68B7E6"/>
                    </a:solidFill>
                  </a:tcPr>
                </a:tc>
                <a:tc>
                  <a:txBody>
                    <a:bodyPr/>
                    <a:lstStyle/>
                    <a:p>
                      <a:pPr algn="ctr"/>
                      <a:r>
                        <a:rPr lang="en-US" sz="1400" b="1" i="0" dirty="0">
                          <a:solidFill>
                            <a:srgbClr val="FFFFFF"/>
                          </a:solidFill>
                          <a:effectLst/>
                          <a:latin typeface="Poppins" pitchFamily="2" charset="77"/>
                          <a:cs typeface="Poppins" pitchFamily="2" charset="77"/>
                        </a:rPr>
                        <a:t>Source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68B7E6"/>
                    </a:solidFill>
                  </a:tcPr>
                </a:tc>
                <a:tc>
                  <a:txBody>
                    <a:bodyPr/>
                    <a:lstStyle/>
                    <a:p>
                      <a:pPr algn="ctr"/>
                      <a:r>
                        <a:rPr lang="en-US" sz="1400" b="1" i="0" dirty="0">
                          <a:solidFill>
                            <a:srgbClr val="FFFFFF"/>
                          </a:solidFill>
                          <a:effectLst/>
                          <a:latin typeface="Poppins" pitchFamily="2" charset="77"/>
                          <a:cs typeface="Poppins" pitchFamily="2" charset="77"/>
                        </a:rPr>
                        <a:t>Weight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68B7E6"/>
                    </a:solidFill>
                  </a:tcPr>
                </a:tc>
                <a:extLst>
                  <a:ext uri="{0D108BD9-81ED-4DB2-BD59-A6C34878D82A}">
                    <a16:rowId xmlns:a16="http://schemas.microsoft.com/office/drawing/2014/main" val="2440413719"/>
                  </a:ext>
                </a:extLst>
              </a:tr>
              <a:tr h="491460">
                <a:tc>
                  <a:txBody>
                    <a:bodyPr/>
                    <a:lstStyle/>
                    <a:p>
                      <a:r>
                        <a:rPr lang="en-US" sz="1400" b="1" i="0" dirty="0">
                          <a:solidFill>
                            <a:srgbClr val="FF7F30"/>
                          </a:solidFill>
                          <a:effectLst/>
                          <a:latin typeface="Poppins" pitchFamily="2" charset="77"/>
                          <a:cs typeface="Poppins" pitchFamily="2" charset="77"/>
                        </a:rPr>
                        <a:t>Economic Opportunity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effectLst/>
                          <a:latin typeface="Poppins" pitchFamily="2" charset="77"/>
                          <a:cs typeface="Poppins" pitchFamily="2" charset="77"/>
                        </a:rPr>
                        <a:t>The percentage of people who grew up in a given census tract who, 30 years later, don’t live in a wealthy census tract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effectLst/>
                          <a:latin typeface="Poppins" pitchFamily="2" charset="77"/>
                          <a:cs typeface="Poppins" pitchFamily="2" charset="77"/>
                        </a:rPr>
                        <a:t>Opportunity Atlas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latin typeface="Poppins" pitchFamily="2" charset="77"/>
                          <a:cs typeface="Poppins" pitchFamily="2" charset="77"/>
                        </a:rPr>
                        <a:t>10%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675297123"/>
                  </a:ext>
                </a:extLst>
              </a:tr>
              <a:tr h="491460">
                <a:tc>
                  <a:txBody>
                    <a:bodyPr/>
                    <a:lstStyle/>
                    <a:p>
                      <a:r>
                        <a:rPr lang="en-US" sz="1400" b="1" i="0" dirty="0">
                          <a:solidFill>
                            <a:srgbClr val="FF7F30"/>
                          </a:solidFill>
                          <a:effectLst/>
                          <a:latin typeface="Poppins" pitchFamily="2" charset="77"/>
                          <a:cs typeface="Poppins" pitchFamily="2" charset="77"/>
                        </a:rPr>
                        <a:t>Access to a Vehicle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effectLst/>
                          <a:latin typeface="Poppins" pitchFamily="2" charset="77"/>
                          <a:cs typeface="Poppins" pitchFamily="2" charset="77"/>
                        </a:rPr>
                        <a:t>The percentage of households without access to a vehicle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effectLst/>
                          <a:latin typeface="Poppins" pitchFamily="2" charset="77"/>
                          <a:cs typeface="Poppins" pitchFamily="2" charset="77"/>
                        </a:rPr>
                        <a:t>ACS 5-year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latin typeface="Poppins" pitchFamily="2" charset="77"/>
                          <a:cs typeface="Poppins" pitchFamily="2" charset="77"/>
                        </a:rPr>
                        <a:t>15%</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2999801384"/>
                  </a:ext>
                </a:extLst>
              </a:tr>
              <a:tr h="491460">
                <a:tc>
                  <a:txBody>
                    <a:bodyPr/>
                    <a:lstStyle/>
                    <a:p>
                      <a:r>
                        <a:rPr lang="en-US" sz="1400" b="1" i="0" dirty="0">
                          <a:solidFill>
                            <a:srgbClr val="FF7F30"/>
                          </a:solidFill>
                          <a:effectLst/>
                          <a:latin typeface="Poppins" pitchFamily="2" charset="77"/>
                          <a:cs typeface="Poppins" pitchFamily="2" charset="77"/>
                        </a:rPr>
                        <a:t>Air Quality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effectLst/>
                          <a:latin typeface="Poppins" pitchFamily="2" charset="77"/>
                          <a:cs typeface="Poppins" pitchFamily="2" charset="77"/>
                        </a:rPr>
                        <a:t>The quantity of particulate matter (PM2.5) in the air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effectLst/>
                          <a:latin typeface="Poppins" pitchFamily="2" charset="77"/>
                          <a:cs typeface="Poppins" pitchFamily="2" charset="77"/>
                        </a:rPr>
                        <a:t>EJ Screen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latin typeface="Poppins" pitchFamily="2" charset="77"/>
                          <a:cs typeface="Poppins" pitchFamily="2" charset="77"/>
                        </a:rPr>
                        <a:t>10%</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890105977"/>
                  </a:ext>
                </a:extLst>
              </a:tr>
              <a:tr h="491460">
                <a:tc>
                  <a:txBody>
                    <a:bodyPr/>
                    <a:lstStyle/>
                    <a:p>
                      <a:r>
                        <a:rPr lang="en-US" sz="1400" b="1" i="0" dirty="0">
                          <a:solidFill>
                            <a:srgbClr val="FF7F30"/>
                          </a:solidFill>
                          <a:effectLst/>
                          <a:latin typeface="Poppins" pitchFamily="2" charset="77"/>
                          <a:cs typeface="Poppins" pitchFamily="2" charset="77"/>
                        </a:rPr>
                        <a:t>Housing Cost Burden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effectLst/>
                          <a:latin typeface="Poppins" pitchFamily="2" charset="77"/>
                          <a:cs typeface="Poppins" pitchFamily="2" charset="77"/>
                        </a:rPr>
                        <a:t>The cost of rent and mortgage payments as a percent of income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effectLst/>
                          <a:latin typeface="Poppins" pitchFamily="2" charset="77"/>
                          <a:cs typeface="Poppins" pitchFamily="2" charset="77"/>
                        </a:rPr>
                        <a:t>ACS 5-year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latin typeface="Poppins" pitchFamily="2" charset="77"/>
                          <a:cs typeface="Poppins" pitchFamily="2" charset="77"/>
                        </a:rPr>
                        <a:t>5%</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846238691"/>
                  </a:ext>
                </a:extLst>
              </a:tr>
              <a:tr h="491460">
                <a:tc>
                  <a:txBody>
                    <a:bodyPr/>
                    <a:lstStyle/>
                    <a:p>
                      <a:r>
                        <a:rPr lang="en-US" sz="1400" b="1" i="0" dirty="0">
                          <a:solidFill>
                            <a:srgbClr val="FF7F30"/>
                          </a:solidFill>
                          <a:effectLst/>
                          <a:latin typeface="Poppins" pitchFamily="2" charset="77"/>
                          <a:cs typeface="Poppins" pitchFamily="2" charset="77"/>
                        </a:rPr>
                        <a:t>Race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effectLst/>
                          <a:latin typeface="Poppins" pitchFamily="2" charset="77"/>
                          <a:cs typeface="Poppins" pitchFamily="2" charset="77"/>
                        </a:rPr>
                        <a:t>The percentage of the population that identifies as non-white and/or Hispanic/Latino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effectLst/>
                          <a:latin typeface="Poppins" pitchFamily="2" charset="77"/>
                          <a:cs typeface="Poppins" pitchFamily="2" charset="77"/>
                        </a:rPr>
                        <a:t>ACS 5-year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latin typeface="Poppins" pitchFamily="2" charset="77"/>
                          <a:cs typeface="Poppins" pitchFamily="2" charset="77"/>
                        </a:rPr>
                        <a:t>20%</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156739527"/>
                  </a:ext>
                </a:extLst>
              </a:tr>
              <a:tr h="491460">
                <a:tc>
                  <a:txBody>
                    <a:bodyPr/>
                    <a:lstStyle/>
                    <a:p>
                      <a:r>
                        <a:rPr lang="en-US" sz="1400" b="1" i="0" dirty="0">
                          <a:solidFill>
                            <a:srgbClr val="FF7F30"/>
                          </a:solidFill>
                          <a:effectLst/>
                          <a:latin typeface="Poppins" pitchFamily="2" charset="77"/>
                          <a:cs typeface="Poppins" pitchFamily="2" charset="77"/>
                        </a:rPr>
                        <a:t>Income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effectLst/>
                          <a:latin typeface="Poppins" pitchFamily="2" charset="77"/>
                          <a:cs typeface="Poppins" pitchFamily="2" charset="77"/>
                        </a:rPr>
                        <a:t>The percentage of households making less than 200% of the Federal Poverty Level, which is a threshold set by the U.S. Census Bureau and updated annually.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effectLst/>
                          <a:latin typeface="Poppins" pitchFamily="2" charset="77"/>
                          <a:cs typeface="Poppins" pitchFamily="2" charset="77"/>
                        </a:rPr>
                        <a:t>ACS 5-year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latin typeface="Poppins" pitchFamily="2" charset="77"/>
                          <a:cs typeface="Poppins" pitchFamily="2" charset="77"/>
                        </a:rPr>
                        <a:t>25%</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3156329121"/>
                  </a:ext>
                </a:extLst>
              </a:tr>
              <a:tr h="491460">
                <a:tc>
                  <a:txBody>
                    <a:bodyPr/>
                    <a:lstStyle/>
                    <a:p>
                      <a:r>
                        <a:rPr lang="en-US" sz="1400" b="1" i="0" dirty="0">
                          <a:solidFill>
                            <a:srgbClr val="FF7F30"/>
                          </a:solidFill>
                          <a:effectLst/>
                          <a:latin typeface="Poppins" pitchFamily="2" charset="77"/>
                          <a:cs typeface="Poppins" pitchFamily="2" charset="77"/>
                        </a:rPr>
                        <a:t>Educational Attainment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r>
                        <a:rPr lang="en-US" sz="1000" b="0" i="0" dirty="0">
                          <a:effectLst/>
                          <a:latin typeface="Poppins" pitchFamily="2" charset="77"/>
                          <a:cs typeface="Poppins" pitchFamily="2" charset="77"/>
                        </a:rPr>
                        <a:t>The percentage of the population over 25 years of age with educational attainment at or less than a high school diploma or equivalent.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effectLst/>
                          <a:latin typeface="Poppins" pitchFamily="2" charset="77"/>
                          <a:cs typeface="Poppins" pitchFamily="2" charset="77"/>
                        </a:rPr>
                        <a:t>ACS 5-year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tc>
                  <a:txBody>
                    <a:bodyPr/>
                    <a:lstStyle/>
                    <a:p>
                      <a:pPr algn="ctr"/>
                      <a:r>
                        <a:rPr lang="en-US" sz="1000" b="0" i="0" dirty="0">
                          <a:latin typeface="Poppins" pitchFamily="2" charset="77"/>
                          <a:cs typeface="Poppins" pitchFamily="2" charset="77"/>
                        </a:rPr>
                        <a:t>10%</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2700" cap="flat" cmpd="sng" algn="ctr">
                      <a:solidFill>
                        <a:srgbClr val="68B7E6"/>
                      </a:solidFill>
                      <a:prstDash val="solid"/>
                      <a:round/>
                      <a:headEnd type="none" w="med" len="med"/>
                      <a:tailEnd type="none" w="med" len="med"/>
                    </a:lnB>
                    <a:noFill/>
                  </a:tcPr>
                </a:tc>
                <a:extLst>
                  <a:ext uri="{0D108BD9-81ED-4DB2-BD59-A6C34878D82A}">
                    <a16:rowId xmlns:a16="http://schemas.microsoft.com/office/drawing/2014/main" val="2806491052"/>
                  </a:ext>
                </a:extLst>
              </a:tr>
              <a:tr h="491460">
                <a:tc>
                  <a:txBody>
                    <a:bodyPr/>
                    <a:lstStyle/>
                    <a:p>
                      <a:r>
                        <a:rPr lang="en-US" sz="1400" b="1" i="0" dirty="0">
                          <a:solidFill>
                            <a:srgbClr val="FF7F30"/>
                          </a:solidFill>
                          <a:effectLst/>
                          <a:latin typeface="Poppins" pitchFamily="2" charset="77"/>
                          <a:cs typeface="Poppins" pitchFamily="2" charset="77"/>
                        </a:rPr>
                        <a:t>Youth &amp; Seniors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r>
                        <a:rPr lang="en-US" sz="1000" b="0" i="0" dirty="0">
                          <a:effectLst/>
                          <a:latin typeface="Poppins" pitchFamily="2" charset="77"/>
                          <a:cs typeface="Poppins" pitchFamily="2" charset="77"/>
                        </a:rPr>
                        <a:t>The percentage of the population under the age of 18 and over the age of 65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r>
                        <a:rPr lang="en-US" sz="1000" b="0" i="0" dirty="0">
                          <a:effectLst/>
                          <a:latin typeface="Poppins" pitchFamily="2" charset="77"/>
                          <a:cs typeface="Poppins" pitchFamily="2" charset="77"/>
                        </a:rPr>
                        <a:t>ACS 5-year </a:t>
                      </a:r>
                    </a:p>
                  </a:txBody>
                  <a:tcPr marL="47625" marR="4762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ctr"/>
                      <a:r>
                        <a:rPr lang="en-US" sz="1000" b="0" i="0" dirty="0">
                          <a:latin typeface="Poppins" pitchFamily="2" charset="77"/>
                          <a:cs typeface="Poppins" pitchFamily="2" charset="77"/>
                        </a:rPr>
                        <a:t>5%</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68B7E6"/>
                      </a:solid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9874214"/>
                  </a:ext>
                </a:extLst>
              </a:tr>
            </a:tbl>
          </a:graphicData>
        </a:graphic>
      </p:graphicFrame>
      <p:sp>
        <p:nvSpPr>
          <p:cNvPr id="2" name="Title 1">
            <a:extLst>
              <a:ext uri="{FF2B5EF4-FFF2-40B4-BE49-F238E27FC236}">
                <a16:creationId xmlns:a16="http://schemas.microsoft.com/office/drawing/2014/main" id="{F022F2D8-8872-E4A3-9493-218490A733CE}"/>
              </a:ext>
            </a:extLst>
          </p:cNvPr>
          <p:cNvSpPr>
            <a:spLocks noGrp="1"/>
          </p:cNvSpPr>
          <p:nvPr>
            <p:ph type="title"/>
          </p:nvPr>
        </p:nvSpPr>
        <p:spPr>
          <a:xfrm>
            <a:off x="685800" y="607575"/>
            <a:ext cx="10058400" cy="1371600"/>
          </a:xfrm>
        </p:spPr>
        <p:txBody>
          <a:bodyPr/>
          <a:lstStyle/>
          <a:p>
            <a:r>
              <a:rPr lang="en-US" dirty="0"/>
              <a:t>Equity Analysis factors</a:t>
            </a:r>
          </a:p>
        </p:txBody>
      </p:sp>
    </p:spTree>
    <p:extLst>
      <p:ext uri="{BB962C8B-B14F-4D97-AF65-F5344CB8AC3E}">
        <p14:creationId xmlns:p14="http://schemas.microsoft.com/office/powerpoint/2010/main" val="96760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D129-B0F7-CF3E-11AA-95B9CC8255D1}"/>
              </a:ext>
            </a:extLst>
          </p:cNvPr>
          <p:cNvSpPr>
            <a:spLocks noGrp="1"/>
          </p:cNvSpPr>
          <p:nvPr>
            <p:ph type="title"/>
          </p:nvPr>
        </p:nvSpPr>
        <p:spPr>
          <a:xfrm>
            <a:off x="3981893" y="607575"/>
            <a:ext cx="10058400" cy="1371600"/>
          </a:xfrm>
        </p:spPr>
        <p:txBody>
          <a:bodyPr/>
          <a:lstStyle/>
          <a:p>
            <a:r>
              <a:rPr lang="en-US" dirty="0">
                <a:solidFill>
                  <a:schemeClr val="bg1">
                    <a:lumMod val="95000"/>
                  </a:schemeClr>
                </a:solidFill>
              </a:rPr>
              <a:t>Equity and Demand Overlay</a:t>
            </a:r>
          </a:p>
        </p:txBody>
      </p:sp>
      <p:pic>
        <p:nvPicPr>
          <p:cNvPr id="6" name="Picture 5">
            <a:extLst>
              <a:ext uri="{FF2B5EF4-FFF2-40B4-BE49-F238E27FC236}">
                <a16:creationId xmlns:a16="http://schemas.microsoft.com/office/drawing/2014/main" id="{2FC0C2DE-26B4-C3A8-DE7D-819927720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7575"/>
            <a:ext cx="3442763" cy="6027142"/>
          </a:xfrm>
          <a:prstGeom prst="rect">
            <a:avLst/>
          </a:prstGeom>
        </p:spPr>
      </p:pic>
      <p:pic>
        <p:nvPicPr>
          <p:cNvPr id="11" name="Picture 10" descr="A close-up of a list of cities&#10;&#10;Description automatically generated">
            <a:extLst>
              <a:ext uri="{FF2B5EF4-FFF2-40B4-BE49-F238E27FC236}">
                <a16:creationId xmlns:a16="http://schemas.microsoft.com/office/drawing/2014/main" id="{6DA32D24-DE32-FB4F-68B7-8D4957AA5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595" y="2300030"/>
            <a:ext cx="6786061" cy="4003557"/>
          </a:xfrm>
          <a:prstGeom prst="rect">
            <a:avLst/>
          </a:prstGeom>
        </p:spPr>
      </p:pic>
      <p:pic>
        <p:nvPicPr>
          <p:cNvPr id="12" name="Picture 11" descr="A chart of different colors&#10;&#10;Description automatically generated">
            <a:extLst>
              <a:ext uri="{FF2B5EF4-FFF2-40B4-BE49-F238E27FC236}">
                <a16:creationId xmlns:a16="http://schemas.microsoft.com/office/drawing/2014/main" id="{802042CA-E0CE-D6EF-7E5D-0746123486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0112" y="5204989"/>
            <a:ext cx="1080134" cy="1098598"/>
          </a:xfrm>
          <a:prstGeom prst="rect">
            <a:avLst/>
          </a:prstGeom>
        </p:spPr>
      </p:pic>
      <p:pic>
        <p:nvPicPr>
          <p:cNvPr id="14" name="Picture 13" descr="A close-up of a logo&#10;&#10;Description automatically generated">
            <a:extLst>
              <a:ext uri="{FF2B5EF4-FFF2-40B4-BE49-F238E27FC236}">
                <a16:creationId xmlns:a16="http://schemas.microsoft.com/office/drawing/2014/main" id="{FA11C372-F75C-B8C8-E340-9C99DBE66B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4729" y="4029740"/>
            <a:ext cx="653894" cy="849086"/>
          </a:xfrm>
          <a:prstGeom prst="rect">
            <a:avLst/>
          </a:prstGeom>
        </p:spPr>
      </p:pic>
      <p:pic>
        <p:nvPicPr>
          <p:cNvPr id="4" name="Picture 3">
            <a:extLst>
              <a:ext uri="{FF2B5EF4-FFF2-40B4-BE49-F238E27FC236}">
                <a16:creationId xmlns:a16="http://schemas.microsoft.com/office/drawing/2014/main" id="{0275C784-5656-7204-4ABE-6DCCEEB0D11A}"/>
              </a:ext>
            </a:extLst>
          </p:cNvPr>
          <p:cNvPicPr>
            <a:picLocks noChangeAspect="1"/>
          </p:cNvPicPr>
          <p:nvPr/>
        </p:nvPicPr>
        <p:blipFill rotWithShape="1">
          <a:blip r:embed="rId7"/>
          <a:srcRect l="10512" t="69395" r="57380" b="25510"/>
          <a:stretch/>
        </p:blipFill>
        <p:spPr>
          <a:xfrm>
            <a:off x="5611934" y="4717126"/>
            <a:ext cx="1165146" cy="264353"/>
          </a:xfrm>
          <a:prstGeom prst="rect">
            <a:avLst/>
          </a:prstGeom>
        </p:spPr>
      </p:pic>
    </p:spTree>
    <p:extLst>
      <p:ext uri="{BB962C8B-B14F-4D97-AF65-F5344CB8AC3E}">
        <p14:creationId xmlns:p14="http://schemas.microsoft.com/office/powerpoint/2010/main" val="2639530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6629</TotalTime>
  <Words>3848</Words>
  <Application>Microsoft Office PowerPoint</Application>
  <PresentationFormat>Widescreen</PresentationFormat>
  <Paragraphs>926</Paragraphs>
  <Slides>63</Slides>
  <Notes>62</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Arial</vt:lpstr>
      <vt:lpstr>Calibri</vt:lpstr>
      <vt:lpstr>Calibri Light</vt:lpstr>
      <vt:lpstr>Jacobs Chronos</vt:lpstr>
      <vt:lpstr>Myriad Pro</vt:lpstr>
      <vt:lpstr>Myriad Pro Black</vt:lpstr>
      <vt:lpstr>Poppins</vt:lpstr>
      <vt:lpstr>Poppins ExtraBold</vt:lpstr>
      <vt:lpstr>Poppins Medium</vt:lpstr>
      <vt:lpstr>Poppins SemiBold</vt:lpstr>
      <vt:lpstr>Wingdings</vt:lpstr>
      <vt:lpstr>Office Theme</vt:lpstr>
      <vt:lpstr>IDOT Active Transportation Plan</vt:lpstr>
      <vt:lpstr>Core Project Team</vt:lpstr>
      <vt:lpstr>Today’s Agenda</vt:lpstr>
      <vt:lpstr>PowerPoint Presentation</vt:lpstr>
      <vt:lpstr>Existing Conditions</vt:lpstr>
      <vt:lpstr>Existing Conditions Analysis</vt:lpstr>
      <vt:lpstr>Demand Analysis factors</vt:lpstr>
      <vt:lpstr>Equity Analysis factors</vt:lpstr>
      <vt:lpstr>Equity and Demand Overlay</vt:lpstr>
      <vt:lpstr>Statewide Results</vt:lpstr>
      <vt:lpstr>District 1</vt:lpstr>
      <vt:lpstr>District 2</vt:lpstr>
      <vt:lpstr>District 3</vt:lpstr>
      <vt:lpstr>District 4</vt:lpstr>
      <vt:lpstr>District 5</vt:lpstr>
      <vt:lpstr>District 6</vt:lpstr>
      <vt:lpstr>District 7</vt:lpstr>
      <vt:lpstr>District 8</vt:lpstr>
      <vt:lpstr>District 9</vt:lpstr>
      <vt:lpstr>VRU Safety Assessment 2023</vt:lpstr>
      <vt:lpstr>VRU Background</vt:lpstr>
      <vt:lpstr>VRU Safety Assessment 2023</vt:lpstr>
      <vt:lpstr>VRU Quantitative Analysis</vt:lpstr>
      <vt:lpstr>VRU Data Sources</vt:lpstr>
      <vt:lpstr>VRU Area Classes</vt:lpstr>
      <vt:lpstr>VRU High Injury Network</vt:lpstr>
      <vt:lpstr>VRU Clusters</vt:lpstr>
      <vt:lpstr>Common Factors in VRU Crashes</vt:lpstr>
      <vt:lpstr>VRU : Systemic Safety Analysis</vt:lpstr>
      <vt:lpstr>VRU : Program of Projects or Strategies</vt:lpstr>
      <vt:lpstr>Common Factors and Strategies for Pedestrians</vt:lpstr>
      <vt:lpstr>Common Factors and Strategies for Bicyclists</vt:lpstr>
      <vt:lpstr>Public Engagement </vt:lpstr>
      <vt:lpstr>PowerPoint Presentation</vt:lpstr>
      <vt:lpstr>Targeted Outreach</vt:lpstr>
      <vt:lpstr>Additional Targeted Outreach</vt:lpstr>
      <vt:lpstr>Targeted Outreach</vt:lpstr>
      <vt:lpstr>Interactive Map</vt:lpstr>
      <vt:lpstr>Interactive Map: Comment type by IDOT Region</vt:lpstr>
      <vt:lpstr>Interactive Map: Comment type by IDOT District</vt:lpstr>
      <vt:lpstr>Interactive Map: Comment type by Context</vt:lpstr>
      <vt:lpstr>Interactive Map: Mentions of Goals and Themes by Comment Type</vt:lpstr>
      <vt:lpstr>Online Public Survey Trends </vt:lpstr>
      <vt:lpstr>Online Public Survey Trends </vt:lpstr>
      <vt:lpstr>Online Public Survey Trends </vt:lpstr>
      <vt:lpstr>Online Public Survey Trends </vt:lpstr>
      <vt:lpstr>Online Public Survey Trends: Crashes </vt:lpstr>
      <vt:lpstr>Future Public Engagement It doesn't end here!</vt:lpstr>
      <vt:lpstr>Draft Recommendations Framework</vt:lpstr>
      <vt:lpstr>Technical Stakeholder Group (TSG) Feedback Round 1</vt:lpstr>
      <vt:lpstr>TSG Feedback Round 1</vt:lpstr>
      <vt:lpstr>Understanding Barriers</vt:lpstr>
      <vt:lpstr>Funding</vt:lpstr>
      <vt:lpstr>Maintenance</vt:lpstr>
      <vt:lpstr>Education for all users</vt:lpstr>
      <vt:lpstr>Design Standards</vt:lpstr>
      <vt:lpstr>Staff Capacity</vt:lpstr>
      <vt:lpstr>Connectivity &amp; Physical Constraints</vt:lpstr>
      <vt:lpstr>Breakout Groups: Refining the Barriers</vt:lpstr>
      <vt:lpstr>Next Steps</vt:lpstr>
      <vt:lpstr>Technical Memos</vt:lpstr>
      <vt:lpstr>2024 LRTP: Update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Abad</dc:creator>
  <cp:lastModifiedBy>Sara Kovachich</cp:lastModifiedBy>
  <cp:revision>56</cp:revision>
  <dcterms:created xsi:type="dcterms:W3CDTF">2023-02-03T06:39:42Z</dcterms:created>
  <dcterms:modified xsi:type="dcterms:W3CDTF">2024-01-18T18:12:37Z</dcterms:modified>
</cp:coreProperties>
</file>