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sldIdLst>
    <p:sldId id="256" r:id="rId5"/>
    <p:sldId id="274" r:id="rId6"/>
    <p:sldId id="257" r:id="rId7"/>
    <p:sldId id="258" r:id="rId8"/>
    <p:sldId id="259" r:id="rId9"/>
    <p:sldId id="260" r:id="rId10"/>
    <p:sldId id="261" r:id="rId11"/>
    <p:sldId id="262" r:id="rId12"/>
    <p:sldId id="263" r:id="rId13"/>
    <p:sldId id="264" r:id="rId14"/>
    <p:sldId id="265" r:id="rId15"/>
    <p:sldId id="266" r:id="rId16"/>
    <p:sldId id="280" r:id="rId17"/>
    <p:sldId id="268" r:id="rId18"/>
    <p:sldId id="267" r:id="rId19"/>
    <p:sldId id="269" r:id="rId20"/>
    <p:sldId id="270" r:id="rId21"/>
    <p:sldId id="271" r:id="rId22"/>
    <p:sldId id="272" r:id="rId23"/>
    <p:sldId id="273" r:id="rId24"/>
    <p:sldId id="275" r:id="rId25"/>
    <p:sldId id="277" r:id="rId26"/>
    <p:sldId id="276" r:id="rId27"/>
    <p:sldId id="278" r:id="rId28"/>
    <p:sldId id="279"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9A6B3A-5F1F-42E1-A138-DCAAE476386B}" type="datetimeFigureOut">
              <a:rPr lang="en-US" smtClean="0"/>
              <a:t>10/26/2023</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19004180-A0AF-4274-92B5-82404363953E}"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7994766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A6B3A-5F1F-42E1-A138-DCAAE476386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04180-A0AF-4274-92B5-82404363953E}"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2451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A6B3A-5F1F-42E1-A138-DCAAE476386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04180-A0AF-4274-92B5-82404363953E}"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99914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269A6B3A-5F1F-42E1-A138-DCAAE476386B}" type="datetimeFigureOut">
              <a:rPr lang="en-US" smtClean="0"/>
              <a:t>10/26/2023</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19004180-A0AF-4274-92B5-82404363953E}"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7877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A6B3A-5F1F-42E1-A138-DCAAE476386B}" type="datetimeFigureOut">
              <a:rPr lang="en-US" smtClean="0"/>
              <a:t>10/26/2023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04180-A0AF-4274-92B5-82404363953E}"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6181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9A6B3A-5F1F-42E1-A138-DCAAE476386B}"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04180-A0AF-4274-92B5-82404363953E}"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13412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9A6B3A-5F1F-42E1-A138-DCAAE476386B}" type="datetimeFigureOut">
              <a:rPr lang="en-US" smtClean="0"/>
              <a:t>10/26/2023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04180-A0AF-4274-92B5-82404363953E}"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9615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9A6B3A-5F1F-42E1-A138-DCAAE476386B}" type="datetimeFigureOut">
              <a:rPr lang="en-US" smtClean="0"/>
              <a:t>10/26/2023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04180-A0AF-4274-92B5-82404363953E}"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1238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A6B3A-5F1F-42E1-A138-DCAAE476386B}" type="datetimeFigureOut">
              <a:rPr lang="en-US" smtClean="0"/>
              <a:t>10/26/2023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04180-A0AF-4274-92B5-82404363953E}" type="slidenum">
              <a:rPr lang="en-US" smtClean="0"/>
              <a:t>‹#›</a:t>
            </a:fld>
            <a:endParaRPr lang="en-US"/>
          </a:p>
        </p:txBody>
      </p:sp>
    </p:spTree>
    <p:extLst>
      <p:ext uri="{BB962C8B-B14F-4D97-AF65-F5344CB8AC3E}">
        <p14:creationId xmlns:p14="http://schemas.microsoft.com/office/powerpoint/2010/main" val="236057106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9A6B3A-5F1F-42E1-A138-DCAAE476386B}" type="datetimeFigureOut">
              <a:rPr lang="en-US" smtClean="0"/>
              <a:t>10/26/2023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04180-A0AF-4274-92B5-82404363953E}"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2274404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269A6B3A-5F1F-42E1-A138-DCAAE476386B}" type="datetimeFigureOut">
              <a:rPr lang="en-US" smtClean="0"/>
              <a:t>10/26/2023</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19004180-A0AF-4274-92B5-82404363953E}"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141059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269A6B3A-5F1F-42E1-A138-DCAAE476386B}" type="datetimeFigureOut">
              <a:rPr lang="en-US" smtClean="0"/>
              <a:t>10/26/2023</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19004180-A0AF-4274-92B5-82404363953E}" type="slidenum">
              <a:rPr lang="en-US" smtClean="0"/>
              <a:t>‹#›</a:t>
            </a:fld>
            <a:endParaRPr lang="en-US"/>
          </a:p>
        </p:txBody>
      </p:sp>
    </p:spTree>
    <p:extLst>
      <p:ext uri="{BB962C8B-B14F-4D97-AF65-F5344CB8AC3E}">
        <p14:creationId xmlns:p14="http://schemas.microsoft.com/office/powerpoint/2010/main" val="345438068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grants.illinois.gov/porta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mailto:DOT.TSgrants@illinois.gov"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mailto:DOT.TSgrants@illinois.gov"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grants.illinois.gov/portal/"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grants.illinois.gov/portal/"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324E-C589-4712-84DB-74552A18D88B}"/>
              </a:ext>
            </a:extLst>
          </p:cNvPr>
          <p:cNvSpPr>
            <a:spLocks noGrp="1"/>
          </p:cNvSpPr>
          <p:nvPr>
            <p:ph type="ctrTitle"/>
          </p:nvPr>
        </p:nvSpPr>
        <p:spPr>
          <a:xfrm>
            <a:off x="1524000" y="1628329"/>
            <a:ext cx="9144000" cy="3601341"/>
          </a:xfrm>
        </p:spPr>
        <p:txBody>
          <a:bodyPr>
            <a:normAutofit fontScale="90000"/>
          </a:bodyPr>
          <a:lstStyle/>
          <a:p>
            <a:pPr algn="ctr">
              <a:lnSpc>
                <a:spcPct val="150000"/>
              </a:lnSpc>
            </a:pPr>
            <a:r>
              <a:rPr lang="en-US" dirty="0"/>
              <a:t>How to create a login so you can apply for grants through </a:t>
            </a:r>
            <a:r>
              <a:rPr lang="en-US" dirty="0" err="1"/>
              <a:t>Amplifund</a:t>
            </a:r>
            <a:endParaRPr lang="en-US" dirty="0"/>
          </a:p>
        </p:txBody>
      </p:sp>
    </p:spTree>
    <p:extLst>
      <p:ext uri="{BB962C8B-B14F-4D97-AF65-F5344CB8AC3E}">
        <p14:creationId xmlns:p14="http://schemas.microsoft.com/office/powerpoint/2010/main" val="353500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0167-C8E5-42FF-A8AF-5BB8BB347CF9}"/>
              </a:ext>
            </a:extLst>
          </p:cNvPr>
          <p:cNvSpPr>
            <a:spLocks noGrp="1"/>
          </p:cNvSpPr>
          <p:nvPr>
            <p:ph type="title"/>
          </p:nvPr>
        </p:nvSpPr>
        <p:spPr/>
        <p:txBody>
          <a:bodyPr/>
          <a:lstStyle/>
          <a:p>
            <a:r>
              <a:rPr lang="en-US" dirty="0"/>
              <a:t>Note- it may take a bit for the link to load</a:t>
            </a:r>
          </a:p>
        </p:txBody>
      </p:sp>
      <p:pic>
        <p:nvPicPr>
          <p:cNvPr id="3" name="Picture 2">
            <a:extLst>
              <a:ext uri="{FF2B5EF4-FFF2-40B4-BE49-F238E27FC236}">
                <a16:creationId xmlns:a16="http://schemas.microsoft.com/office/drawing/2014/main" id="{AE265BE6-F8B1-428B-80EA-AC7C0DD00267}"/>
              </a:ext>
            </a:extLst>
          </p:cNvPr>
          <p:cNvPicPr>
            <a:picLocks noChangeAspect="1"/>
          </p:cNvPicPr>
          <p:nvPr/>
        </p:nvPicPr>
        <p:blipFill>
          <a:blip r:embed="rId2"/>
          <a:stretch>
            <a:fillRect/>
          </a:stretch>
        </p:blipFill>
        <p:spPr>
          <a:xfrm>
            <a:off x="3929333" y="2199249"/>
            <a:ext cx="4333333" cy="2876190"/>
          </a:xfrm>
          <a:prstGeom prst="rect">
            <a:avLst/>
          </a:prstGeom>
        </p:spPr>
      </p:pic>
    </p:spTree>
    <p:extLst>
      <p:ext uri="{BB962C8B-B14F-4D97-AF65-F5344CB8AC3E}">
        <p14:creationId xmlns:p14="http://schemas.microsoft.com/office/powerpoint/2010/main" val="2111378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2D77-20B0-4A71-88E8-647022261C84}"/>
              </a:ext>
            </a:extLst>
          </p:cNvPr>
          <p:cNvSpPr>
            <a:spLocks noGrp="1"/>
          </p:cNvSpPr>
          <p:nvPr>
            <p:ph type="title"/>
          </p:nvPr>
        </p:nvSpPr>
        <p:spPr/>
        <p:txBody>
          <a:bodyPr/>
          <a:lstStyle/>
          <a:p>
            <a:r>
              <a:rPr lang="en-US" dirty="0"/>
              <a:t>Once loaded, it will provide the following verification information:</a:t>
            </a:r>
          </a:p>
        </p:txBody>
      </p:sp>
      <p:pic>
        <p:nvPicPr>
          <p:cNvPr id="4" name="Picture 3">
            <a:extLst>
              <a:ext uri="{FF2B5EF4-FFF2-40B4-BE49-F238E27FC236}">
                <a16:creationId xmlns:a16="http://schemas.microsoft.com/office/drawing/2014/main" id="{7F9FA21A-4F92-4C5A-9E41-49C3D418D89F}"/>
              </a:ext>
            </a:extLst>
          </p:cNvPr>
          <p:cNvPicPr>
            <a:picLocks noChangeAspect="1"/>
          </p:cNvPicPr>
          <p:nvPr/>
        </p:nvPicPr>
        <p:blipFill>
          <a:blip r:embed="rId2"/>
          <a:stretch>
            <a:fillRect/>
          </a:stretch>
        </p:blipFill>
        <p:spPr>
          <a:xfrm>
            <a:off x="1704975" y="2002559"/>
            <a:ext cx="8782050" cy="4029075"/>
          </a:xfrm>
          <a:prstGeom prst="rect">
            <a:avLst/>
          </a:prstGeom>
        </p:spPr>
      </p:pic>
    </p:spTree>
    <p:extLst>
      <p:ext uri="{BB962C8B-B14F-4D97-AF65-F5344CB8AC3E}">
        <p14:creationId xmlns:p14="http://schemas.microsoft.com/office/powerpoint/2010/main" val="3385557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9F0BC-749E-44F7-BA4B-6443829C0728}"/>
              </a:ext>
            </a:extLst>
          </p:cNvPr>
          <p:cNvSpPr>
            <a:spLocks noGrp="1"/>
          </p:cNvSpPr>
          <p:nvPr>
            <p:ph type="title"/>
          </p:nvPr>
        </p:nvSpPr>
        <p:spPr/>
        <p:txBody>
          <a:bodyPr/>
          <a:lstStyle/>
          <a:p>
            <a:r>
              <a:rPr lang="en-US" dirty="0"/>
              <a:t>Clicking the Continue button will take you back to this screen</a:t>
            </a:r>
          </a:p>
        </p:txBody>
      </p:sp>
      <p:pic>
        <p:nvPicPr>
          <p:cNvPr id="3" name="Picture 2">
            <a:extLst>
              <a:ext uri="{FF2B5EF4-FFF2-40B4-BE49-F238E27FC236}">
                <a16:creationId xmlns:a16="http://schemas.microsoft.com/office/drawing/2014/main" id="{BD433138-4BE4-413B-9583-7B7D6BB3B67D}"/>
              </a:ext>
            </a:extLst>
          </p:cNvPr>
          <p:cNvPicPr>
            <a:picLocks noChangeAspect="1"/>
          </p:cNvPicPr>
          <p:nvPr/>
        </p:nvPicPr>
        <p:blipFill>
          <a:blip r:embed="rId2"/>
          <a:stretch>
            <a:fillRect/>
          </a:stretch>
        </p:blipFill>
        <p:spPr>
          <a:xfrm>
            <a:off x="3391744" y="2002559"/>
            <a:ext cx="4019550" cy="3200400"/>
          </a:xfrm>
          <a:prstGeom prst="rect">
            <a:avLst/>
          </a:prstGeom>
        </p:spPr>
      </p:pic>
      <p:sp>
        <p:nvSpPr>
          <p:cNvPr id="4" name="TextBox 3">
            <a:extLst>
              <a:ext uri="{FF2B5EF4-FFF2-40B4-BE49-F238E27FC236}">
                <a16:creationId xmlns:a16="http://schemas.microsoft.com/office/drawing/2014/main" id="{9457DA29-7E95-44DD-AC01-E0C7E24A60CF}"/>
              </a:ext>
            </a:extLst>
          </p:cNvPr>
          <p:cNvSpPr txBox="1"/>
          <p:nvPr/>
        </p:nvSpPr>
        <p:spPr>
          <a:xfrm>
            <a:off x="-1253392" y="5343319"/>
            <a:ext cx="10129538" cy="400110"/>
          </a:xfrm>
          <a:prstGeom prst="rect">
            <a:avLst/>
          </a:prstGeom>
          <a:noFill/>
        </p:spPr>
        <p:txBody>
          <a:bodyPr wrap="square" rtlCol="0">
            <a:spAutoFit/>
          </a:bodyPr>
          <a:lstStyle/>
          <a:p>
            <a:pPr algn="r"/>
            <a:r>
              <a:rPr lang="en-US" sz="2000" dirty="0"/>
              <a:t>In the meantime, you will be sent a verification email (see next slide)…</a:t>
            </a:r>
          </a:p>
        </p:txBody>
      </p:sp>
      <p:sp>
        <p:nvSpPr>
          <p:cNvPr id="5" name="TextBox 4">
            <a:extLst>
              <a:ext uri="{FF2B5EF4-FFF2-40B4-BE49-F238E27FC236}">
                <a16:creationId xmlns:a16="http://schemas.microsoft.com/office/drawing/2014/main" id="{B0CAAD0F-587B-4AB6-8A98-A8F95AD1734C}"/>
              </a:ext>
            </a:extLst>
          </p:cNvPr>
          <p:cNvSpPr txBox="1"/>
          <p:nvPr/>
        </p:nvSpPr>
        <p:spPr>
          <a:xfrm>
            <a:off x="5477163" y="5743429"/>
            <a:ext cx="8968509" cy="369332"/>
          </a:xfrm>
          <a:prstGeom prst="rect">
            <a:avLst/>
          </a:prstGeom>
          <a:noFill/>
        </p:spPr>
        <p:txBody>
          <a:bodyPr wrap="square" rtlCol="0">
            <a:spAutoFit/>
          </a:bodyPr>
          <a:lstStyle/>
          <a:p>
            <a:r>
              <a:rPr lang="en-US" dirty="0"/>
              <a:t>And you can go ahead and close out of this website.</a:t>
            </a:r>
          </a:p>
        </p:txBody>
      </p:sp>
    </p:spTree>
    <p:extLst>
      <p:ext uri="{BB962C8B-B14F-4D97-AF65-F5344CB8AC3E}">
        <p14:creationId xmlns:p14="http://schemas.microsoft.com/office/powerpoint/2010/main" val="2230878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D9445-01F8-4118-A056-80D096D0BEE3}"/>
              </a:ext>
            </a:extLst>
          </p:cNvPr>
          <p:cNvSpPr>
            <a:spLocks noGrp="1"/>
          </p:cNvSpPr>
          <p:nvPr>
            <p:ph type="title"/>
          </p:nvPr>
        </p:nvSpPr>
        <p:spPr/>
        <p:txBody>
          <a:bodyPr>
            <a:normAutofit fontScale="90000"/>
          </a:bodyPr>
          <a:lstStyle/>
          <a:p>
            <a:r>
              <a:rPr lang="en-US" dirty="0"/>
              <a:t>Side Note- you will receive a verification email in your inbox about your login being successfully created.</a:t>
            </a:r>
          </a:p>
        </p:txBody>
      </p:sp>
      <p:pic>
        <p:nvPicPr>
          <p:cNvPr id="3" name="Picture 2">
            <a:extLst>
              <a:ext uri="{FF2B5EF4-FFF2-40B4-BE49-F238E27FC236}">
                <a16:creationId xmlns:a16="http://schemas.microsoft.com/office/drawing/2014/main" id="{C413DBAB-1579-4AE1-B07D-6FF4401C9495}"/>
              </a:ext>
            </a:extLst>
          </p:cNvPr>
          <p:cNvPicPr>
            <a:picLocks noChangeAspect="1"/>
          </p:cNvPicPr>
          <p:nvPr/>
        </p:nvPicPr>
        <p:blipFill>
          <a:blip r:embed="rId2"/>
          <a:stretch>
            <a:fillRect/>
          </a:stretch>
        </p:blipFill>
        <p:spPr>
          <a:xfrm>
            <a:off x="1585912" y="2380426"/>
            <a:ext cx="9020175" cy="3524250"/>
          </a:xfrm>
          <a:prstGeom prst="rect">
            <a:avLst/>
          </a:prstGeom>
        </p:spPr>
      </p:pic>
    </p:spTree>
    <p:extLst>
      <p:ext uri="{BB962C8B-B14F-4D97-AF65-F5344CB8AC3E}">
        <p14:creationId xmlns:p14="http://schemas.microsoft.com/office/powerpoint/2010/main" val="1524143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191E6-90CF-4CCF-BC3E-211566795BB4}"/>
              </a:ext>
            </a:extLst>
          </p:cNvPr>
          <p:cNvSpPr>
            <a:spLocks noGrp="1"/>
          </p:cNvSpPr>
          <p:nvPr>
            <p:ph type="ctrTitle"/>
          </p:nvPr>
        </p:nvSpPr>
        <p:spPr>
          <a:xfrm>
            <a:off x="1128403" y="945912"/>
            <a:ext cx="9659202" cy="4204822"/>
          </a:xfrm>
        </p:spPr>
        <p:txBody>
          <a:bodyPr>
            <a:normAutofit/>
          </a:bodyPr>
          <a:lstStyle/>
          <a:p>
            <a:r>
              <a:rPr lang="en-US" dirty="0"/>
              <a:t>So now that my account is created, how do I log in?</a:t>
            </a:r>
          </a:p>
        </p:txBody>
      </p:sp>
    </p:spTree>
    <p:extLst>
      <p:ext uri="{BB962C8B-B14F-4D97-AF65-F5344CB8AC3E}">
        <p14:creationId xmlns:p14="http://schemas.microsoft.com/office/powerpoint/2010/main" val="52134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54284-0407-41A4-8199-778F4378D67B}"/>
              </a:ext>
            </a:extLst>
          </p:cNvPr>
          <p:cNvSpPr>
            <a:spLocks noGrp="1"/>
          </p:cNvSpPr>
          <p:nvPr>
            <p:ph type="title"/>
          </p:nvPr>
        </p:nvSpPr>
        <p:spPr/>
        <p:txBody>
          <a:bodyPr/>
          <a:lstStyle/>
          <a:p>
            <a:r>
              <a:rPr lang="en-US" dirty="0"/>
              <a:t>Well, you go back to grants.Illinois.gov/portal/</a:t>
            </a:r>
          </a:p>
        </p:txBody>
      </p:sp>
      <p:sp>
        <p:nvSpPr>
          <p:cNvPr id="3" name="Rectangle 2">
            <a:extLst>
              <a:ext uri="{FF2B5EF4-FFF2-40B4-BE49-F238E27FC236}">
                <a16:creationId xmlns:a16="http://schemas.microsoft.com/office/drawing/2014/main" id="{62BAB194-4BCF-4A4B-BD73-D6BEF82D4CA8}"/>
              </a:ext>
            </a:extLst>
          </p:cNvPr>
          <p:cNvSpPr/>
          <p:nvPr/>
        </p:nvSpPr>
        <p:spPr>
          <a:xfrm>
            <a:off x="1602975" y="3044279"/>
            <a:ext cx="8657863" cy="769441"/>
          </a:xfrm>
          <a:prstGeom prst="rect">
            <a:avLst/>
          </a:prstGeom>
        </p:spPr>
        <p:txBody>
          <a:bodyPr wrap="square">
            <a:spAutoFit/>
          </a:bodyPr>
          <a:lstStyle/>
          <a:p>
            <a:r>
              <a:rPr lang="en-US" sz="4400" dirty="0">
                <a:hlinkClick r:id="rId2"/>
              </a:rPr>
              <a:t>http://grants.illinois.gov/portal/</a:t>
            </a:r>
            <a:endParaRPr lang="en-US" sz="4400" dirty="0"/>
          </a:p>
        </p:txBody>
      </p:sp>
    </p:spTree>
    <p:extLst>
      <p:ext uri="{BB962C8B-B14F-4D97-AF65-F5344CB8AC3E}">
        <p14:creationId xmlns:p14="http://schemas.microsoft.com/office/powerpoint/2010/main" val="119515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0ACFDE-70F3-423D-AC98-A1F0B7356BAB}"/>
              </a:ext>
            </a:extLst>
          </p:cNvPr>
          <p:cNvSpPr>
            <a:spLocks noGrp="1"/>
          </p:cNvSpPr>
          <p:nvPr>
            <p:ph type="title"/>
          </p:nvPr>
        </p:nvSpPr>
        <p:spPr/>
        <p:txBody>
          <a:bodyPr/>
          <a:lstStyle/>
          <a:p>
            <a:r>
              <a:rPr lang="en-US" dirty="0"/>
              <a:t>And this time, click on Grantee Portal Sign In</a:t>
            </a:r>
          </a:p>
        </p:txBody>
      </p:sp>
      <p:pic>
        <p:nvPicPr>
          <p:cNvPr id="6" name="Picture 5">
            <a:extLst>
              <a:ext uri="{FF2B5EF4-FFF2-40B4-BE49-F238E27FC236}">
                <a16:creationId xmlns:a16="http://schemas.microsoft.com/office/drawing/2014/main" id="{A4B20AAB-7331-981C-3BA5-1AFE58C85604}"/>
              </a:ext>
            </a:extLst>
          </p:cNvPr>
          <p:cNvPicPr>
            <a:picLocks noChangeAspect="1"/>
          </p:cNvPicPr>
          <p:nvPr/>
        </p:nvPicPr>
        <p:blipFill>
          <a:blip r:embed="rId2"/>
          <a:stretch>
            <a:fillRect/>
          </a:stretch>
        </p:blipFill>
        <p:spPr>
          <a:xfrm>
            <a:off x="779838" y="1502580"/>
            <a:ext cx="10281892" cy="4402096"/>
          </a:xfrm>
          <a:prstGeom prst="rect">
            <a:avLst/>
          </a:prstGeom>
        </p:spPr>
      </p:pic>
      <p:sp>
        <p:nvSpPr>
          <p:cNvPr id="7" name="Rectangle 6">
            <a:extLst>
              <a:ext uri="{FF2B5EF4-FFF2-40B4-BE49-F238E27FC236}">
                <a16:creationId xmlns:a16="http://schemas.microsoft.com/office/drawing/2014/main" id="{3307CB26-4A83-5A33-825C-8C5A54626362}"/>
              </a:ext>
            </a:extLst>
          </p:cNvPr>
          <p:cNvSpPr/>
          <p:nvPr/>
        </p:nvSpPr>
        <p:spPr>
          <a:xfrm>
            <a:off x="1087740" y="2785730"/>
            <a:ext cx="1807535" cy="87187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6571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275A8-80B9-4B03-9DD7-12EED74E463A}"/>
              </a:ext>
            </a:extLst>
          </p:cNvPr>
          <p:cNvSpPr>
            <a:spLocks noGrp="1"/>
          </p:cNvSpPr>
          <p:nvPr>
            <p:ph type="title"/>
          </p:nvPr>
        </p:nvSpPr>
        <p:spPr/>
        <p:txBody>
          <a:bodyPr/>
          <a:lstStyle/>
          <a:p>
            <a:r>
              <a:rPr lang="en-US" dirty="0"/>
              <a:t>This will take you to a different looking website</a:t>
            </a:r>
          </a:p>
        </p:txBody>
      </p:sp>
      <p:pic>
        <p:nvPicPr>
          <p:cNvPr id="3" name="Picture 2">
            <a:extLst>
              <a:ext uri="{FF2B5EF4-FFF2-40B4-BE49-F238E27FC236}">
                <a16:creationId xmlns:a16="http://schemas.microsoft.com/office/drawing/2014/main" id="{91D93416-44E4-4F95-AC17-7AAE4D028C67}"/>
              </a:ext>
            </a:extLst>
          </p:cNvPr>
          <p:cNvPicPr>
            <a:picLocks noChangeAspect="1"/>
          </p:cNvPicPr>
          <p:nvPr/>
        </p:nvPicPr>
        <p:blipFill>
          <a:blip r:embed="rId2"/>
          <a:stretch>
            <a:fillRect/>
          </a:stretch>
        </p:blipFill>
        <p:spPr>
          <a:xfrm>
            <a:off x="1238446" y="2148205"/>
            <a:ext cx="9495099" cy="3383796"/>
          </a:xfrm>
          <a:prstGeom prst="rect">
            <a:avLst/>
          </a:prstGeom>
        </p:spPr>
      </p:pic>
    </p:spTree>
    <p:extLst>
      <p:ext uri="{BB962C8B-B14F-4D97-AF65-F5344CB8AC3E}">
        <p14:creationId xmlns:p14="http://schemas.microsoft.com/office/powerpoint/2010/main" val="2108042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163-2B61-446D-868B-7497DECD4849}"/>
              </a:ext>
            </a:extLst>
          </p:cNvPr>
          <p:cNvSpPr>
            <a:spLocks noGrp="1"/>
          </p:cNvSpPr>
          <p:nvPr>
            <p:ph type="title"/>
          </p:nvPr>
        </p:nvSpPr>
        <p:spPr/>
        <p:txBody>
          <a:bodyPr/>
          <a:lstStyle/>
          <a:p>
            <a:r>
              <a:rPr lang="en-US" dirty="0"/>
              <a:t>Just enter your login information on the right-hand side and then click Sign In</a:t>
            </a:r>
          </a:p>
        </p:txBody>
      </p:sp>
      <p:pic>
        <p:nvPicPr>
          <p:cNvPr id="4" name="Picture 3">
            <a:extLst>
              <a:ext uri="{FF2B5EF4-FFF2-40B4-BE49-F238E27FC236}">
                <a16:creationId xmlns:a16="http://schemas.microsoft.com/office/drawing/2014/main" id="{06A5D61B-D259-4E44-ACAE-885D70663582}"/>
              </a:ext>
            </a:extLst>
          </p:cNvPr>
          <p:cNvPicPr>
            <a:picLocks noChangeAspect="1"/>
          </p:cNvPicPr>
          <p:nvPr/>
        </p:nvPicPr>
        <p:blipFill>
          <a:blip r:embed="rId2"/>
          <a:stretch>
            <a:fillRect/>
          </a:stretch>
        </p:blipFill>
        <p:spPr>
          <a:xfrm>
            <a:off x="3522891" y="2141316"/>
            <a:ext cx="4217338" cy="4334719"/>
          </a:xfrm>
          <a:prstGeom prst="rect">
            <a:avLst/>
          </a:prstGeom>
        </p:spPr>
      </p:pic>
    </p:spTree>
    <p:extLst>
      <p:ext uri="{BB962C8B-B14F-4D97-AF65-F5344CB8AC3E}">
        <p14:creationId xmlns:p14="http://schemas.microsoft.com/office/powerpoint/2010/main" val="265730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FAB59-862D-463A-9402-DC5EFA3AADB6}"/>
              </a:ext>
            </a:extLst>
          </p:cNvPr>
          <p:cNvSpPr>
            <a:spLocks noGrp="1"/>
          </p:cNvSpPr>
          <p:nvPr>
            <p:ph type="title"/>
          </p:nvPr>
        </p:nvSpPr>
        <p:spPr/>
        <p:txBody>
          <a:bodyPr/>
          <a:lstStyle/>
          <a:p>
            <a:r>
              <a:rPr lang="en-US" dirty="0"/>
              <a:t>A disclaimer will appear.  Click the Accept button.</a:t>
            </a:r>
          </a:p>
        </p:txBody>
      </p:sp>
      <p:pic>
        <p:nvPicPr>
          <p:cNvPr id="3" name="Picture 2">
            <a:extLst>
              <a:ext uri="{FF2B5EF4-FFF2-40B4-BE49-F238E27FC236}">
                <a16:creationId xmlns:a16="http://schemas.microsoft.com/office/drawing/2014/main" id="{74BC5B5C-4671-4FC1-8BB7-4D0329310BEA}"/>
              </a:ext>
            </a:extLst>
          </p:cNvPr>
          <p:cNvPicPr>
            <a:picLocks noChangeAspect="1"/>
          </p:cNvPicPr>
          <p:nvPr/>
        </p:nvPicPr>
        <p:blipFill>
          <a:blip r:embed="rId2"/>
          <a:stretch>
            <a:fillRect/>
          </a:stretch>
        </p:blipFill>
        <p:spPr>
          <a:xfrm>
            <a:off x="1362117" y="2002559"/>
            <a:ext cx="9371428" cy="3990476"/>
          </a:xfrm>
          <a:prstGeom prst="rect">
            <a:avLst/>
          </a:prstGeom>
        </p:spPr>
      </p:pic>
    </p:spTree>
    <p:extLst>
      <p:ext uri="{BB962C8B-B14F-4D97-AF65-F5344CB8AC3E}">
        <p14:creationId xmlns:p14="http://schemas.microsoft.com/office/powerpoint/2010/main" val="3092861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EB765-B77D-414C-A853-F9A10A7E6FBD}"/>
              </a:ext>
            </a:extLst>
          </p:cNvPr>
          <p:cNvSpPr>
            <a:spLocks noGrp="1"/>
          </p:cNvSpPr>
          <p:nvPr>
            <p:ph type="title"/>
          </p:nvPr>
        </p:nvSpPr>
        <p:spPr>
          <a:xfrm>
            <a:off x="1153419" y="1011197"/>
            <a:ext cx="9603275" cy="1944654"/>
          </a:xfrm>
        </p:spPr>
        <p:txBody>
          <a:bodyPr>
            <a:normAutofit fontScale="90000"/>
          </a:bodyPr>
          <a:lstStyle/>
          <a:p>
            <a:r>
              <a:rPr lang="en-US" b="1" dirty="0"/>
              <a:t>Before you do anything, make sure you have your organization’s name or UEI (Unique Entity Identifier) number that directly correlates with the GATA Portal Account that your login will be tied to.  </a:t>
            </a:r>
            <a:br>
              <a:rPr lang="en-US" dirty="0"/>
            </a:br>
            <a:br>
              <a:rPr lang="en-US" dirty="0"/>
            </a:br>
            <a:br>
              <a:rPr lang="en-US" dirty="0"/>
            </a:br>
            <a:r>
              <a:rPr lang="en-US" dirty="0"/>
              <a:t>If you are UNSURE of the correct UEI, please contact </a:t>
            </a:r>
            <a:r>
              <a:rPr lang="en-US" dirty="0">
                <a:hlinkClick r:id="rId2"/>
              </a:rPr>
              <a:t>DOT.TSgrants@illinois.gov</a:t>
            </a:r>
            <a:r>
              <a:rPr lang="en-US" dirty="0"/>
              <a:t> before proceeding.</a:t>
            </a:r>
            <a:br>
              <a:rPr lang="en-US" dirty="0"/>
            </a:br>
            <a:br>
              <a:rPr lang="en-US" dirty="0"/>
            </a:br>
            <a:r>
              <a:rPr lang="en-US" dirty="0"/>
              <a:t>You will be provided with the correct UEI number.</a:t>
            </a:r>
          </a:p>
        </p:txBody>
      </p:sp>
    </p:spTree>
    <p:extLst>
      <p:ext uri="{BB962C8B-B14F-4D97-AF65-F5344CB8AC3E}">
        <p14:creationId xmlns:p14="http://schemas.microsoft.com/office/powerpoint/2010/main" val="3312022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F9123-356A-4E5B-BE15-C0B2C8CA4DA5}"/>
              </a:ext>
            </a:extLst>
          </p:cNvPr>
          <p:cNvSpPr>
            <a:spLocks noGrp="1"/>
          </p:cNvSpPr>
          <p:nvPr>
            <p:ph type="title"/>
          </p:nvPr>
        </p:nvSpPr>
        <p:spPr>
          <a:xfrm>
            <a:off x="1294362" y="1991801"/>
            <a:ext cx="9603275" cy="2874397"/>
          </a:xfrm>
        </p:spPr>
        <p:txBody>
          <a:bodyPr>
            <a:noAutofit/>
          </a:bodyPr>
          <a:lstStyle/>
          <a:p>
            <a:pPr>
              <a:lnSpc>
                <a:spcPct val="150000"/>
              </a:lnSpc>
            </a:pPr>
            <a:r>
              <a:rPr lang="en-US" dirty="0"/>
              <a:t>Enter the UEI associated with the GATA Grantee Portal account with which your login will be associated and then click Submit.</a:t>
            </a:r>
          </a:p>
        </p:txBody>
      </p:sp>
    </p:spTree>
    <p:extLst>
      <p:ext uri="{BB962C8B-B14F-4D97-AF65-F5344CB8AC3E}">
        <p14:creationId xmlns:p14="http://schemas.microsoft.com/office/powerpoint/2010/main" val="54679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0165-03F2-4B35-A0A0-CCC20D30AE97}"/>
              </a:ext>
            </a:extLst>
          </p:cNvPr>
          <p:cNvSpPr>
            <a:spLocks noGrp="1"/>
          </p:cNvSpPr>
          <p:nvPr>
            <p:ph type="title"/>
          </p:nvPr>
        </p:nvSpPr>
        <p:spPr>
          <a:xfrm>
            <a:off x="1129167" y="1233377"/>
            <a:ext cx="9673512" cy="3678865"/>
          </a:xfrm>
        </p:spPr>
        <p:txBody>
          <a:bodyPr>
            <a:normAutofit fontScale="90000"/>
          </a:bodyPr>
          <a:lstStyle/>
          <a:p>
            <a:pPr>
              <a:lnSpc>
                <a:spcPct val="150000"/>
              </a:lnSpc>
            </a:pPr>
            <a:r>
              <a:rPr lang="en-US" dirty="0"/>
              <a:t>You should have already obtained your UEI number by now.  However, if you are unsure of your UEI number, you may email </a:t>
            </a:r>
            <a:r>
              <a:rPr lang="en-US" dirty="0">
                <a:hlinkClick r:id="rId2"/>
              </a:rPr>
              <a:t>DOT.TSgrants@illinois.gov</a:t>
            </a:r>
            <a:r>
              <a:rPr lang="en-US" dirty="0"/>
              <a:t> to make sure you have the correct UEI number to enter.</a:t>
            </a:r>
          </a:p>
        </p:txBody>
      </p:sp>
    </p:spTree>
    <p:extLst>
      <p:ext uri="{BB962C8B-B14F-4D97-AF65-F5344CB8AC3E}">
        <p14:creationId xmlns:p14="http://schemas.microsoft.com/office/powerpoint/2010/main" val="62046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29F8-ECD9-4FEA-B954-6BCCBF836D75}"/>
              </a:ext>
            </a:extLst>
          </p:cNvPr>
          <p:cNvSpPr>
            <a:spLocks noGrp="1"/>
          </p:cNvSpPr>
          <p:nvPr>
            <p:ph type="title"/>
          </p:nvPr>
        </p:nvSpPr>
        <p:spPr>
          <a:xfrm>
            <a:off x="1294362" y="2191162"/>
            <a:ext cx="9603275" cy="2475676"/>
          </a:xfrm>
        </p:spPr>
        <p:txBody>
          <a:bodyPr>
            <a:noAutofit/>
          </a:bodyPr>
          <a:lstStyle/>
          <a:p>
            <a:pPr>
              <a:lnSpc>
                <a:spcPct val="150000"/>
              </a:lnSpc>
            </a:pPr>
            <a:r>
              <a:rPr lang="en-US" dirty="0"/>
              <a:t>When the Disclaimer pops up at the bottom, verify the agency organization information and then click the YES button.</a:t>
            </a:r>
          </a:p>
        </p:txBody>
      </p:sp>
    </p:spTree>
    <p:extLst>
      <p:ext uri="{BB962C8B-B14F-4D97-AF65-F5344CB8AC3E}">
        <p14:creationId xmlns:p14="http://schemas.microsoft.com/office/powerpoint/2010/main" val="3426253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B1DB-0826-4E13-932C-3FE2F84AE67A}"/>
              </a:ext>
            </a:extLst>
          </p:cNvPr>
          <p:cNvSpPr>
            <a:spLocks noGrp="1"/>
          </p:cNvSpPr>
          <p:nvPr>
            <p:ph type="title"/>
          </p:nvPr>
        </p:nvSpPr>
        <p:spPr/>
        <p:txBody>
          <a:bodyPr>
            <a:noAutofit/>
          </a:bodyPr>
          <a:lstStyle/>
          <a:p>
            <a:r>
              <a:rPr lang="en-US" dirty="0"/>
              <a:t>Now that you have entered the UEI number, verified the agency organization, etc., the list of the agency employees who have access to the GATA Grantee Portal account will be listed on this page.</a:t>
            </a: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2C1276DC-8678-49C1-919E-AF015016C55E}"/>
              </a:ext>
            </a:extLst>
          </p:cNvPr>
          <p:cNvPicPr>
            <a:picLocks noChangeAspect="1"/>
          </p:cNvPicPr>
          <p:nvPr/>
        </p:nvPicPr>
        <p:blipFill>
          <a:blip r:embed="rId2"/>
          <a:stretch>
            <a:fillRect/>
          </a:stretch>
        </p:blipFill>
        <p:spPr>
          <a:xfrm>
            <a:off x="3894626" y="2788169"/>
            <a:ext cx="6838919" cy="3607654"/>
          </a:xfrm>
          <a:prstGeom prst="rect">
            <a:avLst/>
          </a:prstGeom>
        </p:spPr>
      </p:pic>
    </p:spTree>
    <p:extLst>
      <p:ext uri="{BB962C8B-B14F-4D97-AF65-F5344CB8AC3E}">
        <p14:creationId xmlns:p14="http://schemas.microsoft.com/office/powerpoint/2010/main" val="2375726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3589E-D48E-4D14-A9C5-DF298B471D8D}"/>
              </a:ext>
            </a:extLst>
          </p:cNvPr>
          <p:cNvSpPr>
            <a:spLocks noGrp="1"/>
          </p:cNvSpPr>
          <p:nvPr>
            <p:ph type="title"/>
          </p:nvPr>
        </p:nvSpPr>
        <p:spPr>
          <a:xfrm>
            <a:off x="1226269" y="2336033"/>
            <a:ext cx="9739462" cy="2185934"/>
          </a:xfrm>
        </p:spPr>
        <p:txBody>
          <a:bodyPr>
            <a:normAutofit fontScale="90000"/>
          </a:bodyPr>
          <a:lstStyle/>
          <a:p>
            <a:pPr>
              <a:lnSpc>
                <a:spcPct val="150000"/>
              </a:lnSpc>
            </a:pPr>
            <a:r>
              <a:rPr lang="en-US" dirty="0"/>
              <a:t>Do NOT click any buttons on this page until someone in your agency has approved your access.</a:t>
            </a:r>
          </a:p>
        </p:txBody>
      </p:sp>
      <p:sp>
        <p:nvSpPr>
          <p:cNvPr id="4" name="TextBox 3">
            <a:extLst>
              <a:ext uri="{FF2B5EF4-FFF2-40B4-BE49-F238E27FC236}">
                <a16:creationId xmlns:a16="http://schemas.microsoft.com/office/drawing/2014/main" id="{14A76CF9-139B-B851-7B3D-B7A24D106464}"/>
              </a:ext>
            </a:extLst>
          </p:cNvPr>
          <p:cNvSpPr txBox="1"/>
          <p:nvPr/>
        </p:nvSpPr>
        <p:spPr>
          <a:xfrm>
            <a:off x="3039140" y="1292597"/>
            <a:ext cx="6113720" cy="707886"/>
          </a:xfrm>
          <a:prstGeom prst="rect">
            <a:avLst/>
          </a:prstGeom>
          <a:noFill/>
        </p:spPr>
        <p:txBody>
          <a:bodyPr wrap="square">
            <a:spAutoFit/>
          </a:bodyPr>
          <a:lstStyle/>
          <a:p>
            <a:pPr algn="ctr"/>
            <a:r>
              <a:rPr lang="en-US" sz="4000" dirty="0"/>
              <a:t>IMPORTANT!</a:t>
            </a:r>
          </a:p>
        </p:txBody>
      </p:sp>
    </p:spTree>
    <p:extLst>
      <p:ext uri="{BB962C8B-B14F-4D97-AF65-F5344CB8AC3E}">
        <p14:creationId xmlns:p14="http://schemas.microsoft.com/office/powerpoint/2010/main" val="3202071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B3F5F-E47B-4A15-99AF-7597515F44AF}"/>
              </a:ext>
            </a:extLst>
          </p:cNvPr>
          <p:cNvSpPr>
            <a:spLocks noGrp="1"/>
          </p:cNvSpPr>
          <p:nvPr>
            <p:ph type="title"/>
          </p:nvPr>
        </p:nvSpPr>
        <p:spPr/>
        <p:txBody>
          <a:bodyPr/>
          <a:lstStyle/>
          <a:p>
            <a:r>
              <a:rPr lang="en-US" dirty="0"/>
              <a:t>Send the email and sit tight.</a:t>
            </a:r>
          </a:p>
        </p:txBody>
      </p:sp>
      <p:pic>
        <p:nvPicPr>
          <p:cNvPr id="3" name="Picture 2">
            <a:extLst>
              <a:ext uri="{FF2B5EF4-FFF2-40B4-BE49-F238E27FC236}">
                <a16:creationId xmlns:a16="http://schemas.microsoft.com/office/drawing/2014/main" id="{3F8DCBE5-B949-42A5-8130-46DE86FED99E}"/>
              </a:ext>
            </a:extLst>
          </p:cNvPr>
          <p:cNvPicPr>
            <a:picLocks noChangeAspect="1"/>
          </p:cNvPicPr>
          <p:nvPr/>
        </p:nvPicPr>
        <p:blipFill>
          <a:blip r:embed="rId2"/>
          <a:stretch>
            <a:fillRect/>
          </a:stretch>
        </p:blipFill>
        <p:spPr>
          <a:xfrm>
            <a:off x="1479526" y="1798800"/>
            <a:ext cx="8904762" cy="4209524"/>
          </a:xfrm>
          <a:prstGeom prst="rect">
            <a:avLst/>
          </a:prstGeom>
        </p:spPr>
      </p:pic>
    </p:spTree>
    <p:extLst>
      <p:ext uri="{BB962C8B-B14F-4D97-AF65-F5344CB8AC3E}">
        <p14:creationId xmlns:p14="http://schemas.microsoft.com/office/powerpoint/2010/main" val="8407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9AA04-F50C-4A16-8A0B-4672ED6D8911}"/>
              </a:ext>
            </a:extLst>
          </p:cNvPr>
          <p:cNvSpPr>
            <a:spLocks noGrp="1"/>
          </p:cNvSpPr>
          <p:nvPr>
            <p:ph type="title"/>
          </p:nvPr>
        </p:nvSpPr>
        <p:spPr>
          <a:xfrm>
            <a:off x="1272568" y="1896582"/>
            <a:ext cx="9646863" cy="3064835"/>
          </a:xfrm>
        </p:spPr>
        <p:txBody>
          <a:bodyPr>
            <a:normAutofit/>
          </a:bodyPr>
          <a:lstStyle/>
          <a:p>
            <a:pPr>
              <a:lnSpc>
                <a:spcPct val="150000"/>
              </a:lnSpc>
            </a:pPr>
            <a:r>
              <a:rPr lang="en-US" sz="3200" dirty="0"/>
              <a:t>Now you just need to wait until someone in the GATA Grantee Portal approves your access.  </a:t>
            </a:r>
            <a:br>
              <a:rPr lang="en-US" sz="3200" dirty="0"/>
            </a:br>
            <a:r>
              <a:rPr lang="en-US" sz="3200" dirty="0"/>
              <a:t>They should respond to your email to let you know it was approved.</a:t>
            </a:r>
          </a:p>
        </p:txBody>
      </p:sp>
    </p:spTree>
    <p:extLst>
      <p:ext uri="{BB962C8B-B14F-4D97-AF65-F5344CB8AC3E}">
        <p14:creationId xmlns:p14="http://schemas.microsoft.com/office/powerpoint/2010/main" val="2675366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2FC0E-B2EC-4283-8966-8AA9E60CE0D4}"/>
              </a:ext>
            </a:extLst>
          </p:cNvPr>
          <p:cNvSpPr>
            <a:spLocks noGrp="1"/>
          </p:cNvSpPr>
          <p:nvPr>
            <p:ph type="title"/>
          </p:nvPr>
        </p:nvSpPr>
        <p:spPr>
          <a:xfrm>
            <a:off x="1294362" y="1038385"/>
            <a:ext cx="9603275" cy="3661206"/>
          </a:xfrm>
        </p:spPr>
        <p:txBody>
          <a:bodyPr>
            <a:noAutofit/>
          </a:bodyPr>
          <a:lstStyle/>
          <a:p>
            <a:pPr>
              <a:lnSpc>
                <a:spcPct val="150000"/>
              </a:lnSpc>
            </a:pPr>
            <a:r>
              <a:rPr lang="en-US" dirty="0"/>
              <a:t>To apply for grants, you </a:t>
            </a:r>
            <a:r>
              <a:rPr lang="en-US" u="sng" dirty="0"/>
              <a:t>only</a:t>
            </a:r>
            <a:r>
              <a:rPr lang="en-US" dirty="0"/>
              <a:t> need access to </a:t>
            </a:r>
            <a:r>
              <a:rPr lang="en-US" dirty="0" err="1"/>
              <a:t>Amplifund</a:t>
            </a:r>
            <a:r>
              <a:rPr lang="en-US" dirty="0"/>
              <a:t>, not the GATA Grantee Portal.  They will determine whether you need access to the Portal, </a:t>
            </a:r>
            <a:r>
              <a:rPr lang="en-US" dirty="0" err="1"/>
              <a:t>Amplifund</a:t>
            </a:r>
            <a:r>
              <a:rPr lang="en-US" dirty="0"/>
              <a:t>, or both.</a:t>
            </a:r>
            <a:br>
              <a:rPr lang="en-US" dirty="0"/>
            </a:br>
            <a:br>
              <a:rPr lang="en-US" dirty="0"/>
            </a:br>
            <a:endParaRPr lang="en-US" dirty="0"/>
          </a:p>
        </p:txBody>
      </p:sp>
      <p:pic>
        <p:nvPicPr>
          <p:cNvPr id="3" name="Picture 2">
            <a:extLst>
              <a:ext uri="{FF2B5EF4-FFF2-40B4-BE49-F238E27FC236}">
                <a16:creationId xmlns:a16="http://schemas.microsoft.com/office/drawing/2014/main" id="{BD093EE3-7022-4AC9-BCD8-D037063982DF}"/>
              </a:ext>
            </a:extLst>
          </p:cNvPr>
          <p:cNvPicPr>
            <a:picLocks noChangeAspect="1"/>
          </p:cNvPicPr>
          <p:nvPr/>
        </p:nvPicPr>
        <p:blipFill>
          <a:blip r:embed="rId2"/>
          <a:stretch>
            <a:fillRect/>
          </a:stretch>
        </p:blipFill>
        <p:spPr>
          <a:xfrm>
            <a:off x="6819014" y="3169507"/>
            <a:ext cx="2085854" cy="3060167"/>
          </a:xfrm>
          <a:prstGeom prst="rect">
            <a:avLst/>
          </a:prstGeom>
        </p:spPr>
      </p:pic>
    </p:spTree>
    <p:extLst>
      <p:ext uri="{BB962C8B-B14F-4D97-AF65-F5344CB8AC3E}">
        <p14:creationId xmlns:p14="http://schemas.microsoft.com/office/powerpoint/2010/main" val="3726172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93E48-6D54-430D-97D3-01F9DFBA6CC6}"/>
              </a:ext>
            </a:extLst>
          </p:cNvPr>
          <p:cNvSpPr>
            <a:spLocks noGrp="1"/>
          </p:cNvSpPr>
          <p:nvPr>
            <p:ph type="title"/>
          </p:nvPr>
        </p:nvSpPr>
        <p:spPr>
          <a:xfrm>
            <a:off x="1129166" y="2697864"/>
            <a:ext cx="8610258" cy="2050065"/>
          </a:xfrm>
        </p:spPr>
        <p:txBody>
          <a:bodyPr>
            <a:normAutofit/>
          </a:bodyPr>
          <a:lstStyle/>
          <a:p>
            <a:r>
              <a:rPr lang="en-US" sz="6600" dirty="0"/>
              <a:t>So how do I access </a:t>
            </a:r>
            <a:r>
              <a:rPr lang="en-US" sz="6600" dirty="0" err="1"/>
              <a:t>Amplifund</a:t>
            </a:r>
            <a:r>
              <a:rPr lang="en-US" sz="6600" dirty="0"/>
              <a:t>?</a:t>
            </a:r>
          </a:p>
        </p:txBody>
      </p:sp>
      <p:sp>
        <p:nvSpPr>
          <p:cNvPr id="4" name="TextBox 3">
            <a:extLst>
              <a:ext uri="{FF2B5EF4-FFF2-40B4-BE49-F238E27FC236}">
                <a16:creationId xmlns:a16="http://schemas.microsoft.com/office/drawing/2014/main" id="{9D000D3A-57C6-BDDC-E7A5-7B550AD59199}"/>
              </a:ext>
            </a:extLst>
          </p:cNvPr>
          <p:cNvSpPr txBox="1"/>
          <p:nvPr/>
        </p:nvSpPr>
        <p:spPr>
          <a:xfrm>
            <a:off x="1129166" y="1589868"/>
            <a:ext cx="6113720" cy="1107996"/>
          </a:xfrm>
          <a:prstGeom prst="rect">
            <a:avLst/>
          </a:prstGeom>
          <a:noFill/>
        </p:spPr>
        <p:txBody>
          <a:bodyPr wrap="square">
            <a:spAutoFit/>
          </a:bodyPr>
          <a:lstStyle/>
          <a:p>
            <a:r>
              <a:rPr lang="en-US" sz="6600" dirty="0"/>
              <a:t>Great! </a:t>
            </a:r>
          </a:p>
        </p:txBody>
      </p:sp>
    </p:spTree>
    <p:extLst>
      <p:ext uri="{BB962C8B-B14F-4D97-AF65-F5344CB8AC3E}">
        <p14:creationId xmlns:p14="http://schemas.microsoft.com/office/powerpoint/2010/main" val="362824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900C1-3B61-4342-92D8-71E7272BE503}"/>
              </a:ext>
            </a:extLst>
          </p:cNvPr>
          <p:cNvSpPr>
            <a:spLocks noGrp="1"/>
          </p:cNvSpPr>
          <p:nvPr>
            <p:ph type="title"/>
          </p:nvPr>
        </p:nvSpPr>
        <p:spPr>
          <a:xfrm>
            <a:off x="1130270" y="953324"/>
            <a:ext cx="9603275" cy="1853671"/>
          </a:xfrm>
        </p:spPr>
        <p:txBody>
          <a:bodyPr>
            <a:normAutofit/>
          </a:bodyPr>
          <a:lstStyle/>
          <a:p>
            <a:pPr>
              <a:lnSpc>
                <a:spcPct val="150000"/>
              </a:lnSpc>
            </a:pPr>
            <a:r>
              <a:rPr lang="en-US" dirty="0"/>
              <a:t>Well first you need to go back to grants.Illinois.gov/portal/</a:t>
            </a:r>
          </a:p>
        </p:txBody>
      </p:sp>
      <p:sp>
        <p:nvSpPr>
          <p:cNvPr id="3" name="Rectangle 2">
            <a:extLst>
              <a:ext uri="{FF2B5EF4-FFF2-40B4-BE49-F238E27FC236}">
                <a16:creationId xmlns:a16="http://schemas.microsoft.com/office/drawing/2014/main" id="{3A5B463D-5D5A-4337-8875-A1DCEE075A0B}"/>
              </a:ext>
            </a:extLst>
          </p:cNvPr>
          <p:cNvSpPr/>
          <p:nvPr/>
        </p:nvSpPr>
        <p:spPr>
          <a:xfrm>
            <a:off x="1602975" y="3044279"/>
            <a:ext cx="8657863" cy="769441"/>
          </a:xfrm>
          <a:prstGeom prst="rect">
            <a:avLst/>
          </a:prstGeom>
        </p:spPr>
        <p:txBody>
          <a:bodyPr wrap="square">
            <a:spAutoFit/>
          </a:bodyPr>
          <a:lstStyle/>
          <a:p>
            <a:r>
              <a:rPr lang="en-US" sz="4400" dirty="0">
                <a:hlinkClick r:id="rId2"/>
              </a:rPr>
              <a:t>http://grants.illinois.gov/portal/</a:t>
            </a:r>
            <a:endParaRPr lang="en-US" sz="4400" dirty="0"/>
          </a:p>
        </p:txBody>
      </p:sp>
    </p:spTree>
    <p:extLst>
      <p:ext uri="{BB962C8B-B14F-4D97-AF65-F5344CB8AC3E}">
        <p14:creationId xmlns:p14="http://schemas.microsoft.com/office/powerpoint/2010/main" val="2451340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D7B2-A621-4155-A494-2FD39DC872E1}"/>
              </a:ext>
            </a:extLst>
          </p:cNvPr>
          <p:cNvSpPr>
            <a:spLocks noGrp="1"/>
          </p:cNvSpPr>
          <p:nvPr>
            <p:ph type="title"/>
          </p:nvPr>
        </p:nvSpPr>
        <p:spPr>
          <a:xfrm>
            <a:off x="1130270" y="953324"/>
            <a:ext cx="9603275" cy="2090955"/>
          </a:xfrm>
        </p:spPr>
        <p:txBody>
          <a:bodyPr>
            <a:noAutofit/>
          </a:bodyPr>
          <a:lstStyle/>
          <a:p>
            <a:pPr>
              <a:lnSpc>
                <a:spcPct val="150000"/>
              </a:lnSpc>
            </a:pPr>
            <a:r>
              <a:rPr lang="en-US" dirty="0"/>
              <a:t>Once you have the UEI, go to the website grants.Illinois.gov/portal/ to begin the login process.</a:t>
            </a:r>
          </a:p>
        </p:txBody>
      </p:sp>
      <p:sp>
        <p:nvSpPr>
          <p:cNvPr id="3" name="Rectangle 2">
            <a:extLst>
              <a:ext uri="{FF2B5EF4-FFF2-40B4-BE49-F238E27FC236}">
                <a16:creationId xmlns:a16="http://schemas.microsoft.com/office/drawing/2014/main" id="{A8043100-9E85-49EB-BFC4-256ACB0CC59B}"/>
              </a:ext>
            </a:extLst>
          </p:cNvPr>
          <p:cNvSpPr/>
          <p:nvPr/>
        </p:nvSpPr>
        <p:spPr>
          <a:xfrm>
            <a:off x="1458455" y="4043739"/>
            <a:ext cx="8657863" cy="769441"/>
          </a:xfrm>
          <a:prstGeom prst="rect">
            <a:avLst/>
          </a:prstGeom>
        </p:spPr>
        <p:txBody>
          <a:bodyPr wrap="square">
            <a:spAutoFit/>
          </a:bodyPr>
          <a:lstStyle/>
          <a:p>
            <a:r>
              <a:rPr lang="en-US" sz="4400" dirty="0">
                <a:hlinkClick r:id="rId2"/>
              </a:rPr>
              <a:t>http://grants.illinois.gov/portal/</a:t>
            </a:r>
            <a:endParaRPr lang="en-US" sz="4400" dirty="0"/>
          </a:p>
        </p:txBody>
      </p:sp>
    </p:spTree>
    <p:extLst>
      <p:ext uri="{BB962C8B-B14F-4D97-AF65-F5344CB8AC3E}">
        <p14:creationId xmlns:p14="http://schemas.microsoft.com/office/powerpoint/2010/main" val="2716470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2F7A9-DF7E-4B2A-BDB6-480C623747ED}"/>
              </a:ext>
            </a:extLst>
          </p:cNvPr>
          <p:cNvSpPr>
            <a:spLocks noGrp="1"/>
          </p:cNvSpPr>
          <p:nvPr>
            <p:ph type="title"/>
          </p:nvPr>
        </p:nvSpPr>
        <p:spPr/>
        <p:txBody>
          <a:bodyPr/>
          <a:lstStyle/>
          <a:p>
            <a:r>
              <a:rPr lang="en-US" dirty="0"/>
              <a:t>Then click on Granted Portal Sign In</a:t>
            </a:r>
          </a:p>
        </p:txBody>
      </p:sp>
      <p:pic>
        <p:nvPicPr>
          <p:cNvPr id="4" name="Picture 3">
            <a:extLst>
              <a:ext uri="{FF2B5EF4-FFF2-40B4-BE49-F238E27FC236}">
                <a16:creationId xmlns:a16="http://schemas.microsoft.com/office/drawing/2014/main" id="{37841204-924E-F936-3BF8-309EA3401FD0}"/>
              </a:ext>
            </a:extLst>
          </p:cNvPr>
          <p:cNvPicPr>
            <a:picLocks noChangeAspect="1"/>
          </p:cNvPicPr>
          <p:nvPr/>
        </p:nvPicPr>
        <p:blipFill>
          <a:blip r:embed="rId2"/>
          <a:stretch>
            <a:fillRect/>
          </a:stretch>
        </p:blipFill>
        <p:spPr>
          <a:xfrm>
            <a:off x="779838" y="1502580"/>
            <a:ext cx="10281892" cy="4402096"/>
          </a:xfrm>
          <a:prstGeom prst="rect">
            <a:avLst/>
          </a:prstGeom>
        </p:spPr>
      </p:pic>
      <p:sp>
        <p:nvSpPr>
          <p:cNvPr id="5" name="Rectangle 4">
            <a:extLst>
              <a:ext uri="{FF2B5EF4-FFF2-40B4-BE49-F238E27FC236}">
                <a16:creationId xmlns:a16="http://schemas.microsoft.com/office/drawing/2014/main" id="{3826EBF1-0F1F-7E70-AA9D-7C6A56EECD49}"/>
              </a:ext>
            </a:extLst>
          </p:cNvPr>
          <p:cNvSpPr/>
          <p:nvPr/>
        </p:nvSpPr>
        <p:spPr>
          <a:xfrm>
            <a:off x="1087740" y="2785730"/>
            <a:ext cx="1807535" cy="87187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54724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A5441-8228-4C2A-9A9D-135F23F47E1A}"/>
              </a:ext>
            </a:extLst>
          </p:cNvPr>
          <p:cNvSpPr>
            <a:spLocks noGrp="1"/>
          </p:cNvSpPr>
          <p:nvPr>
            <p:ph type="title"/>
          </p:nvPr>
        </p:nvSpPr>
        <p:spPr/>
        <p:txBody>
          <a:bodyPr/>
          <a:lstStyle/>
          <a:p>
            <a:r>
              <a:rPr lang="en-US" dirty="0"/>
              <a:t>It will bring you back to this page</a:t>
            </a:r>
          </a:p>
        </p:txBody>
      </p:sp>
      <p:pic>
        <p:nvPicPr>
          <p:cNvPr id="3" name="Picture 2">
            <a:extLst>
              <a:ext uri="{FF2B5EF4-FFF2-40B4-BE49-F238E27FC236}">
                <a16:creationId xmlns:a16="http://schemas.microsoft.com/office/drawing/2014/main" id="{4F159188-667A-44F9-BE8D-2DD09386509B}"/>
              </a:ext>
            </a:extLst>
          </p:cNvPr>
          <p:cNvPicPr>
            <a:picLocks noChangeAspect="1"/>
          </p:cNvPicPr>
          <p:nvPr/>
        </p:nvPicPr>
        <p:blipFill>
          <a:blip r:embed="rId2"/>
          <a:stretch>
            <a:fillRect/>
          </a:stretch>
        </p:blipFill>
        <p:spPr>
          <a:xfrm>
            <a:off x="2095679" y="1759766"/>
            <a:ext cx="8000641" cy="4144910"/>
          </a:xfrm>
          <a:prstGeom prst="rect">
            <a:avLst/>
          </a:prstGeom>
        </p:spPr>
      </p:pic>
    </p:spTree>
    <p:extLst>
      <p:ext uri="{BB962C8B-B14F-4D97-AF65-F5344CB8AC3E}">
        <p14:creationId xmlns:p14="http://schemas.microsoft.com/office/powerpoint/2010/main" val="2899856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10D4-2FD8-4A22-990E-734EFB8F6BAE}"/>
              </a:ext>
            </a:extLst>
          </p:cNvPr>
          <p:cNvSpPr>
            <a:spLocks noGrp="1"/>
          </p:cNvSpPr>
          <p:nvPr>
            <p:ph type="title"/>
          </p:nvPr>
        </p:nvSpPr>
        <p:spPr/>
        <p:txBody>
          <a:bodyPr/>
          <a:lstStyle/>
          <a:p>
            <a:r>
              <a:rPr lang="en-US" dirty="0"/>
              <a:t>Enter your login information and click Sign In</a:t>
            </a:r>
          </a:p>
        </p:txBody>
      </p:sp>
      <p:pic>
        <p:nvPicPr>
          <p:cNvPr id="3" name="Picture 2">
            <a:extLst>
              <a:ext uri="{FF2B5EF4-FFF2-40B4-BE49-F238E27FC236}">
                <a16:creationId xmlns:a16="http://schemas.microsoft.com/office/drawing/2014/main" id="{B0428BC0-5558-4BE3-9D40-773D38C2DE6B}"/>
              </a:ext>
            </a:extLst>
          </p:cNvPr>
          <p:cNvPicPr>
            <a:picLocks noChangeAspect="1"/>
          </p:cNvPicPr>
          <p:nvPr/>
        </p:nvPicPr>
        <p:blipFill>
          <a:blip r:embed="rId2"/>
          <a:stretch>
            <a:fillRect/>
          </a:stretch>
        </p:blipFill>
        <p:spPr>
          <a:xfrm>
            <a:off x="3750682" y="1602732"/>
            <a:ext cx="4362450" cy="4972050"/>
          </a:xfrm>
          <a:prstGeom prst="rect">
            <a:avLst/>
          </a:prstGeom>
        </p:spPr>
      </p:pic>
    </p:spTree>
    <p:extLst>
      <p:ext uri="{BB962C8B-B14F-4D97-AF65-F5344CB8AC3E}">
        <p14:creationId xmlns:p14="http://schemas.microsoft.com/office/powerpoint/2010/main" val="95527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E1AC-7724-4BBC-AE26-23B088BE1B9D}"/>
              </a:ext>
            </a:extLst>
          </p:cNvPr>
          <p:cNvSpPr>
            <a:spLocks noGrp="1"/>
          </p:cNvSpPr>
          <p:nvPr>
            <p:ph type="title"/>
          </p:nvPr>
        </p:nvSpPr>
        <p:spPr/>
        <p:txBody>
          <a:bodyPr/>
          <a:lstStyle/>
          <a:p>
            <a:r>
              <a:rPr lang="en-US" dirty="0"/>
              <a:t>This is what you will see when you login. Click on the Click here button to access </a:t>
            </a:r>
            <a:r>
              <a:rPr lang="en-US" dirty="0" err="1"/>
              <a:t>Amplifund</a:t>
            </a:r>
            <a:r>
              <a:rPr lang="en-US" dirty="0"/>
              <a:t>.</a:t>
            </a:r>
          </a:p>
        </p:txBody>
      </p:sp>
      <p:pic>
        <p:nvPicPr>
          <p:cNvPr id="3" name="Picture 2">
            <a:extLst>
              <a:ext uri="{FF2B5EF4-FFF2-40B4-BE49-F238E27FC236}">
                <a16:creationId xmlns:a16="http://schemas.microsoft.com/office/drawing/2014/main" id="{7EED3951-5FDD-4DDC-B4C3-6B2252C63A15}"/>
              </a:ext>
            </a:extLst>
          </p:cNvPr>
          <p:cNvPicPr>
            <a:picLocks noChangeAspect="1"/>
          </p:cNvPicPr>
          <p:nvPr/>
        </p:nvPicPr>
        <p:blipFill>
          <a:blip r:embed="rId2"/>
          <a:stretch>
            <a:fillRect/>
          </a:stretch>
        </p:blipFill>
        <p:spPr>
          <a:xfrm>
            <a:off x="1910429" y="2233913"/>
            <a:ext cx="8543742" cy="4461438"/>
          </a:xfrm>
          <a:prstGeom prst="rect">
            <a:avLst/>
          </a:prstGeom>
        </p:spPr>
      </p:pic>
    </p:spTree>
    <p:extLst>
      <p:ext uri="{BB962C8B-B14F-4D97-AF65-F5344CB8AC3E}">
        <p14:creationId xmlns:p14="http://schemas.microsoft.com/office/powerpoint/2010/main" val="2294282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82FC8-6C4A-4361-9771-F96DED37EA8E}"/>
              </a:ext>
            </a:extLst>
          </p:cNvPr>
          <p:cNvSpPr>
            <a:spLocks noGrp="1"/>
          </p:cNvSpPr>
          <p:nvPr>
            <p:ph type="title"/>
          </p:nvPr>
        </p:nvSpPr>
        <p:spPr/>
        <p:txBody>
          <a:bodyPr/>
          <a:lstStyle/>
          <a:p>
            <a:r>
              <a:rPr lang="en-US" dirty="0"/>
              <a:t>This is what you will see appear</a:t>
            </a:r>
          </a:p>
        </p:txBody>
      </p:sp>
      <p:pic>
        <p:nvPicPr>
          <p:cNvPr id="3" name="Picture 2">
            <a:extLst>
              <a:ext uri="{FF2B5EF4-FFF2-40B4-BE49-F238E27FC236}">
                <a16:creationId xmlns:a16="http://schemas.microsoft.com/office/drawing/2014/main" id="{07DB02A2-1F91-46E1-B9B0-D2C0CB88D608}"/>
              </a:ext>
            </a:extLst>
          </p:cNvPr>
          <p:cNvPicPr>
            <a:picLocks noChangeAspect="1"/>
          </p:cNvPicPr>
          <p:nvPr/>
        </p:nvPicPr>
        <p:blipFill>
          <a:blip r:embed="rId2"/>
          <a:stretch>
            <a:fillRect/>
          </a:stretch>
        </p:blipFill>
        <p:spPr>
          <a:xfrm>
            <a:off x="470513" y="1815528"/>
            <a:ext cx="11061730" cy="3748895"/>
          </a:xfrm>
          <a:prstGeom prst="rect">
            <a:avLst/>
          </a:prstGeom>
        </p:spPr>
      </p:pic>
    </p:spTree>
    <p:extLst>
      <p:ext uri="{BB962C8B-B14F-4D97-AF65-F5344CB8AC3E}">
        <p14:creationId xmlns:p14="http://schemas.microsoft.com/office/powerpoint/2010/main" val="2005092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7138E-10E5-4D43-98C8-E243354F1722}"/>
              </a:ext>
            </a:extLst>
          </p:cNvPr>
          <p:cNvSpPr>
            <a:spLocks noGrp="1"/>
          </p:cNvSpPr>
          <p:nvPr>
            <p:ph type="title"/>
          </p:nvPr>
        </p:nvSpPr>
        <p:spPr/>
        <p:txBody>
          <a:bodyPr/>
          <a:lstStyle/>
          <a:p>
            <a:r>
              <a:rPr lang="en-US" dirty="0"/>
              <a:t>Select the Public Account option</a:t>
            </a:r>
          </a:p>
        </p:txBody>
      </p:sp>
      <p:pic>
        <p:nvPicPr>
          <p:cNvPr id="3" name="Picture 2">
            <a:extLst>
              <a:ext uri="{FF2B5EF4-FFF2-40B4-BE49-F238E27FC236}">
                <a16:creationId xmlns:a16="http://schemas.microsoft.com/office/drawing/2014/main" id="{C26ADE09-42B2-480E-8BA5-7618F7ED62A7}"/>
              </a:ext>
            </a:extLst>
          </p:cNvPr>
          <p:cNvPicPr>
            <a:picLocks noChangeAspect="1"/>
          </p:cNvPicPr>
          <p:nvPr/>
        </p:nvPicPr>
        <p:blipFill>
          <a:blip r:embed="rId2"/>
          <a:stretch>
            <a:fillRect/>
          </a:stretch>
        </p:blipFill>
        <p:spPr>
          <a:xfrm>
            <a:off x="3755444" y="1744159"/>
            <a:ext cx="4352925" cy="4857750"/>
          </a:xfrm>
          <a:prstGeom prst="rect">
            <a:avLst/>
          </a:prstGeom>
        </p:spPr>
      </p:pic>
    </p:spTree>
    <p:extLst>
      <p:ext uri="{BB962C8B-B14F-4D97-AF65-F5344CB8AC3E}">
        <p14:creationId xmlns:p14="http://schemas.microsoft.com/office/powerpoint/2010/main" val="1408736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454C-1A7B-4F3B-9AB0-C3A0AA096C75}"/>
              </a:ext>
            </a:extLst>
          </p:cNvPr>
          <p:cNvSpPr>
            <a:spLocks noGrp="1"/>
          </p:cNvSpPr>
          <p:nvPr>
            <p:ph type="title"/>
          </p:nvPr>
        </p:nvSpPr>
        <p:spPr/>
        <p:txBody>
          <a:bodyPr/>
          <a:lstStyle/>
          <a:p>
            <a:r>
              <a:rPr lang="en-US" dirty="0"/>
              <a:t>Enter your login information again and click Sign In</a:t>
            </a:r>
          </a:p>
        </p:txBody>
      </p:sp>
      <p:pic>
        <p:nvPicPr>
          <p:cNvPr id="3" name="Picture 2">
            <a:extLst>
              <a:ext uri="{FF2B5EF4-FFF2-40B4-BE49-F238E27FC236}">
                <a16:creationId xmlns:a16="http://schemas.microsoft.com/office/drawing/2014/main" id="{8AF2F08C-1FC1-40EC-89E5-39E54942824E}"/>
              </a:ext>
            </a:extLst>
          </p:cNvPr>
          <p:cNvPicPr>
            <a:picLocks noChangeAspect="1"/>
          </p:cNvPicPr>
          <p:nvPr/>
        </p:nvPicPr>
        <p:blipFill>
          <a:blip r:embed="rId2"/>
          <a:stretch>
            <a:fillRect/>
          </a:stretch>
        </p:blipFill>
        <p:spPr>
          <a:xfrm>
            <a:off x="3750682" y="1602732"/>
            <a:ext cx="4362450" cy="4972050"/>
          </a:xfrm>
          <a:prstGeom prst="rect">
            <a:avLst/>
          </a:prstGeom>
        </p:spPr>
      </p:pic>
    </p:spTree>
    <p:extLst>
      <p:ext uri="{BB962C8B-B14F-4D97-AF65-F5344CB8AC3E}">
        <p14:creationId xmlns:p14="http://schemas.microsoft.com/office/powerpoint/2010/main" val="2276373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852A-9C25-4403-B934-BD5069D77E39}"/>
              </a:ext>
            </a:extLst>
          </p:cNvPr>
          <p:cNvSpPr>
            <a:spLocks noGrp="1"/>
          </p:cNvSpPr>
          <p:nvPr>
            <p:ph type="title"/>
          </p:nvPr>
        </p:nvSpPr>
        <p:spPr/>
        <p:txBody>
          <a:bodyPr/>
          <a:lstStyle/>
          <a:p>
            <a:r>
              <a:rPr lang="en-US" dirty="0"/>
              <a:t>An Agreement will appear.  Read through it.</a:t>
            </a:r>
          </a:p>
        </p:txBody>
      </p:sp>
      <p:pic>
        <p:nvPicPr>
          <p:cNvPr id="3" name="Picture 2">
            <a:extLst>
              <a:ext uri="{FF2B5EF4-FFF2-40B4-BE49-F238E27FC236}">
                <a16:creationId xmlns:a16="http://schemas.microsoft.com/office/drawing/2014/main" id="{E98993B7-C0A4-4591-97DE-B78FDDF30A84}"/>
              </a:ext>
            </a:extLst>
          </p:cNvPr>
          <p:cNvPicPr>
            <a:picLocks noChangeAspect="1"/>
          </p:cNvPicPr>
          <p:nvPr/>
        </p:nvPicPr>
        <p:blipFill>
          <a:blip r:embed="rId2"/>
          <a:stretch>
            <a:fillRect/>
          </a:stretch>
        </p:blipFill>
        <p:spPr>
          <a:xfrm>
            <a:off x="1130270" y="1736341"/>
            <a:ext cx="9546048" cy="3946864"/>
          </a:xfrm>
          <a:prstGeom prst="rect">
            <a:avLst/>
          </a:prstGeom>
        </p:spPr>
      </p:pic>
    </p:spTree>
    <p:extLst>
      <p:ext uri="{BB962C8B-B14F-4D97-AF65-F5344CB8AC3E}">
        <p14:creationId xmlns:p14="http://schemas.microsoft.com/office/powerpoint/2010/main" val="4222401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DC835-145F-4802-B3C0-72051838B690}"/>
              </a:ext>
            </a:extLst>
          </p:cNvPr>
          <p:cNvSpPr>
            <a:spLocks noGrp="1"/>
          </p:cNvSpPr>
          <p:nvPr>
            <p:ph type="title"/>
          </p:nvPr>
        </p:nvSpPr>
        <p:spPr>
          <a:xfrm>
            <a:off x="833378" y="953324"/>
            <a:ext cx="10706582" cy="1049235"/>
          </a:xfrm>
        </p:spPr>
        <p:txBody>
          <a:bodyPr/>
          <a:lstStyle/>
          <a:p>
            <a:r>
              <a:rPr lang="en-US" dirty="0"/>
              <a:t>At the end of the Agreement, click on the I Accept button</a:t>
            </a:r>
          </a:p>
        </p:txBody>
      </p:sp>
      <p:pic>
        <p:nvPicPr>
          <p:cNvPr id="3" name="Picture 2">
            <a:extLst>
              <a:ext uri="{FF2B5EF4-FFF2-40B4-BE49-F238E27FC236}">
                <a16:creationId xmlns:a16="http://schemas.microsoft.com/office/drawing/2014/main" id="{B509A0F5-01FB-4120-90AC-7A3FA4FD1023}"/>
              </a:ext>
            </a:extLst>
          </p:cNvPr>
          <p:cNvPicPr>
            <a:picLocks noChangeAspect="1"/>
          </p:cNvPicPr>
          <p:nvPr/>
        </p:nvPicPr>
        <p:blipFill>
          <a:blip r:embed="rId2"/>
          <a:stretch>
            <a:fillRect/>
          </a:stretch>
        </p:blipFill>
        <p:spPr>
          <a:xfrm>
            <a:off x="541071" y="2083582"/>
            <a:ext cx="11109857" cy="3199094"/>
          </a:xfrm>
          <a:prstGeom prst="rect">
            <a:avLst/>
          </a:prstGeom>
        </p:spPr>
      </p:pic>
    </p:spTree>
    <p:extLst>
      <p:ext uri="{BB962C8B-B14F-4D97-AF65-F5344CB8AC3E}">
        <p14:creationId xmlns:p14="http://schemas.microsoft.com/office/powerpoint/2010/main" val="1479547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41FF-B812-4328-8AFF-F83C50843A2F}"/>
              </a:ext>
            </a:extLst>
          </p:cNvPr>
          <p:cNvSpPr>
            <a:spLocks noGrp="1"/>
          </p:cNvSpPr>
          <p:nvPr>
            <p:ph type="title"/>
          </p:nvPr>
        </p:nvSpPr>
        <p:spPr/>
        <p:txBody>
          <a:bodyPr/>
          <a:lstStyle/>
          <a:p>
            <a:r>
              <a:rPr lang="en-US" dirty="0"/>
              <a:t>You are now in </a:t>
            </a:r>
            <a:r>
              <a:rPr lang="en-US" dirty="0" err="1"/>
              <a:t>Amplifund</a:t>
            </a:r>
            <a:r>
              <a:rPr lang="en-US" dirty="0"/>
              <a:t>.</a:t>
            </a:r>
          </a:p>
        </p:txBody>
      </p:sp>
      <p:pic>
        <p:nvPicPr>
          <p:cNvPr id="3" name="Picture 2">
            <a:extLst>
              <a:ext uri="{FF2B5EF4-FFF2-40B4-BE49-F238E27FC236}">
                <a16:creationId xmlns:a16="http://schemas.microsoft.com/office/drawing/2014/main" id="{D80D98DF-BB9B-4D5A-B56B-0C7986919398}"/>
              </a:ext>
            </a:extLst>
          </p:cNvPr>
          <p:cNvPicPr>
            <a:picLocks noChangeAspect="1"/>
          </p:cNvPicPr>
          <p:nvPr/>
        </p:nvPicPr>
        <p:blipFill>
          <a:blip r:embed="rId2"/>
          <a:stretch>
            <a:fillRect/>
          </a:stretch>
        </p:blipFill>
        <p:spPr>
          <a:xfrm>
            <a:off x="834513" y="1909823"/>
            <a:ext cx="10732453" cy="3658791"/>
          </a:xfrm>
          <a:prstGeom prst="rect">
            <a:avLst/>
          </a:prstGeom>
        </p:spPr>
      </p:pic>
    </p:spTree>
    <p:extLst>
      <p:ext uri="{BB962C8B-B14F-4D97-AF65-F5344CB8AC3E}">
        <p14:creationId xmlns:p14="http://schemas.microsoft.com/office/powerpoint/2010/main" val="1714603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12154-7613-4DF1-8F62-089A5F67BEEB}"/>
              </a:ext>
            </a:extLst>
          </p:cNvPr>
          <p:cNvSpPr>
            <a:spLocks noGrp="1"/>
          </p:cNvSpPr>
          <p:nvPr>
            <p:ph type="title"/>
          </p:nvPr>
        </p:nvSpPr>
        <p:spPr/>
        <p:txBody>
          <a:bodyPr/>
          <a:lstStyle/>
          <a:p>
            <a:r>
              <a:rPr lang="en-US" dirty="0"/>
              <a:t>Click on Create Account</a:t>
            </a:r>
          </a:p>
        </p:txBody>
      </p:sp>
      <p:pic>
        <p:nvPicPr>
          <p:cNvPr id="5" name="Picture 4">
            <a:extLst>
              <a:ext uri="{FF2B5EF4-FFF2-40B4-BE49-F238E27FC236}">
                <a16:creationId xmlns:a16="http://schemas.microsoft.com/office/drawing/2014/main" id="{35924337-D755-8AC9-68B0-A272F45E3FF9}"/>
              </a:ext>
            </a:extLst>
          </p:cNvPr>
          <p:cNvPicPr>
            <a:picLocks noChangeAspect="1"/>
          </p:cNvPicPr>
          <p:nvPr/>
        </p:nvPicPr>
        <p:blipFill>
          <a:blip r:embed="rId2"/>
          <a:stretch>
            <a:fillRect/>
          </a:stretch>
        </p:blipFill>
        <p:spPr>
          <a:xfrm>
            <a:off x="779838" y="1502580"/>
            <a:ext cx="10281892" cy="4402096"/>
          </a:xfrm>
          <a:prstGeom prst="rect">
            <a:avLst/>
          </a:prstGeom>
        </p:spPr>
      </p:pic>
      <p:sp>
        <p:nvSpPr>
          <p:cNvPr id="6" name="Rectangle 5">
            <a:extLst>
              <a:ext uri="{FF2B5EF4-FFF2-40B4-BE49-F238E27FC236}">
                <a16:creationId xmlns:a16="http://schemas.microsoft.com/office/drawing/2014/main" id="{7246C7F0-1F34-3D4B-C398-84C239DED521}"/>
              </a:ext>
            </a:extLst>
          </p:cNvPr>
          <p:cNvSpPr/>
          <p:nvPr/>
        </p:nvSpPr>
        <p:spPr>
          <a:xfrm>
            <a:off x="4486940" y="2785730"/>
            <a:ext cx="1807535" cy="871870"/>
          </a:xfrm>
          <a:prstGeom prst="rect">
            <a:avLst/>
          </a:prstGeom>
          <a:noFill/>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476969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C5C8-59A3-434D-8C58-FF78282DEA98}"/>
              </a:ext>
            </a:extLst>
          </p:cNvPr>
          <p:cNvSpPr>
            <a:spLocks noGrp="1"/>
          </p:cNvSpPr>
          <p:nvPr>
            <p:ph type="title"/>
          </p:nvPr>
        </p:nvSpPr>
        <p:spPr>
          <a:xfrm>
            <a:off x="858455" y="1348553"/>
            <a:ext cx="10475089" cy="3596081"/>
          </a:xfrm>
        </p:spPr>
        <p:txBody>
          <a:bodyPr>
            <a:noAutofit/>
          </a:bodyPr>
          <a:lstStyle/>
          <a:p>
            <a:r>
              <a:rPr lang="en-US" sz="6600" dirty="0"/>
              <a:t>Great! I’m in </a:t>
            </a:r>
            <a:r>
              <a:rPr lang="en-US" sz="6600" dirty="0" err="1"/>
              <a:t>Amplifund</a:t>
            </a:r>
            <a:r>
              <a:rPr lang="en-US" sz="6600" dirty="0"/>
              <a:t>!</a:t>
            </a:r>
            <a:br>
              <a:rPr lang="en-US" sz="6600" dirty="0"/>
            </a:br>
            <a:br>
              <a:rPr lang="en-US" sz="6600" dirty="0"/>
            </a:br>
            <a:r>
              <a:rPr lang="en-US" sz="6600" dirty="0"/>
              <a:t>But how do I actually </a:t>
            </a:r>
            <a:br>
              <a:rPr lang="en-US" sz="6600" dirty="0"/>
            </a:br>
            <a:r>
              <a:rPr lang="en-US" sz="6600" dirty="0"/>
              <a:t>find grant opportunities?</a:t>
            </a:r>
          </a:p>
        </p:txBody>
      </p:sp>
      <p:sp>
        <p:nvSpPr>
          <p:cNvPr id="3" name="Text Placeholder 2">
            <a:extLst>
              <a:ext uri="{FF2B5EF4-FFF2-40B4-BE49-F238E27FC236}">
                <a16:creationId xmlns:a16="http://schemas.microsoft.com/office/drawing/2014/main" id="{B7166FA3-C870-4072-81ED-C0213AACBA0F}"/>
              </a:ext>
            </a:extLst>
          </p:cNvPr>
          <p:cNvSpPr>
            <a:spLocks noGrp="1"/>
          </p:cNvSpPr>
          <p:nvPr>
            <p:ph type="body" idx="1"/>
          </p:nvPr>
        </p:nvSpPr>
        <p:spPr>
          <a:xfrm>
            <a:off x="1663435" y="5329463"/>
            <a:ext cx="10926617" cy="1012929"/>
          </a:xfrm>
        </p:spPr>
        <p:txBody>
          <a:bodyPr/>
          <a:lstStyle/>
          <a:p>
            <a:r>
              <a:rPr lang="en-US" dirty="0"/>
              <a:t>See the Locating Notice of Funding Opportunities (NOFO) in </a:t>
            </a:r>
            <a:r>
              <a:rPr lang="en-US" dirty="0" err="1"/>
              <a:t>Amplifund</a:t>
            </a:r>
            <a:r>
              <a:rPr lang="en-US" dirty="0"/>
              <a:t> for more information.</a:t>
            </a:r>
          </a:p>
        </p:txBody>
      </p:sp>
      <p:sp>
        <p:nvSpPr>
          <p:cNvPr id="4" name="Arrow: Right 3">
            <a:extLst>
              <a:ext uri="{FF2B5EF4-FFF2-40B4-BE49-F238E27FC236}">
                <a16:creationId xmlns:a16="http://schemas.microsoft.com/office/drawing/2014/main" id="{583904FC-1B88-4A8F-AB2F-66A639E72091}"/>
              </a:ext>
            </a:extLst>
          </p:cNvPr>
          <p:cNvSpPr/>
          <p:nvPr/>
        </p:nvSpPr>
        <p:spPr>
          <a:xfrm>
            <a:off x="1247799" y="5451099"/>
            <a:ext cx="415636" cy="38482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7162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51AF-235B-4584-B763-588C1CF6F2B5}"/>
              </a:ext>
            </a:extLst>
          </p:cNvPr>
          <p:cNvSpPr>
            <a:spLocks noGrp="1"/>
          </p:cNvSpPr>
          <p:nvPr>
            <p:ph type="title"/>
          </p:nvPr>
        </p:nvSpPr>
        <p:spPr/>
        <p:txBody>
          <a:bodyPr/>
          <a:lstStyle/>
          <a:p>
            <a:r>
              <a:rPr lang="en-US" dirty="0"/>
              <a:t>Then, click on Create New Account link</a:t>
            </a:r>
          </a:p>
        </p:txBody>
      </p:sp>
      <p:pic>
        <p:nvPicPr>
          <p:cNvPr id="3" name="Picture 2">
            <a:extLst>
              <a:ext uri="{FF2B5EF4-FFF2-40B4-BE49-F238E27FC236}">
                <a16:creationId xmlns:a16="http://schemas.microsoft.com/office/drawing/2014/main" id="{879B55F5-D205-4296-9963-E45618229413}"/>
              </a:ext>
            </a:extLst>
          </p:cNvPr>
          <p:cNvPicPr>
            <a:picLocks noChangeAspect="1"/>
          </p:cNvPicPr>
          <p:nvPr/>
        </p:nvPicPr>
        <p:blipFill>
          <a:blip r:embed="rId2"/>
          <a:stretch>
            <a:fillRect/>
          </a:stretch>
        </p:blipFill>
        <p:spPr>
          <a:xfrm>
            <a:off x="4232846" y="2002559"/>
            <a:ext cx="3980952" cy="3266667"/>
          </a:xfrm>
          <a:prstGeom prst="rect">
            <a:avLst/>
          </a:prstGeom>
        </p:spPr>
      </p:pic>
    </p:spTree>
    <p:extLst>
      <p:ext uri="{BB962C8B-B14F-4D97-AF65-F5344CB8AC3E}">
        <p14:creationId xmlns:p14="http://schemas.microsoft.com/office/powerpoint/2010/main" val="305340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8A31F-396B-4062-8E34-A077A2C3BBE3}"/>
              </a:ext>
            </a:extLst>
          </p:cNvPr>
          <p:cNvSpPr>
            <a:spLocks noGrp="1"/>
          </p:cNvSpPr>
          <p:nvPr>
            <p:ph type="title"/>
          </p:nvPr>
        </p:nvSpPr>
        <p:spPr/>
        <p:txBody>
          <a:bodyPr/>
          <a:lstStyle/>
          <a:p>
            <a:r>
              <a:rPr lang="en-US" dirty="0"/>
              <a:t>Fill out the information for name, email, and username</a:t>
            </a:r>
          </a:p>
        </p:txBody>
      </p:sp>
      <p:pic>
        <p:nvPicPr>
          <p:cNvPr id="5" name="Picture 4">
            <a:extLst>
              <a:ext uri="{FF2B5EF4-FFF2-40B4-BE49-F238E27FC236}">
                <a16:creationId xmlns:a16="http://schemas.microsoft.com/office/drawing/2014/main" id="{E16E764E-0FCD-4F77-B974-404EE10214CD}"/>
              </a:ext>
            </a:extLst>
          </p:cNvPr>
          <p:cNvPicPr>
            <a:picLocks noChangeAspect="1"/>
          </p:cNvPicPr>
          <p:nvPr/>
        </p:nvPicPr>
        <p:blipFill>
          <a:blip r:embed="rId2"/>
          <a:stretch>
            <a:fillRect/>
          </a:stretch>
        </p:blipFill>
        <p:spPr>
          <a:xfrm>
            <a:off x="1800225" y="2002559"/>
            <a:ext cx="8591550" cy="3962400"/>
          </a:xfrm>
          <a:prstGeom prst="rect">
            <a:avLst/>
          </a:prstGeom>
        </p:spPr>
      </p:pic>
      <p:sp>
        <p:nvSpPr>
          <p:cNvPr id="6" name="TextBox 5">
            <a:extLst>
              <a:ext uri="{FF2B5EF4-FFF2-40B4-BE49-F238E27FC236}">
                <a16:creationId xmlns:a16="http://schemas.microsoft.com/office/drawing/2014/main" id="{C042688A-8291-4F91-8047-6EB6AFF32E08}"/>
              </a:ext>
            </a:extLst>
          </p:cNvPr>
          <p:cNvSpPr txBox="1"/>
          <p:nvPr/>
        </p:nvSpPr>
        <p:spPr>
          <a:xfrm>
            <a:off x="4118994" y="6234545"/>
            <a:ext cx="7962170" cy="523220"/>
          </a:xfrm>
          <a:prstGeom prst="rect">
            <a:avLst/>
          </a:prstGeom>
          <a:noFill/>
        </p:spPr>
        <p:txBody>
          <a:bodyPr wrap="square" rtlCol="0">
            <a:spAutoFit/>
          </a:bodyPr>
          <a:lstStyle/>
          <a:p>
            <a:pPr algn="r"/>
            <a:r>
              <a:rPr lang="en-US" sz="2800" dirty="0"/>
              <a:t>See next slide for Password requirements…</a:t>
            </a:r>
          </a:p>
        </p:txBody>
      </p:sp>
    </p:spTree>
    <p:extLst>
      <p:ext uri="{BB962C8B-B14F-4D97-AF65-F5344CB8AC3E}">
        <p14:creationId xmlns:p14="http://schemas.microsoft.com/office/powerpoint/2010/main" val="2381898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35EE-41DA-48CC-A230-6DA2D0CF3462}"/>
              </a:ext>
            </a:extLst>
          </p:cNvPr>
          <p:cNvSpPr>
            <a:spLocks noGrp="1"/>
          </p:cNvSpPr>
          <p:nvPr>
            <p:ph type="title"/>
          </p:nvPr>
        </p:nvSpPr>
        <p:spPr/>
        <p:txBody>
          <a:bodyPr/>
          <a:lstStyle/>
          <a:p>
            <a:r>
              <a:rPr lang="en-US" dirty="0"/>
              <a:t>Use the following rules when selecting a password</a:t>
            </a:r>
          </a:p>
        </p:txBody>
      </p:sp>
      <p:pic>
        <p:nvPicPr>
          <p:cNvPr id="3" name="Picture 2">
            <a:extLst>
              <a:ext uri="{FF2B5EF4-FFF2-40B4-BE49-F238E27FC236}">
                <a16:creationId xmlns:a16="http://schemas.microsoft.com/office/drawing/2014/main" id="{54F0E2EE-4C88-4421-BBF9-2D2059665C8E}"/>
              </a:ext>
            </a:extLst>
          </p:cNvPr>
          <p:cNvPicPr>
            <a:picLocks noChangeAspect="1"/>
          </p:cNvPicPr>
          <p:nvPr/>
        </p:nvPicPr>
        <p:blipFill>
          <a:blip r:embed="rId2"/>
          <a:stretch>
            <a:fillRect/>
          </a:stretch>
        </p:blipFill>
        <p:spPr>
          <a:xfrm>
            <a:off x="3022383" y="2399742"/>
            <a:ext cx="5819048" cy="3609524"/>
          </a:xfrm>
          <a:prstGeom prst="rect">
            <a:avLst/>
          </a:prstGeom>
        </p:spPr>
      </p:pic>
    </p:spTree>
    <p:extLst>
      <p:ext uri="{BB962C8B-B14F-4D97-AF65-F5344CB8AC3E}">
        <p14:creationId xmlns:p14="http://schemas.microsoft.com/office/powerpoint/2010/main" val="3610757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FBD3-3514-45F3-A9AE-59DED9B1E050}"/>
              </a:ext>
            </a:extLst>
          </p:cNvPr>
          <p:cNvSpPr>
            <a:spLocks noGrp="1"/>
          </p:cNvSpPr>
          <p:nvPr>
            <p:ph type="title"/>
          </p:nvPr>
        </p:nvSpPr>
        <p:spPr/>
        <p:txBody>
          <a:bodyPr/>
          <a:lstStyle/>
          <a:p>
            <a:r>
              <a:rPr lang="en-US" dirty="0"/>
              <a:t>Fill out your password twice and then click the Register button</a:t>
            </a:r>
          </a:p>
        </p:txBody>
      </p:sp>
      <p:pic>
        <p:nvPicPr>
          <p:cNvPr id="3" name="Picture 2">
            <a:extLst>
              <a:ext uri="{FF2B5EF4-FFF2-40B4-BE49-F238E27FC236}">
                <a16:creationId xmlns:a16="http://schemas.microsoft.com/office/drawing/2014/main" id="{1D6D97CD-BF5E-41AE-AFB4-151C88B14D8F}"/>
              </a:ext>
            </a:extLst>
          </p:cNvPr>
          <p:cNvPicPr>
            <a:picLocks noChangeAspect="1"/>
          </p:cNvPicPr>
          <p:nvPr/>
        </p:nvPicPr>
        <p:blipFill>
          <a:blip r:embed="rId2"/>
          <a:stretch>
            <a:fillRect/>
          </a:stretch>
        </p:blipFill>
        <p:spPr>
          <a:xfrm>
            <a:off x="2334095" y="2475823"/>
            <a:ext cx="7523809" cy="3104762"/>
          </a:xfrm>
          <a:prstGeom prst="rect">
            <a:avLst/>
          </a:prstGeom>
        </p:spPr>
      </p:pic>
    </p:spTree>
    <p:extLst>
      <p:ext uri="{BB962C8B-B14F-4D97-AF65-F5344CB8AC3E}">
        <p14:creationId xmlns:p14="http://schemas.microsoft.com/office/powerpoint/2010/main" val="585083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6601-C434-4DE0-B012-67C96DFA555F}"/>
              </a:ext>
            </a:extLst>
          </p:cNvPr>
          <p:cNvSpPr>
            <a:spLocks noGrp="1"/>
          </p:cNvSpPr>
          <p:nvPr>
            <p:ph type="title"/>
          </p:nvPr>
        </p:nvSpPr>
        <p:spPr>
          <a:xfrm>
            <a:off x="1130270" y="953324"/>
            <a:ext cx="9603275" cy="1431061"/>
          </a:xfrm>
        </p:spPr>
        <p:txBody>
          <a:bodyPr>
            <a:normAutofit/>
          </a:bodyPr>
          <a:lstStyle/>
          <a:p>
            <a:r>
              <a:rPr lang="en-US" dirty="0"/>
              <a:t>Check your inbox for a verification email- this email contains a link that is only good for 24 hours.  Click on this link.</a:t>
            </a:r>
          </a:p>
        </p:txBody>
      </p:sp>
      <p:pic>
        <p:nvPicPr>
          <p:cNvPr id="3" name="Picture 2">
            <a:extLst>
              <a:ext uri="{FF2B5EF4-FFF2-40B4-BE49-F238E27FC236}">
                <a16:creationId xmlns:a16="http://schemas.microsoft.com/office/drawing/2014/main" id="{E6FA736E-E243-4F19-8DD3-9FE975EE15E0}"/>
              </a:ext>
            </a:extLst>
          </p:cNvPr>
          <p:cNvPicPr>
            <a:picLocks noChangeAspect="1"/>
          </p:cNvPicPr>
          <p:nvPr/>
        </p:nvPicPr>
        <p:blipFill>
          <a:blip r:embed="rId2"/>
          <a:stretch>
            <a:fillRect/>
          </a:stretch>
        </p:blipFill>
        <p:spPr>
          <a:xfrm>
            <a:off x="1398573" y="2422003"/>
            <a:ext cx="9066667" cy="4000000"/>
          </a:xfrm>
          <a:prstGeom prst="rect">
            <a:avLst/>
          </a:prstGeom>
        </p:spPr>
      </p:pic>
    </p:spTree>
    <p:extLst>
      <p:ext uri="{BB962C8B-B14F-4D97-AF65-F5344CB8AC3E}">
        <p14:creationId xmlns:p14="http://schemas.microsoft.com/office/powerpoint/2010/main" val="103327787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5017FB-7BB0-41D1-9CD5-567A3E8A0B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3439EFE-A70A-4FD2-ACA8-714C2D2462E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98F4376-9836-4719-A927-827BE0F98C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15487</TotalTime>
  <Words>737</Words>
  <Application>Microsoft Office PowerPoint</Application>
  <PresentationFormat>Widescreen</PresentationFormat>
  <Paragraphs>49</Paragraphs>
  <Slides>40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40</vt:i4>
      </vt:variant>
    </vt:vector>
  </HeadingPairs>
  <TitlesOfParts>
    <vt:vector size="43" baseType="lpstr">
      <vt:lpstr>Arial</vt:lpstr>
      <vt:lpstr>Century Gothic</vt:lpstr>
      <vt:lpstr>Gallery</vt:lpstr>
      <vt:lpstr>How to create a login so you can apply for grants through Amplifund</vt:lpstr>
      <vt:lpstr>Before you do anything, make sure you have your organization’s name or UEI (Unique Entity Identifier) number that directly correlates with the GATA Portal Account that your login will be tied to.     If you are UNSURE of the correct UEI, please contact DOT.TSgrants@illinois.gov before proceeding.  You will be provided with the correct UEI number.</vt:lpstr>
      <vt:lpstr>Once you have the UEI, go to the website grants.Illinois.gov/portal/ to begin the login process.</vt:lpstr>
      <vt:lpstr>Click on Create Account</vt:lpstr>
      <vt:lpstr>Then, click on Create New Account link</vt:lpstr>
      <vt:lpstr>Fill out the information for name, email, and username</vt:lpstr>
      <vt:lpstr>Use the following rules when selecting a password</vt:lpstr>
      <vt:lpstr>Fill out your password twice and then click the Register button</vt:lpstr>
      <vt:lpstr>Check your inbox for a verification email- this email contains a link that is only good for 24 hours.  Click on this link.</vt:lpstr>
      <vt:lpstr>Note- it may take a bit for the link to load</vt:lpstr>
      <vt:lpstr>Once loaded, it will provide the following verification information:</vt:lpstr>
      <vt:lpstr>Clicking the Continue button will take you back to this screen</vt:lpstr>
      <vt:lpstr>Side Note- you will receive a verification email in your inbox about your login being successfully created.</vt:lpstr>
      <vt:lpstr>So now that my account is created, how do I log in?</vt:lpstr>
      <vt:lpstr>Well, you go back to grants.Illinois.gov/portal/</vt:lpstr>
      <vt:lpstr>And this time, click on Grantee Portal Sign In</vt:lpstr>
      <vt:lpstr>This will take you to a different looking website</vt:lpstr>
      <vt:lpstr>Just enter your login information on the right-hand side and then click Sign In</vt:lpstr>
      <vt:lpstr>A disclaimer will appear.  Click the Accept button.</vt:lpstr>
      <vt:lpstr>Enter the UEI associated with the GATA Grantee Portal account with which your login will be associated and then click Submit.</vt:lpstr>
      <vt:lpstr>You should have already obtained your UEI number by now.  However, if you are unsure of your UEI number, you may email DOT.TSgrants@illinois.gov to make sure you have the correct UEI number to enter.</vt:lpstr>
      <vt:lpstr>When the Disclaimer pops up at the bottom, verify the agency organization information and then click the YES button.</vt:lpstr>
      <vt:lpstr>Now that you have entered the UEI number, verified the agency organization, etc., the list of the agency employees who have access to the GATA Grantee Portal account will be listed on this page.   </vt:lpstr>
      <vt:lpstr>Do NOT click any buttons on this page until someone in your agency has approved your access.</vt:lpstr>
      <vt:lpstr>Send the email and sit tight.</vt:lpstr>
      <vt:lpstr>Now you just need to wait until someone in the GATA Grantee Portal approves your access.   They should respond to your email to let you know it was approved.</vt:lpstr>
      <vt:lpstr>To apply for grants, you only need access to Amplifund, not the GATA Grantee Portal.  They will determine whether you need access to the Portal, Amplifund, or both.  </vt:lpstr>
      <vt:lpstr>So how do I access Amplifund?</vt:lpstr>
      <vt:lpstr>Well first you need to go back to grants.Illinois.gov/portal/</vt:lpstr>
      <vt:lpstr>Then click on Granted Portal Sign In</vt:lpstr>
      <vt:lpstr>It will bring you back to this page</vt:lpstr>
      <vt:lpstr>Enter your login information and click Sign In</vt:lpstr>
      <vt:lpstr>This is what you will see when you login. Click on the Click here button to access Amplifund.</vt:lpstr>
      <vt:lpstr>This is what you will see appear</vt:lpstr>
      <vt:lpstr>Select the Public Account option</vt:lpstr>
      <vt:lpstr>Enter your login information again and click Sign In</vt:lpstr>
      <vt:lpstr>An Agreement will appear.  Read through it.</vt:lpstr>
      <vt:lpstr>At the end of the Agreement, click on the I Accept button</vt:lpstr>
      <vt:lpstr>You are now in Amplifund.</vt:lpstr>
      <vt:lpstr>Great! I’m in Amplifund!  But how do I actually  find grant opportunities?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Sarah</dc:creator>
  <cp:lastModifiedBy>Chapman, Shandi L.</cp:lastModifiedBy>
  <cp:revision>30</cp:revision>
  <dcterms:created xsi:type="dcterms:W3CDTF">2021-11-03T19:17:36Z</dcterms:created>
  <dcterms:modified xsi:type="dcterms:W3CDTF">2023-10-26T15:41:32Z</dcterms:modified>
</cp:coreProperties>
</file>